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2" r:id="rId16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0"/>
  </p:normalViewPr>
  <p:slideViewPr>
    <p:cSldViewPr>
      <p:cViewPr varScale="1">
        <p:scale>
          <a:sx n="109" d="100"/>
          <a:sy n="109" d="100"/>
        </p:scale>
        <p:origin x="680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59667" y="462198"/>
            <a:ext cx="6106452" cy="863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262626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rgbClr val="191B0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262626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rgbClr val="191B0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262626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478091" y="0"/>
                </a:moveTo>
                <a:lnTo>
                  <a:pt x="0" y="0"/>
                </a:lnTo>
                <a:lnTo>
                  <a:pt x="0" y="6858000"/>
                </a:lnTo>
                <a:lnTo>
                  <a:pt x="478091" y="6858000"/>
                </a:lnTo>
                <a:lnTo>
                  <a:pt x="478091" y="0"/>
                </a:lnTo>
                <a:close/>
              </a:path>
              <a:path w="12192000" h="6858000">
                <a:moveTo>
                  <a:pt x="12191987" y="0"/>
                </a:moveTo>
                <a:lnTo>
                  <a:pt x="706691" y="0"/>
                </a:lnTo>
                <a:lnTo>
                  <a:pt x="706691" y="6858000"/>
                </a:lnTo>
                <a:lnTo>
                  <a:pt x="12191987" y="6858000"/>
                </a:lnTo>
                <a:lnTo>
                  <a:pt x="12191987" y="0"/>
                </a:lnTo>
                <a:close/>
              </a:path>
            </a:pathLst>
          </a:custGeom>
          <a:solidFill>
            <a:srgbClr val="EEED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78094" y="376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228599" y="6857999"/>
                </a:moveTo>
                <a:lnTo>
                  <a:pt x="0" y="6857999"/>
                </a:lnTo>
                <a:lnTo>
                  <a:pt x="0" y="0"/>
                </a:lnTo>
                <a:lnTo>
                  <a:pt x="228599" y="0"/>
                </a:lnTo>
                <a:lnTo>
                  <a:pt x="228599" y="6857999"/>
                </a:lnTo>
                <a:close/>
              </a:path>
            </a:pathLst>
          </a:custGeom>
          <a:solidFill>
            <a:srgbClr val="191B0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3038" y="1964620"/>
            <a:ext cx="10018712" cy="419887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262626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4648200" cy="6858000"/>
          </a:xfrm>
          <a:custGeom>
            <a:avLst/>
            <a:gdLst/>
            <a:ahLst/>
            <a:cxnLst/>
            <a:rect l="l" t="t" r="r" b="b"/>
            <a:pathLst>
              <a:path w="4648200" h="6858000">
                <a:moveTo>
                  <a:pt x="4648169" y="6857999"/>
                </a:moveTo>
                <a:lnTo>
                  <a:pt x="0" y="6857999"/>
                </a:lnTo>
                <a:lnTo>
                  <a:pt x="0" y="0"/>
                </a:lnTo>
                <a:lnTo>
                  <a:pt x="4648169" y="0"/>
                </a:lnTo>
                <a:lnTo>
                  <a:pt x="4648169" y="6857999"/>
                </a:lnTo>
                <a:close/>
              </a:path>
            </a:pathLst>
          </a:custGeom>
          <a:solidFill>
            <a:srgbClr val="9E36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478091" y="0"/>
                </a:moveTo>
                <a:lnTo>
                  <a:pt x="0" y="0"/>
                </a:lnTo>
                <a:lnTo>
                  <a:pt x="0" y="6858000"/>
                </a:lnTo>
                <a:lnTo>
                  <a:pt x="478091" y="6858000"/>
                </a:lnTo>
                <a:lnTo>
                  <a:pt x="478091" y="0"/>
                </a:lnTo>
                <a:close/>
              </a:path>
              <a:path w="12192000" h="6858000">
                <a:moveTo>
                  <a:pt x="12191987" y="0"/>
                </a:moveTo>
                <a:lnTo>
                  <a:pt x="706691" y="0"/>
                </a:lnTo>
                <a:lnTo>
                  <a:pt x="706691" y="6858000"/>
                </a:lnTo>
                <a:lnTo>
                  <a:pt x="12191987" y="6858000"/>
                </a:lnTo>
                <a:lnTo>
                  <a:pt x="12191987" y="0"/>
                </a:lnTo>
                <a:close/>
              </a:path>
            </a:pathLst>
          </a:custGeom>
          <a:solidFill>
            <a:srgbClr val="EEED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78094" y="376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228599" y="6857999"/>
                </a:moveTo>
                <a:lnTo>
                  <a:pt x="0" y="6857999"/>
                </a:lnTo>
                <a:lnTo>
                  <a:pt x="0" y="0"/>
                </a:lnTo>
                <a:lnTo>
                  <a:pt x="228599" y="0"/>
                </a:lnTo>
                <a:lnTo>
                  <a:pt x="228599" y="6857999"/>
                </a:lnTo>
                <a:close/>
              </a:path>
            </a:pathLst>
          </a:custGeom>
          <a:solidFill>
            <a:srgbClr val="191B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37949" y="564036"/>
            <a:ext cx="9323284" cy="1576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262626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94203" y="1795071"/>
            <a:ext cx="9982200" cy="2223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rgbClr val="191B0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studentcouncil.smhs.gwu.edu/co-sponsorship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gwmcsc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docs.google.com/forms/d/e/1FAIpQLSdyixXoOUUywobQkdhzWQpmS-RjQ67oZVY-K7UW1y-C3nHXbw/viewform?usp=sf_link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studentcouncil.smhs.gwu.edu/sites/g/files/zaskib716/files/2021-06/MCSC%20Constitution%20Final.pdf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smhs.gwu.edu/studentcouncil/co-sponsorship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buy.gwu.edu/" TargetMode="External"/><Relationship Id="rId2" Type="http://schemas.openxmlformats.org/officeDocument/2006/relationships/hyperlink" Target="https://docs.google.com/forms/d/e/1FAIpQLSfPM-70KxNYw3dGYc1m5Apj04f3tFna13_0lEHEC-cV0oqCPw/viewform?usp=sf_link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0834" y="1346946"/>
            <a:ext cx="10222992" cy="8068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920834" y="1484779"/>
            <a:ext cx="10223500" cy="3665220"/>
            <a:chOff x="920834" y="1484779"/>
            <a:chExt cx="10223500" cy="366522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0834" y="4299696"/>
              <a:ext cx="10222992" cy="8068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0834" y="1484779"/>
              <a:ext cx="10222992" cy="366504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757306" y="4177012"/>
              <a:ext cx="864869" cy="864869"/>
            </a:xfrm>
            <a:custGeom>
              <a:avLst/>
              <a:gdLst/>
              <a:ahLst/>
              <a:cxnLst/>
              <a:rect l="l" t="t" r="r" b="b"/>
              <a:pathLst>
                <a:path w="864870" h="864870">
                  <a:moveTo>
                    <a:pt x="0" y="432360"/>
                  </a:moveTo>
                  <a:lnTo>
                    <a:pt x="2537" y="385250"/>
                  </a:lnTo>
                  <a:lnTo>
                    <a:pt x="9972" y="339609"/>
                  </a:lnTo>
                  <a:lnTo>
                    <a:pt x="22042" y="295701"/>
                  </a:lnTo>
                  <a:lnTo>
                    <a:pt x="38482" y="253790"/>
                  </a:lnTo>
                  <a:lnTo>
                    <a:pt x="59029" y="214139"/>
                  </a:lnTo>
                  <a:lnTo>
                    <a:pt x="83420" y="177014"/>
                  </a:lnTo>
                  <a:lnTo>
                    <a:pt x="111390" y="142676"/>
                  </a:lnTo>
                  <a:lnTo>
                    <a:pt x="142676" y="111390"/>
                  </a:lnTo>
                  <a:lnTo>
                    <a:pt x="177014" y="83420"/>
                  </a:lnTo>
                  <a:lnTo>
                    <a:pt x="214140" y="59029"/>
                  </a:lnTo>
                  <a:lnTo>
                    <a:pt x="253790" y="38482"/>
                  </a:lnTo>
                  <a:lnTo>
                    <a:pt x="295701" y="22042"/>
                  </a:lnTo>
                  <a:lnTo>
                    <a:pt x="339609" y="9972"/>
                  </a:lnTo>
                  <a:lnTo>
                    <a:pt x="385250" y="2537"/>
                  </a:lnTo>
                  <a:lnTo>
                    <a:pt x="432361" y="0"/>
                  </a:lnTo>
                  <a:lnTo>
                    <a:pt x="481147" y="2759"/>
                  </a:lnTo>
                  <a:lnTo>
                    <a:pt x="528934" y="10921"/>
                  </a:lnTo>
                  <a:lnTo>
                    <a:pt x="575300" y="24311"/>
                  </a:lnTo>
                  <a:lnTo>
                    <a:pt x="619822" y="42752"/>
                  </a:lnTo>
                  <a:lnTo>
                    <a:pt x="662075" y="66070"/>
                  </a:lnTo>
                  <a:lnTo>
                    <a:pt x="701638" y="94090"/>
                  </a:lnTo>
                  <a:lnTo>
                    <a:pt x="738086" y="126635"/>
                  </a:lnTo>
                  <a:lnTo>
                    <a:pt x="770632" y="163083"/>
                  </a:lnTo>
                  <a:lnTo>
                    <a:pt x="798651" y="202646"/>
                  </a:lnTo>
                  <a:lnTo>
                    <a:pt x="821969" y="244899"/>
                  </a:lnTo>
                  <a:lnTo>
                    <a:pt x="840411" y="289421"/>
                  </a:lnTo>
                  <a:lnTo>
                    <a:pt x="853800" y="335787"/>
                  </a:lnTo>
                  <a:lnTo>
                    <a:pt x="861963" y="383574"/>
                  </a:lnTo>
                  <a:lnTo>
                    <a:pt x="864722" y="432360"/>
                  </a:lnTo>
                  <a:lnTo>
                    <a:pt x="862185" y="479471"/>
                  </a:lnTo>
                  <a:lnTo>
                    <a:pt x="854750" y="525112"/>
                  </a:lnTo>
                  <a:lnTo>
                    <a:pt x="842680" y="569020"/>
                  </a:lnTo>
                  <a:lnTo>
                    <a:pt x="826240" y="610931"/>
                  </a:lnTo>
                  <a:lnTo>
                    <a:pt x="805692" y="650581"/>
                  </a:lnTo>
                  <a:lnTo>
                    <a:pt x="781302" y="687707"/>
                  </a:lnTo>
                  <a:lnTo>
                    <a:pt x="753331" y="722045"/>
                  </a:lnTo>
                  <a:lnTo>
                    <a:pt x="722046" y="753331"/>
                  </a:lnTo>
                  <a:lnTo>
                    <a:pt x="687708" y="781301"/>
                  </a:lnTo>
                  <a:lnTo>
                    <a:pt x="650582" y="805691"/>
                  </a:lnTo>
                  <a:lnTo>
                    <a:pt x="610931" y="826239"/>
                  </a:lnTo>
                  <a:lnTo>
                    <a:pt x="569020" y="842679"/>
                  </a:lnTo>
                  <a:lnTo>
                    <a:pt x="525112" y="854749"/>
                  </a:lnTo>
                  <a:lnTo>
                    <a:pt x="479471" y="862184"/>
                  </a:lnTo>
                  <a:lnTo>
                    <a:pt x="432361" y="864721"/>
                  </a:lnTo>
                  <a:lnTo>
                    <a:pt x="385250" y="862184"/>
                  </a:lnTo>
                  <a:lnTo>
                    <a:pt x="339609" y="854749"/>
                  </a:lnTo>
                  <a:lnTo>
                    <a:pt x="295701" y="842679"/>
                  </a:lnTo>
                  <a:lnTo>
                    <a:pt x="253790" y="826239"/>
                  </a:lnTo>
                  <a:lnTo>
                    <a:pt x="214140" y="805691"/>
                  </a:lnTo>
                  <a:lnTo>
                    <a:pt x="177014" y="781301"/>
                  </a:lnTo>
                  <a:lnTo>
                    <a:pt x="142676" y="753331"/>
                  </a:lnTo>
                  <a:lnTo>
                    <a:pt x="111390" y="722045"/>
                  </a:lnTo>
                  <a:lnTo>
                    <a:pt x="83420" y="687707"/>
                  </a:lnTo>
                  <a:lnTo>
                    <a:pt x="59029" y="650581"/>
                  </a:lnTo>
                  <a:lnTo>
                    <a:pt x="38482" y="610931"/>
                  </a:lnTo>
                  <a:lnTo>
                    <a:pt x="22042" y="569020"/>
                  </a:lnTo>
                  <a:lnTo>
                    <a:pt x="9972" y="525112"/>
                  </a:lnTo>
                  <a:lnTo>
                    <a:pt x="2537" y="479471"/>
                  </a:lnTo>
                  <a:lnTo>
                    <a:pt x="0" y="432360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97735">
              <a:lnSpc>
                <a:spcPts val="5830"/>
              </a:lnSpc>
              <a:spcBef>
                <a:spcPts val="100"/>
              </a:spcBef>
            </a:pPr>
            <a:r>
              <a:rPr sz="5400" b="1" spc="-484" dirty="0">
                <a:solidFill>
                  <a:srgbClr val="262626"/>
                </a:solidFill>
                <a:latin typeface="Georgia"/>
                <a:cs typeface="Georgia"/>
              </a:rPr>
              <a:t>202</a:t>
            </a:r>
            <a:r>
              <a:rPr lang="en-US" sz="5400" b="1" spc="-484" dirty="0">
                <a:solidFill>
                  <a:srgbClr val="262626"/>
                </a:solidFill>
                <a:latin typeface="Georgia"/>
                <a:cs typeface="Georgia"/>
              </a:rPr>
              <a:t>3</a:t>
            </a:r>
            <a:r>
              <a:rPr sz="5400" b="1" spc="-484" dirty="0">
                <a:solidFill>
                  <a:srgbClr val="262626"/>
                </a:solidFill>
                <a:latin typeface="Georgia"/>
                <a:cs typeface="Georgia"/>
              </a:rPr>
              <a:t>-</a:t>
            </a:r>
            <a:r>
              <a:rPr sz="5400" b="1" spc="-550" dirty="0">
                <a:solidFill>
                  <a:srgbClr val="262626"/>
                </a:solidFill>
                <a:latin typeface="Georgia"/>
                <a:cs typeface="Georgia"/>
              </a:rPr>
              <a:t>202</a:t>
            </a:r>
            <a:r>
              <a:rPr lang="en-US" sz="5400" b="1" spc="-550" dirty="0">
                <a:solidFill>
                  <a:srgbClr val="262626"/>
                </a:solidFill>
                <a:latin typeface="Georgia"/>
                <a:cs typeface="Georgia"/>
              </a:rPr>
              <a:t>4</a:t>
            </a:r>
            <a:endParaRPr sz="5400" dirty="0">
              <a:latin typeface="Georgia"/>
              <a:cs typeface="Georgia"/>
            </a:endParaRPr>
          </a:p>
          <a:p>
            <a:pPr marL="2197735" marR="5080">
              <a:lnSpc>
                <a:spcPct val="80000"/>
              </a:lnSpc>
              <a:spcBef>
                <a:spcPts val="645"/>
              </a:spcBef>
            </a:pPr>
            <a:r>
              <a:rPr sz="5400" b="1" spc="-95" dirty="0">
                <a:solidFill>
                  <a:srgbClr val="262626"/>
                </a:solidFill>
                <a:latin typeface="Georgia"/>
                <a:cs typeface="Georgia"/>
              </a:rPr>
              <a:t>ORGS,</a:t>
            </a:r>
            <a:r>
              <a:rPr sz="5400" b="1" spc="-245" dirty="0">
                <a:solidFill>
                  <a:srgbClr val="262626"/>
                </a:solidFill>
                <a:latin typeface="Georgia"/>
                <a:cs typeface="Georgia"/>
              </a:rPr>
              <a:t> </a:t>
            </a:r>
            <a:r>
              <a:rPr sz="5400" b="1" spc="-310" dirty="0">
                <a:solidFill>
                  <a:srgbClr val="262626"/>
                </a:solidFill>
                <a:latin typeface="Georgia"/>
                <a:cs typeface="Georgia"/>
              </a:rPr>
              <a:t>BUDGETS, </a:t>
            </a:r>
            <a:r>
              <a:rPr sz="5400" b="1" spc="-335" dirty="0">
                <a:solidFill>
                  <a:srgbClr val="262626"/>
                </a:solidFill>
                <a:latin typeface="Georgia"/>
                <a:cs typeface="Georgia"/>
              </a:rPr>
              <a:t>REIMBURSEMENTS</a:t>
            </a:r>
            <a:endParaRPr sz="5400" dirty="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79411" y="4376521"/>
            <a:ext cx="4126229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110" dirty="0">
                <a:latin typeface="Cambria"/>
                <a:cs typeface="Cambria"/>
              </a:rPr>
              <a:t>Medical</a:t>
            </a:r>
            <a:r>
              <a:rPr sz="2200" spc="150" dirty="0">
                <a:latin typeface="Cambria"/>
                <a:cs typeface="Cambria"/>
              </a:rPr>
              <a:t> </a:t>
            </a:r>
            <a:r>
              <a:rPr sz="2200" spc="120" dirty="0">
                <a:latin typeface="Cambria"/>
                <a:cs typeface="Cambria"/>
              </a:rPr>
              <a:t>Center</a:t>
            </a:r>
            <a:r>
              <a:rPr sz="2200" spc="150" dirty="0">
                <a:latin typeface="Cambria"/>
                <a:cs typeface="Cambria"/>
              </a:rPr>
              <a:t> </a:t>
            </a:r>
            <a:r>
              <a:rPr sz="2200" dirty="0">
                <a:latin typeface="Cambria"/>
                <a:cs typeface="Cambria"/>
              </a:rPr>
              <a:t>Student</a:t>
            </a:r>
            <a:r>
              <a:rPr sz="2200" spc="155" dirty="0">
                <a:latin typeface="Cambria"/>
                <a:cs typeface="Cambria"/>
              </a:rPr>
              <a:t> </a:t>
            </a:r>
            <a:r>
              <a:rPr sz="2200" spc="95" dirty="0">
                <a:latin typeface="Cambria"/>
                <a:cs typeface="Cambria"/>
              </a:rPr>
              <a:t>Council</a:t>
            </a:r>
            <a:endParaRPr sz="2200">
              <a:latin typeface="Cambria"/>
              <a:cs typeface="Cambri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923543" y="1481327"/>
            <a:ext cx="2433955" cy="2743200"/>
            <a:chOff x="923543" y="1481327"/>
            <a:chExt cx="2433955" cy="2743200"/>
          </a:xfrm>
        </p:grpSpPr>
        <p:sp>
          <p:nvSpPr>
            <p:cNvPr id="10" name="object 10"/>
            <p:cNvSpPr/>
            <p:nvPr/>
          </p:nvSpPr>
          <p:spPr>
            <a:xfrm>
              <a:off x="923544" y="1481327"/>
              <a:ext cx="2433955" cy="2743200"/>
            </a:xfrm>
            <a:custGeom>
              <a:avLst/>
              <a:gdLst/>
              <a:ahLst/>
              <a:cxnLst/>
              <a:rect l="l" t="t" r="r" b="b"/>
              <a:pathLst>
                <a:path w="2433954" h="2743200">
                  <a:moveTo>
                    <a:pt x="2433692" y="2743199"/>
                  </a:moveTo>
                  <a:lnTo>
                    <a:pt x="0" y="2743199"/>
                  </a:lnTo>
                  <a:lnTo>
                    <a:pt x="0" y="0"/>
                  </a:lnTo>
                  <a:lnTo>
                    <a:pt x="2433692" y="0"/>
                  </a:lnTo>
                  <a:lnTo>
                    <a:pt x="2433692" y="27431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3543" y="1810387"/>
              <a:ext cx="2113652" cy="21136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5950" y="716923"/>
            <a:ext cx="776160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40" dirty="0"/>
              <a:t>Reimbursements</a:t>
            </a:r>
            <a:r>
              <a:rPr spc="-40" dirty="0"/>
              <a:t> </a:t>
            </a:r>
            <a:r>
              <a:rPr spc="-100" dirty="0"/>
              <a:t>Continued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98476" y="1953194"/>
            <a:ext cx="9372600" cy="2606675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425450" indent="-412750">
              <a:lnSpc>
                <a:spcPct val="100000"/>
              </a:lnSpc>
              <a:spcBef>
                <a:spcPts val="715"/>
              </a:spcBef>
              <a:buChar char="■"/>
              <a:tabLst>
                <a:tab pos="425450" algn="l"/>
              </a:tabLst>
            </a:pPr>
            <a:r>
              <a:rPr sz="2200" b="1" dirty="0">
                <a:solidFill>
                  <a:srgbClr val="191B0D"/>
                </a:solidFill>
                <a:latin typeface="Arial"/>
                <a:cs typeface="Arial"/>
              </a:rPr>
              <a:t>Is</a:t>
            </a:r>
            <a:r>
              <a:rPr sz="2200" b="1" spc="-3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191B0D"/>
                </a:solidFill>
                <a:latin typeface="Arial"/>
                <a:cs typeface="Arial"/>
              </a:rPr>
              <a:t>there</a:t>
            </a:r>
            <a:r>
              <a:rPr sz="2200" b="1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191B0D"/>
                </a:solidFill>
                <a:latin typeface="Arial"/>
                <a:cs typeface="Arial"/>
              </a:rPr>
              <a:t>anything</a:t>
            </a:r>
            <a:r>
              <a:rPr sz="2200" b="1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191B0D"/>
                </a:solidFill>
                <a:latin typeface="Arial"/>
                <a:cs typeface="Arial"/>
              </a:rPr>
              <a:t>I</a:t>
            </a:r>
            <a:r>
              <a:rPr sz="2200" b="1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191B0D"/>
                </a:solidFill>
                <a:latin typeface="Arial"/>
                <a:cs typeface="Arial"/>
              </a:rPr>
              <a:t>can’t</a:t>
            </a:r>
            <a:r>
              <a:rPr sz="2200" b="1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191B0D"/>
                </a:solidFill>
                <a:latin typeface="Arial"/>
                <a:cs typeface="Arial"/>
              </a:rPr>
              <a:t>buy</a:t>
            </a:r>
            <a:r>
              <a:rPr sz="2200" b="1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191B0D"/>
                </a:solidFill>
                <a:latin typeface="Arial"/>
                <a:cs typeface="Arial"/>
              </a:rPr>
              <a:t>with</a:t>
            </a:r>
            <a:r>
              <a:rPr sz="2200" b="1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191B0D"/>
                </a:solidFill>
                <a:latin typeface="Arial"/>
                <a:cs typeface="Arial"/>
              </a:rPr>
              <a:t>allocated</a:t>
            </a:r>
            <a:r>
              <a:rPr sz="2200" b="1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191B0D"/>
                </a:solidFill>
                <a:latin typeface="Arial"/>
                <a:cs typeface="Arial"/>
              </a:rPr>
              <a:t>budget?</a:t>
            </a:r>
            <a:endParaRPr sz="2200">
              <a:latin typeface="Arial"/>
              <a:cs typeface="Arial"/>
            </a:endParaRPr>
          </a:p>
          <a:p>
            <a:pPr marL="955675" lvl="1" indent="-398780">
              <a:lnSpc>
                <a:spcPct val="100000"/>
              </a:lnSpc>
              <a:spcBef>
                <a:spcPts val="560"/>
              </a:spcBef>
              <a:buFont typeface="Calibri"/>
              <a:buChar char="–"/>
              <a:tabLst>
                <a:tab pos="955675" algn="l"/>
              </a:tabLst>
            </a:pP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Alcohol,</a:t>
            </a:r>
            <a:r>
              <a:rPr sz="2000" spc="-3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tobacco,</a:t>
            </a:r>
            <a:r>
              <a:rPr sz="2000" spc="-3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firearms,</a:t>
            </a:r>
            <a:r>
              <a:rPr sz="2000" spc="-3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gift</a:t>
            </a:r>
            <a:r>
              <a:rPr sz="2000" spc="-3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cards,</a:t>
            </a:r>
            <a:r>
              <a:rPr sz="2000" spc="-3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drugs,</a:t>
            </a:r>
            <a:r>
              <a:rPr sz="2000" spc="-3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191B0D"/>
                </a:solidFill>
                <a:latin typeface="Arial"/>
                <a:cs typeface="Arial"/>
              </a:rPr>
              <a:t>flowers</a:t>
            </a:r>
            <a:endParaRPr sz="2000">
              <a:latin typeface="Arial"/>
              <a:cs typeface="Arial"/>
            </a:endParaRPr>
          </a:p>
          <a:p>
            <a:pPr marL="425450" indent="-412750">
              <a:lnSpc>
                <a:spcPct val="100000"/>
              </a:lnSpc>
              <a:spcBef>
                <a:spcPts val="1040"/>
              </a:spcBef>
              <a:buChar char="■"/>
              <a:tabLst>
                <a:tab pos="425450" algn="l"/>
              </a:tabLst>
            </a:pPr>
            <a:r>
              <a:rPr sz="2200" b="1" dirty="0">
                <a:solidFill>
                  <a:srgbClr val="191B0D"/>
                </a:solidFill>
                <a:latin typeface="Arial"/>
                <a:cs typeface="Arial"/>
              </a:rPr>
              <a:t>Other</a:t>
            </a:r>
            <a:r>
              <a:rPr sz="2200" b="1" spc="-1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191B0D"/>
                </a:solidFill>
                <a:latin typeface="Arial"/>
                <a:cs typeface="Arial"/>
              </a:rPr>
              <a:t>Important</a:t>
            </a:r>
            <a:r>
              <a:rPr sz="2200" b="1" spc="-1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191B0D"/>
                </a:solidFill>
                <a:latin typeface="Arial"/>
                <a:cs typeface="Arial"/>
              </a:rPr>
              <a:t>Information</a:t>
            </a:r>
            <a:endParaRPr sz="2200">
              <a:latin typeface="Arial"/>
              <a:cs typeface="Arial"/>
            </a:endParaRPr>
          </a:p>
          <a:p>
            <a:pPr marL="955675" marR="581025" lvl="1" indent="-398780">
              <a:lnSpc>
                <a:spcPts val="2260"/>
              </a:lnSpc>
              <a:spcBef>
                <a:spcPts val="750"/>
              </a:spcBef>
              <a:buFont typeface="Calibri"/>
              <a:buChar char="–"/>
              <a:tabLst>
                <a:tab pos="955675" algn="l"/>
              </a:tabLst>
            </a:pP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Individual</a:t>
            </a:r>
            <a:r>
              <a:rPr sz="2000" spc="-3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being</a:t>
            </a:r>
            <a:r>
              <a:rPr sz="2000" spc="-2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reimbursed</a:t>
            </a:r>
            <a:r>
              <a:rPr sz="2000" spc="-2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MUST</a:t>
            </a:r>
            <a:r>
              <a:rPr sz="2000" spc="-6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be</a:t>
            </a:r>
            <a:r>
              <a:rPr sz="2000" spc="-2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the</a:t>
            </a:r>
            <a:r>
              <a:rPr sz="2000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u="heavy" dirty="0">
                <a:solidFill>
                  <a:srgbClr val="191B0D"/>
                </a:solidFill>
                <a:uFill>
                  <a:solidFill>
                    <a:srgbClr val="191B0D"/>
                  </a:solidFill>
                </a:uFill>
                <a:latin typeface="Arial"/>
                <a:cs typeface="Arial"/>
              </a:rPr>
              <a:t>same</a:t>
            </a:r>
            <a:r>
              <a:rPr sz="2000" u="heavy" spc="-25" dirty="0">
                <a:solidFill>
                  <a:srgbClr val="191B0D"/>
                </a:solidFill>
                <a:uFill>
                  <a:solidFill>
                    <a:srgbClr val="191B0D"/>
                  </a:solidFill>
                </a:uFill>
                <a:latin typeface="Arial"/>
                <a:cs typeface="Arial"/>
              </a:rPr>
              <a:t> </a:t>
            </a:r>
            <a:r>
              <a:rPr sz="2000" u="heavy" dirty="0">
                <a:solidFill>
                  <a:srgbClr val="191B0D"/>
                </a:solidFill>
                <a:uFill>
                  <a:solidFill>
                    <a:srgbClr val="191B0D"/>
                  </a:solidFill>
                </a:uFill>
                <a:latin typeface="Arial"/>
                <a:cs typeface="Arial"/>
              </a:rPr>
              <a:t>person</a:t>
            </a:r>
            <a:r>
              <a:rPr sz="2000" spc="-2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that</a:t>
            </a:r>
            <a:r>
              <a:rPr sz="2000" spc="-2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made</a:t>
            </a:r>
            <a:r>
              <a:rPr sz="2000" spc="-25" dirty="0">
                <a:solidFill>
                  <a:srgbClr val="191B0D"/>
                </a:solidFill>
                <a:latin typeface="Arial"/>
                <a:cs typeface="Arial"/>
              </a:rPr>
              <a:t> the </a:t>
            </a: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original</a:t>
            </a:r>
            <a:r>
              <a:rPr sz="2000" spc="-4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191B0D"/>
                </a:solidFill>
                <a:latin typeface="Arial"/>
                <a:cs typeface="Arial"/>
              </a:rPr>
              <a:t>purchase</a:t>
            </a:r>
            <a:endParaRPr sz="2000">
              <a:latin typeface="Arial"/>
              <a:cs typeface="Arial"/>
            </a:endParaRPr>
          </a:p>
          <a:p>
            <a:pPr marL="955675" marR="5080" lvl="1" indent="-398780">
              <a:lnSpc>
                <a:spcPts val="2260"/>
              </a:lnSpc>
              <a:spcBef>
                <a:spcPts val="695"/>
              </a:spcBef>
              <a:buFont typeface="Calibri"/>
              <a:buChar char="–"/>
              <a:tabLst>
                <a:tab pos="955675" algn="l"/>
              </a:tabLst>
            </a:pP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Students</a:t>
            </a:r>
            <a:r>
              <a:rPr sz="2000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91B0D"/>
                </a:solidFill>
                <a:latin typeface="Arial"/>
                <a:cs typeface="Arial"/>
              </a:rPr>
              <a:t>CANNOT/WILL</a:t>
            </a:r>
            <a:r>
              <a:rPr sz="2000" b="1" spc="-5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91B0D"/>
                </a:solidFill>
                <a:latin typeface="Arial"/>
                <a:cs typeface="Arial"/>
              </a:rPr>
              <a:t>NOT</a:t>
            </a:r>
            <a:r>
              <a:rPr sz="2000" b="1" spc="-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be</a:t>
            </a:r>
            <a:r>
              <a:rPr sz="2000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reimbursed</a:t>
            </a:r>
            <a:r>
              <a:rPr sz="2000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for</a:t>
            </a:r>
            <a:r>
              <a:rPr sz="2000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money</a:t>
            </a:r>
            <a:r>
              <a:rPr sz="2000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spent</a:t>
            </a:r>
            <a:r>
              <a:rPr sz="2000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for</a:t>
            </a:r>
            <a:r>
              <a:rPr sz="2000" spc="-1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191B0D"/>
                </a:solidFill>
                <a:latin typeface="Arial"/>
                <a:cs typeface="Arial"/>
              </a:rPr>
              <a:t>services </a:t>
            </a: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requiring</a:t>
            </a:r>
            <a:r>
              <a:rPr sz="2000" spc="-4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contracts</a:t>
            </a:r>
            <a:r>
              <a:rPr sz="2000" spc="-3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(for</a:t>
            </a:r>
            <a:r>
              <a:rPr sz="2000" spc="-3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performer/DJ/</a:t>
            </a:r>
            <a:r>
              <a:rPr sz="2000" b="1" dirty="0">
                <a:solidFill>
                  <a:srgbClr val="191B0D"/>
                </a:solidFill>
                <a:latin typeface="Arial"/>
                <a:cs typeface="Arial"/>
              </a:rPr>
              <a:t>Speakers</a:t>
            </a: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,</a:t>
            </a:r>
            <a:r>
              <a:rPr sz="2000" spc="-3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191B0D"/>
                </a:solidFill>
                <a:latin typeface="Arial"/>
                <a:cs typeface="Arial"/>
              </a:rPr>
              <a:t>etc.)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833" y="573003"/>
            <a:ext cx="8956675" cy="697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130" dirty="0"/>
              <a:t>Supplementing</a:t>
            </a:r>
            <a:r>
              <a:rPr dirty="0"/>
              <a:t> </a:t>
            </a:r>
            <a:r>
              <a:rPr sz="4300" dirty="0"/>
              <a:t>MCSC</a:t>
            </a:r>
            <a:r>
              <a:rPr sz="4300" spc="20" dirty="0"/>
              <a:t> </a:t>
            </a:r>
            <a:r>
              <a:rPr sz="4300" spc="-85" dirty="0"/>
              <a:t>Allocation</a:t>
            </a:r>
            <a:endParaRPr sz="4300"/>
          </a:p>
        </p:txBody>
      </p:sp>
      <p:sp>
        <p:nvSpPr>
          <p:cNvPr id="3" name="object 3"/>
          <p:cNvSpPr txBox="1"/>
          <p:nvPr/>
        </p:nvSpPr>
        <p:spPr>
          <a:xfrm>
            <a:off x="1597866" y="1402832"/>
            <a:ext cx="9004300" cy="1229995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350520" indent="-337820">
              <a:lnSpc>
                <a:spcPct val="100000"/>
              </a:lnSpc>
              <a:spcBef>
                <a:spcPts val="780"/>
              </a:spcBef>
              <a:buChar char="•"/>
              <a:tabLst>
                <a:tab pos="350520" algn="l"/>
              </a:tabLst>
            </a:pPr>
            <a:r>
              <a:rPr sz="2400" b="1" dirty="0">
                <a:solidFill>
                  <a:srgbClr val="191B0D"/>
                </a:solidFill>
                <a:latin typeface="Arial"/>
                <a:cs typeface="Arial"/>
              </a:rPr>
              <a:t>Fundraisers</a:t>
            </a:r>
            <a:r>
              <a:rPr sz="2400" b="1" spc="-3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91B0D"/>
                </a:solidFill>
                <a:latin typeface="Arial"/>
                <a:cs typeface="Arial"/>
              </a:rPr>
              <a:t>or</a:t>
            </a:r>
            <a:r>
              <a:rPr sz="2400" b="1" spc="-3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191B0D"/>
                </a:solidFill>
                <a:latin typeface="Arial"/>
                <a:cs typeface="Arial"/>
              </a:rPr>
              <a:t>donations!</a:t>
            </a:r>
            <a:endParaRPr sz="2400">
              <a:latin typeface="Arial"/>
              <a:cs typeface="Arial"/>
            </a:endParaRPr>
          </a:p>
          <a:p>
            <a:pPr marL="880744" lvl="1" indent="-398145">
              <a:lnSpc>
                <a:spcPct val="100000"/>
              </a:lnSpc>
              <a:spcBef>
                <a:spcPts val="565"/>
              </a:spcBef>
              <a:buFont typeface="Calibri"/>
              <a:buChar char="–"/>
              <a:tabLst>
                <a:tab pos="880744" algn="l"/>
              </a:tabLst>
            </a:pP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All</a:t>
            </a:r>
            <a:r>
              <a:rPr sz="2000" spc="-3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money</a:t>
            </a:r>
            <a:r>
              <a:rPr sz="2000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collected</a:t>
            </a:r>
            <a:r>
              <a:rPr sz="2000" spc="-2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must</a:t>
            </a:r>
            <a:r>
              <a:rPr sz="2000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be</a:t>
            </a:r>
            <a:r>
              <a:rPr sz="2000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submitted</a:t>
            </a:r>
            <a:r>
              <a:rPr sz="2000" spc="-2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to</a:t>
            </a:r>
            <a:r>
              <a:rPr sz="2000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me</a:t>
            </a:r>
            <a:r>
              <a:rPr sz="2000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in</a:t>
            </a:r>
            <a:r>
              <a:rPr sz="2000" spc="-2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following</a:t>
            </a:r>
            <a:r>
              <a:rPr sz="2000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CHECK</a:t>
            </a:r>
            <a:r>
              <a:rPr sz="2000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191B0D"/>
                </a:solidFill>
                <a:latin typeface="Arial"/>
                <a:cs typeface="Arial"/>
              </a:rPr>
              <a:t>format</a:t>
            </a:r>
            <a:endParaRPr sz="2000">
              <a:latin typeface="Arial"/>
              <a:cs typeface="Arial"/>
            </a:endParaRPr>
          </a:p>
          <a:p>
            <a:pPr marL="880744" lvl="1" indent="-398145">
              <a:lnSpc>
                <a:spcPct val="100000"/>
              </a:lnSpc>
              <a:spcBef>
                <a:spcPts val="555"/>
              </a:spcBef>
              <a:buFont typeface="Calibri"/>
              <a:buChar char="–"/>
              <a:tabLst>
                <a:tab pos="880744" algn="l"/>
              </a:tabLst>
            </a:pP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We</a:t>
            </a:r>
            <a:r>
              <a:rPr sz="2000" spc="-3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will</a:t>
            </a:r>
            <a:r>
              <a:rPr sz="2000" spc="-2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add</a:t>
            </a:r>
            <a:r>
              <a:rPr sz="2000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the</a:t>
            </a:r>
            <a:r>
              <a:rPr sz="2000" spc="-2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equivalent</a:t>
            </a:r>
            <a:r>
              <a:rPr sz="2000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amount</a:t>
            </a:r>
            <a:r>
              <a:rPr sz="2000" spc="-2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to</a:t>
            </a:r>
            <a:r>
              <a:rPr sz="2000" spc="-2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your</a:t>
            </a:r>
            <a:r>
              <a:rPr sz="2000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student</a:t>
            </a:r>
            <a:r>
              <a:rPr sz="2000" spc="-2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organizations</a:t>
            </a:r>
            <a:r>
              <a:rPr sz="2000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191B0D"/>
                </a:solidFill>
                <a:latin typeface="Arial"/>
                <a:cs typeface="Arial"/>
              </a:rPr>
              <a:t>budget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60812" y="2747697"/>
            <a:ext cx="8070368" cy="374798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7495" rIns="0" bIns="0" rtlCol="0">
            <a:spAutoFit/>
          </a:bodyPr>
          <a:lstStyle/>
          <a:p>
            <a:pPr marL="442595" marR="5080">
              <a:lnSpc>
                <a:spcPts val="4700"/>
              </a:lnSpc>
              <a:spcBef>
                <a:spcPts val="740"/>
              </a:spcBef>
            </a:pPr>
            <a:r>
              <a:rPr spc="-40" dirty="0"/>
              <a:t>Miscellaneous</a:t>
            </a:r>
            <a:r>
              <a:rPr spc="-185" dirty="0"/>
              <a:t> </a:t>
            </a:r>
            <a:r>
              <a:rPr spc="-225" dirty="0"/>
              <a:t>other</a:t>
            </a:r>
            <a:r>
              <a:rPr spc="-55" dirty="0"/>
              <a:t> </a:t>
            </a:r>
            <a:r>
              <a:rPr spc="-270" dirty="0"/>
              <a:t>Student </a:t>
            </a:r>
            <a:r>
              <a:rPr spc="-85" dirty="0"/>
              <a:t>Organization</a:t>
            </a:r>
            <a:r>
              <a:rPr spc="-190" dirty="0"/>
              <a:t> </a:t>
            </a:r>
            <a:r>
              <a:rPr spc="-10" dirty="0"/>
              <a:t>policies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91047" y="2392734"/>
            <a:ext cx="9848215" cy="2733675"/>
          </a:xfrm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marL="359410" indent="-346710">
              <a:lnSpc>
                <a:spcPct val="100000"/>
              </a:lnSpc>
              <a:spcBef>
                <a:spcPts val="1155"/>
              </a:spcBef>
              <a:buFont typeface="Segoe UI Symbol"/>
              <a:buChar char="▪"/>
              <a:tabLst>
                <a:tab pos="359410" algn="l"/>
              </a:tabLst>
            </a:pP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If</a:t>
            </a:r>
            <a:r>
              <a:rPr sz="2000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you</a:t>
            </a:r>
            <a:r>
              <a:rPr sz="2000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want</a:t>
            </a:r>
            <a:r>
              <a:rPr sz="2000" spc="-1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to</a:t>
            </a:r>
            <a:r>
              <a:rPr sz="2000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have</a:t>
            </a:r>
            <a:r>
              <a:rPr sz="2000" spc="-1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an</a:t>
            </a:r>
            <a:r>
              <a:rPr sz="2000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event</a:t>
            </a:r>
            <a:r>
              <a:rPr sz="2000" spc="-1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with</a:t>
            </a:r>
            <a:r>
              <a:rPr sz="2000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alcohol,</a:t>
            </a:r>
            <a:r>
              <a:rPr sz="2000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please</a:t>
            </a:r>
            <a:r>
              <a:rPr sz="2000" spc="-1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let</a:t>
            </a:r>
            <a:r>
              <a:rPr sz="2000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us</a:t>
            </a:r>
            <a:r>
              <a:rPr sz="2000" spc="-1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know</a:t>
            </a:r>
            <a:r>
              <a:rPr sz="2000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≥1</a:t>
            </a:r>
            <a:r>
              <a:rPr sz="2000" spc="-1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month</a:t>
            </a:r>
            <a:r>
              <a:rPr sz="2000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in</a:t>
            </a:r>
            <a:r>
              <a:rPr sz="2000" spc="-1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191B0D"/>
                </a:solidFill>
                <a:latin typeface="Arial"/>
                <a:cs typeface="Arial"/>
              </a:rPr>
              <a:t>advance</a:t>
            </a:r>
            <a:endParaRPr sz="2000">
              <a:latin typeface="Arial"/>
              <a:cs typeface="Arial"/>
            </a:endParaRPr>
          </a:p>
          <a:p>
            <a:pPr marL="359410" indent="-346710">
              <a:lnSpc>
                <a:spcPct val="100000"/>
              </a:lnSpc>
              <a:spcBef>
                <a:spcPts val="1055"/>
              </a:spcBef>
              <a:buFont typeface="Segoe UI Symbol"/>
              <a:buChar char="▪"/>
              <a:tabLst>
                <a:tab pos="359410" algn="l"/>
              </a:tabLst>
            </a:pP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Don’t</a:t>
            </a:r>
            <a:r>
              <a:rPr sz="2000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sign</a:t>
            </a:r>
            <a:r>
              <a:rPr sz="2000" spc="-1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a</a:t>
            </a:r>
            <a:r>
              <a:rPr sz="2000" spc="-1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191B0D"/>
                </a:solidFill>
                <a:latin typeface="Arial"/>
                <a:cs typeface="Arial"/>
              </a:rPr>
              <a:t>contract</a:t>
            </a:r>
            <a:endParaRPr sz="2000">
              <a:latin typeface="Arial"/>
              <a:cs typeface="Arial"/>
            </a:endParaRPr>
          </a:p>
          <a:p>
            <a:pPr marL="359410" indent="-346710">
              <a:lnSpc>
                <a:spcPct val="100000"/>
              </a:lnSpc>
              <a:spcBef>
                <a:spcPts val="1055"/>
              </a:spcBef>
              <a:buFont typeface="Segoe UI Symbol"/>
              <a:buChar char="▪"/>
              <a:tabLst>
                <a:tab pos="359410" algn="l"/>
              </a:tabLst>
            </a:pP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Cannot</a:t>
            </a:r>
            <a:r>
              <a:rPr sz="2000" spc="-3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make</a:t>
            </a:r>
            <a:r>
              <a:rPr sz="2000" spc="-1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donations</a:t>
            </a:r>
            <a:r>
              <a:rPr sz="2000" spc="-1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from</a:t>
            </a:r>
            <a:r>
              <a:rPr sz="2000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a</a:t>
            </a:r>
            <a:r>
              <a:rPr sz="2000" spc="-1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student</a:t>
            </a:r>
            <a:r>
              <a:rPr sz="2000" spc="-1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org</a:t>
            </a:r>
            <a:r>
              <a:rPr sz="2000" spc="-1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191B0D"/>
                </a:solidFill>
                <a:latin typeface="Arial"/>
                <a:cs typeface="Arial"/>
              </a:rPr>
              <a:t>account</a:t>
            </a:r>
            <a:endParaRPr sz="2000">
              <a:latin typeface="Arial"/>
              <a:cs typeface="Arial"/>
            </a:endParaRPr>
          </a:p>
          <a:p>
            <a:pPr marL="889635" lvl="1" indent="-407034">
              <a:lnSpc>
                <a:spcPct val="100000"/>
              </a:lnSpc>
              <a:spcBef>
                <a:spcPts val="575"/>
              </a:spcBef>
              <a:buFont typeface="Meiryo UI"/>
              <a:buChar char="□"/>
              <a:tabLst>
                <a:tab pos="889635" algn="l"/>
              </a:tabLst>
            </a:pPr>
            <a:r>
              <a:rPr sz="1800" i="1" dirty="0">
                <a:solidFill>
                  <a:srgbClr val="191B0D"/>
                </a:solidFill>
                <a:latin typeface="Arial"/>
                <a:cs typeface="Arial"/>
              </a:rPr>
              <a:t>Meaning</a:t>
            </a:r>
            <a:r>
              <a:rPr sz="1800" i="1" spc="-3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191B0D"/>
                </a:solidFill>
                <a:latin typeface="Arial"/>
                <a:cs typeface="Arial"/>
              </a:rPr>
              <a:t>you</a:t>
            </a:r>
            <a:r>
              <a:rPr sz="1800" i="1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191B0D"/>
                </a:solidFill>
                <a:latin typeface="Arial"/>
                <a:cs typeface="Arial"/>
              </a:rPr>
              <a:t>can’t</a:t>
            </a:r>
            <a:r>
              <a:rPr sz="1800" i="1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191B0D"/>
                </a:solidFill>
                <a:latin typeface="Arial"/>
                <a:cs typeface="Arial"/>
              </a:rPr>
              <a:t>donate</a:t>
            </a:r>
            <a:r>
              <a:rPr sz="1800" i="1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191B0D"/>
                </a:solidFill>
                <a:latin typeface="Arial"/>
                <a:cs typeface="Arial"/>
              </a:rPr>
              <a:t>to</a:t>
            </a:r>
            <a:r>
              <a:rPr sz="1800" i="1" spc="-1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191B0D"/>
                </a:solidFill>
                <a:latin typeface="Arial"/>
                <a:cs typeface="Arial"/>
              </a:rPr>
              <a:t>a</a:t>
            </a:r>
            <a:r>
              <a:rPr sz="1800" i="1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191B0D"/>
                </a:solidFill>
                <a:latin typeface="Arial"/>
                <a:cs typeface="Arial"/>
              </a:rPr>
              <a:t>cause</a:t>
            </a:r>
            <a:r>
              <a:rPr sz="1800" i="1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191B0D"/>
                </a:solidFill>
                <a:latin typeface="Arial"/>
                <a:cs typeface="Arial"/>
              </a:rPr>
              <a:t>with</a:t>
            </a:r>
            <a:r>
              <a:rPr sz="1800" i="1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191B0D"/>
                </a:solidFill>
                <a:latin typeface="Arial"/>
                <a:cs typeface="Arial"/>
              </a:rPr>
              <a:t>your</a:t>
            </a:r>
            <a:r>
              <a:rPr sz="1800" i="1" spc="-1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1800" i="1" spc="-10" dirty="0">
                <a:solidFill>
                  <a:srgbClr val="191B0D"/>
                </a:solidFill>
                <a:latin typeface="Arial"/>
                <a:cs typeface="Arial"/>
              </a:rPr>
              <a:t>allocation</a:t>
            </a:r>
            <a:endParaRPr sz="1800">
              <a:latin typeface="Arial"/>
              <a:cs typeface="Arial"/>
            </a:endParaRPr>
          </a:p>
          <a:p>
            <a:pPr marL="359410" indent="-346710">
              <a:lnSpc>
                <a:spcPct val="100000"/>
              </a:lnSpc>
              <a:spcBef>
                <a:spcPts val="1055"/>
              </a:spcBef>
              <a:buFont typeface="Segoe UI Symbol"/>
              <a:buChar char="▪"/>
              <a:tabLst>
                <a:tab pos="359410" algn="l"/>
              </a:tabLst>
            </a:pP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“Drawings”</a:t>
            </a:r>
            <a:r>
              <a:rPr sz="2000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not</a:t>
            </a:r>
            <a:r>
              <a:rPr sz="2000" spc="-10" dirty="0">
                <a:solidFill>
                  <a:srgbClr val="191B0D"/>
                </a:solidFill>
                <a:latin typeface="Arial"/>
                <a:cs typeface="Arial"/>
              </a:rPr>
              <a:t> raffles</a:t>
            </a:r>
            <a:endParaRPr sz="2000">
              <a:latin typeface="Arial"/>
              <a:cs typeface="Arial"/>
            </a:endParaRPr>
          </a:p>
          <a:p>
            <a:pPr marL="889635" marR="5080" lvl="1" indent="-407034">
              <a:lnSpc>
                <a:spcPts val="2030"/>
              </a:lnSpc>
              <a:spcBef>
                <a:spcPts val="750"/>
              </a:spcBef>
              <a:buFont typeface="Meiryo UI"/>
              <a:buChar char="□"/>
              <a:tabLst>
                <a:tab pos="889635" algn="l"/>
              </a:tabLst>
            </a:pPr>
            <a:r>
              <a:rPr sz="1800" i="1" dirty="0">
                <a:solidFill>
                  <a:srgbClr val="191B0D"/>
                </a:solidFill>
                <a:latin typeface="Arial"/>
                <a:cs typeface="Arial"/>
              </a:rPr>
              <a:t>If</a:t>
            </a:r>
            <a:r>
              <a:rPr sz="1800" i="1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191B0D"/>
                </a:solidFill>
                <a:latin typeface="Arial"/>
                <a:cs typeface="Arial"/>
              </a:rPr>
              <a:t>you</a:t>
            </a:r>
            <a:r>
              <a:rPr sz="1800" i="1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191B0D"/>
                </a:solidFill>
                <a:latin typeface="Arial"/>
                <a:cs typeface="Arial"/>
              </a:rPr>
              <a:t>call</a:t>
            </a:r>
            <a:r>
              <a:rPr sz="1800" i="1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191B0D"/>
                </a:solidFill>
                <a:latin typeface="Arial"/>
                <a:cs typeface="Arial"/>
              </a:rPr>
              <a:t>it</a:t>
            </a:r>
            <a:r>
              <a:rPr sz="1800" i="1" spc="-1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191B0D"/>
                </a:solidFill>
                <a:latin typeface="Arial"/>
                <a:cs typeface="Arial"/>
              </a:rPr>
              <a:t>a</a:t>
            </a:r>
            <a:r>
              <a:rPr sz="1800" i="1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191B0D"/>
                </a:solidFill>
                <a:latin typeface="Arial"/>
                <a:cs typeface="Arial"/>
              </a:rPr>
              <a:t>raffle,</a:t>
            </a:r>
            <a:r>
              <a:rPr sz="1800" i="1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191B0D"/>
                </a:solidFill>
                <a:latin typeface="Arial"/>
                <a:cs typeface="Arial"/>
              </a:rPr>
              <a:t>must</a:t>
            </a:r>
            <a:r>
              <a:rPr sz="1800" i="1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191B0D"/>
                </a:solidFill>
                <a:latin typeface="Arial"/>
                <a:cs typeface="Arial"/>
              </a:rPr>
              <a:t>obtain</a:t>
            </a:r>
            <a:r>
              <a:rPr sz="1800" i="1" spc="-1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191B0D"/>
                </a:solidFill>
                <a:latin typeface="Arial"/>
                <a:cs typeface="Arial"/>
              </a:rPr>
              <a:t>DC</a:t>
            </a:r>
            <a:r>
              <a:rPr sz="1800" i="1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191B0D"/>
                </a:solidFill>
                <a:latin typeface="Arial"/>
                <a:cs typeface="Arial"/>
              </a:rPr>
              <a:t>raffle</a:t>
            </a:r>
            <a:r>
              <a:rPr sz="1800" i="1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191B0D"/>
                </a:solidFill>
                <a:latin typeface="Arial"/>
                <a:cs typeface="Arial"/>
              </a:rPr>
              <a:t>license,</a:t>
            </a:r>
            <a:r>
              <a:rPr sz="1800" i="1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191B0D"/>
                </a:solidFill>
                <a:latin typeface="Arial"/>
                <a:cs typeface="Arial"/>
              </a:rPr>
              <a:t>etc.,</a:t>
            </a:r>
            <a:r>
              <a:rPr sz="1800" i="1" spc="-1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191B0D"/>
                </a:solidFill>
                <a:latin typeface="Arial"/>
                <a:cs typeface="Arial"/>
              </a:rPr>
              <a:t>but</a:t>
            </a:r>
            <a:r>
              <a:rPr sz="1800" i="1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191B0D"/>
                </a:solidFill>
                <a:latin typeface="Arial"/>
                <a:cs typeface="Arial"/>
              </a:rPr>
              <a:t>if</a:t>
            </a:r>
            <a:r>
              <a:rPr sz="1800" i="1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191B0D"/>
                </a:solidFill>
                <a:latin typeface="Arial"/>
                <a:cs typeface="Arial"/>
              </a:rPr>
              <a:t>you</a:t>
            </a:r>
            <a:r>
              <a:rPr sz="1800" i="1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191B0D"/>
                </a:solidFill>
                <a:latin typeface="Arial"/>
                <a:cs typeface="Arial"/>
              </a:rPr>
              <a:t>call</a:t>
            </a:r>
            <a:r>
              <a:rPr sz="1800" i="1" spc="-1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191B0D"/>
                </a:solidFill>
                <a:latin typeface="Arial"/>
                <a:cs typeface="Arial"/>
              </a:rPr>
              <a:t>it</a:t>
            </a:r>
            <a:r>
              <a:rPr sz="1800" i="1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191B0D"/>
                </a:solidFill>
                <a:latin typeface="Arial"/>
                <a:cs typeface="Arial"/>
              </a:rPr>
              <a:t>a</a:t>
            </a:r>
            <a:r>
              <a:rPr sz="1800" i="1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191B0D"/>
                </a:solidFill>
                <a:latin typeface="Arial"/>
                <a:cs typeface="Arial"/>
              </a:rPr>
              <a:t>drawing</a:t>
            </a:r>
            <a:r>
              <a:rPr sz="1800" i="1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191B0D"/>
                </a:solidFill>
                <a:latin typeface="Arial"/>
                <a:cs typeface="Arial"/>
              </a:rPr>
              <a:t>you</a:t>
            </a:r>
            <a:r>
              <a:rPr sz="1800" i="1" spc="-1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1800" i="1" spc="-25" dirty="0">
                <a:solidFill>
                  <a:srgbClr val="191B0D"/>
                </a:solidFill>
                <a:latin typeface="Arial"/>
                <a:cs typeface="Arial"/>
              </a:rPr>
              <a:t>get </a:t>
            </a:r>
            <a:r>
              <a:rPr sz="1800" i="1" dirty="0">
                <a:solidFill>
                  <a:srgbClr val="191B0D"/>
                </a:solidFill>
                <a:latin typeface="Arial"/>
                <a:cs typeface="Arial"/>
              </a:rPr>
              <a:t>away</a:t>
            </a:r>
            <a:r>
              <a:rPr sz="1800" i="1" spc="-1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191B0D"/>
                </a:solidFill>
                <a:latin typeface="Arial"/>
                <a:cs typeface="Arial"/>
              </a:rPr>
              <a:t>with</a:t>
            </a:r>
            <a:r>
              <a:rPr sz="1800" i="1" spc="-1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1800" i="1" spc="-25" dirty="0">
                <a:solidFill>
                  <a:srgbClr val="191B0D"/>
                </a:solidFill>
                <a:latin typeface="Arial"/>
                <a:cs typeface="Arial"/>
              </a:rPr>
              <a:t>it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48200" cy="6858000"/>
          </a:xfrm>
          <a:custGeom>
            <a:avLst/>
            <a:gdLst/>
            <a:ahLst/>
            <a:cxnLst/>
            <a:rect l="l" t="t" r="r" b="b"/>
            <a:pathLst>
              <a:path w="4648200" h="6858000">
                <a:moveTo>
                  <a:pt x="4648199" y="6857999"/>
                </a:moveTo>
                <a:lnTo>
                  <a:pt x="0" y="6857999"/>
                </a:lnTo>
                <a:lnTo>
                  <a:pt x="0" y="0"/>
                </a:lnTo>
                <a:lnTo>
                  <a:pt x="4648199" y="0"/>
                </a:lnTo>
                <a:lnTo>
                  <a:pt x="4648199" y="6857999"/>
                </a:lnTo>
                <a:close/>
              </a:path>
            </a:pathLst>
          </a:custGeom>
          <a:solidFill>
            <a:srgbClr val="9E36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7267" y="3146189"/>
            <a:ext cx="3732529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160" dirty="0">
                <a:solidFill>
                  <a:srgbClr val="FFFFFF"/>
                </a:solidFill>
                <a:latin typeface="Cambria"/>
                <a:cs typeface="Cambria"/>
              </a:rPr>
              <a:t>CO-SPONSORSHIPS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49447" y="1657031"/>
            <a:ext cx="6309360" cy="350964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21945" marR="5080" indent="-297815">
              <a:lnSpc>
                <a:spcPts val="1939"/>
              </a:lnSpc>
              <a:spcBef>
                <a:spcPts val="345"/>
              </a:spcBef>
              <a:buClr>
                <a:srgbClr val="9E3611"/>
              </a:buClr>
              <a:buSzPct val="83333"/>
              <a:buFont typeface="Segoe UI Symbol"/>
              <a:buChar char="▪"/>
              <a:tabLst>
                <a:tab pos="321945" algn="l"/>
              </a:tabLst>
            </a:pPr>
            <a:r>
              <a:rPr sz="1800" b="1" spc="-80" dirty="0">
                <a:latin typeface="Georgia"/>
                <a:cs typeface="Georgia"/>
              </a:rPr>
              <a:t>Approval</a:t>
            </a:r>
            <a:r>
              <a:rPr sz="1800" b="1" spc="-10" dirty="0">
                <a:latin typeface="Georgia"/>
                <a:cs typeface="Georgia"/>
              </a:rPr>
              <a:t> </a:t>
            </a:r>
            <a:r>
              <a:rPr sz="1800" b="1" spc="-45" dirty="0">
                <a:latin typeface="Georgia"/>
                <a:cs typeface="Georgia"/>
              </a:rPr>
              <a:t>Process:</a:t>
            </a:r>
            <a:r>
              <a:rPr sz="1800" b="1" spc="-140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MCSC</a:t>
            </a:r>
            <a:r>
              <a:rPr sz="1800" b="1" spc="-5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can</a:t>
            </a:r>
            <a:r>
              <a:rPr sz="1800" b="1" spc="-5" dirty="0">
                <a:latin typeface="Georgia"/>
                <a:cs typeface="Georgia"/>
              </a:rPr>
              <a:t> </a:t>
            </a:r>
            <a:r>
              <a:rPr sz="1800" b="1" spc="-60" dirty="0">
                <a:latin typeface="Georgia"/>
                <a:cs typeface="Georgia"/>
              </a:rPr>
              <a:t>either</a:t>
            </a:r>
            <a:r>
              <a:rPr sz="1800" b="1" spc="-5" dirty="0">
                <a:latin typeface="Georgia"/>
                <a:cs typeface="Georgia"/>
              </a:rPr>
              <a:t> </a:t>
            </a:r>
            <a:r>
              <a:rPr sz="1800" b="1" spc="-10" dirty="0">
                <a:latin typeface="Georgia"/>
                <a:cs typeface="Georgia"/>
              </a:rPr>
              <a:t>approve, </a:t>
            </a:r>
            <a:r>
              <a:rPr sz="1800" b="1" spc="-25" dirty="0">
                <a:latin typeface="Georgia"/>
                <a:cs typeface="Georgia"/>
              </a:rPr>
              <a:t>partially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65" dirty="0">
                <a:latin typeface="Georgia"/>
                <a:cs typeface="Georgia"/>
              </a:rPr>
              <a:t>approve,</a:t>
            </a:r>
            <a:r>
              <a:rPr sz="1800" b="1" spc="-25" dirty="0">
                <a:latin typeface="Georgia"/>
                <a:cs typeface="Georgia"/>
              </a:rPr>
              <a:t> </a:t>
            </a:r>
            <a:r>
              <a:rPr sz="1800" b="1" spc="-135" dirty="0">
                <a:latin typeface="Georgia"/>
                <a:cs typeface="Georgia"/>
              </a:rPr>
              <a:t>or</a:t>
            </a:r>
            <a:r>
              <a:rPr sz="1800" b="1" spc="-10" dirty="0">
                <a:latin typeface="Georgia"/>
                <a:cs typeface="Georgia"/>
              </a:rPr>
              <a:t> </a:t>
            </a:r>
            <a:r>
              <a:rPr sz="1800" b="1" spc="-45" dirty="0">
                <a:latin typeface="Georgia"/>
                <a:cs typeface="Georgia"/>
              </a:rPr>
              <a:t>deny</a:t>
            </a:r>
            <a:r>
              <a:rPr sz="1800" b="1" spc="-25" dirty="0">
                <a:latin typeface="Georgia"/>
                <a:cs typeface="Georgia"/>
              </a:rPr>
              <a:t> </a:t>
            </a:r>
            <a:r>
              <a:rPr sz="1800" b="1" spc="-114" dirty="0">
                <a:latin typeface="Georgia"/>
                <a:cs typeface="Georgia"/>
              </a:rPr>
              <a:t>to</a:t>
            </a:r>
            <a:r>
              <a:rPr sz="1800" b="1" spc="-10" dirty="0">
                <a:latin typeface="Georgia"/>
                <a:cs typeface="Georgia"/>
              </a:rPr>
              <a:t> </a:t>
            </a:r>
            <a:r>
              <a:rPr sz="1800" b="1" spc="-65" dirty="0">
                <a:latin typeface="Georgia"/>
                <a:cs typeface="Georgia"/>
              </a:rPr>
              <a:t>co-</a:t>
            </a:r>
            <a:r>
              <a:rPr sz="1800" b="1" spc="-60" dirty="0">
                <a:latin typeface="Georgia"/>
                <a:cs typeface="Georgia"/>
              </a:rPr>
              <a:t>sponsorship</a:t>
            </a:r>
            <a:r>
              <a:rPr sz="1800" b="1" spc="-20" dirty="0">
                <a:latin typeface="Georgia"/>
                <a:cs typeface="Georgia"/>
              </a:rPr>
              <a:t> </a:t>
            </a:r>
            <a:r>
              <a:rPr sz="1800" b="1" spc="-10" dirty="0">
                <a:latin typeface="Georgia"/>
                <a:cs typeface="Georgia"/>
              </a:rPr>
              <a:t>request. </a:t>
            </a:r>
            <a:r>
              <a:rPr sz="1800" b="1" dirty="0">
                <a:latin typeface="Georgia"/>
                <a:cs typeface="Georgia"/>
              </a:rPr>
              <a:t>All</a:t>
            </a:r>
            <a:r>
              <a:rPr sz="1800" b="1" spc="-80" dirty="0">
                <a:latin typeface="Georgia"/>
                <a:cs typeface="Georgia"/>
              </a:rPr>
              <a:t> </a:t>
            </a:r>
            <a:r>
              <a:rPr sz="1800" b="1" spc="-135" dirty="0">
                <a:latin typeface="Georgia"/>
                <a:cs typeface="Georgia"/>
              </a:rPr>
              <a:t>or</a:t>
            </a:r>
            <a:r>
              <a:rPr sz="1800" b="1" spc="-10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a</a:t>
            </a:r>
            <a:r>
              <a:rPr sz="1800" b="1" spc="-35" dirty="0">
                <a:latin typeface="Georgia"/>
                <a:cs typeface="Georgia"/>
              </a:rPr>
              <a:t> </a:t>
            </a:r>
            <a:r>
              <a:rPr sz="1800" b="1" spc="-90" dirty="0">
                <a:latin typeface="Georgia"/>
                <a:cs typeface="Georgia"/>
              </a:rPr>
              <a:t>portion</a:t>
            </a:r>
            <a:r>
              <a:rPr sz="1800" b="1" spc="-25" dirty="0">
                <a:latin typeface="Georgia"/>
                <a:cs typeface="Georgia"/>
              </a:rPr>
              <a:t> </a:t>
            </a:r>
            <a:r>
              <a:rPr sz="1800" b="1" spc="-90" dirty="0">
                <a:latin typeface="Georgia"/>
                <a:cs typeface="Georgia"/>
              </a:rPr>
              <a:t>of</a:t>
            </a:r>
            <a:r>
              <a:rPr sz="1800" b="1" spc="-25" dirty="0">
                <a:latin typeface="Georgia"/>
                <a:cs typeface="Georgia"/>
              </a:rPr>
              <a:t> </a:t>
            </a:r>
            <a:r>
              <a:rPr sz="1800" b="1" spc="-65" dirty="0">
                <a:latin typeface="Georgia"/>
                <a:cs typeface="Georgia"/>
              </a:rPr>
              <a:t>the</a:t>
            </a:r>
            <a:r>
              <a:rPr sz="1800" b="1" spc="-30" dirty="0">
                <a:latin typeface="Georgia"/>
                <a:cs typeface="Georgia"/>
              </a:rPr>
              <a:t> </a:t>
            </a:r>
            <a:r>
              <a:rPr sz="1800" b="1" spc="-65" dirty="0">
                <a:latin typeface="Georgia"/>
                <a:cs typeface="Georgia"/>
              </a:rPr>
              <a:t>request</a:t>
            </a:r>
            <a:r>
              <a:rPr sz="1800" b="1" spc="-35" dirty="0">
                <a:latin typeface="Georgia"/>
                <a:cs typeface="Georgia"/>
              </a:rPr>
              <a:t> </a:t>
            </a:r>
            <a:r>
              <a:rPr sz="1800" b="1" spc="-10" dirty="0">
                <a:latin typeface="Georgia"/>
                <a:cs typeface="Georgia"/>
              </a:rPr>
              <a:t>may</a:t>
            </a:r>
            <a:r>
              <a:rPr sz="1800" b="1" spc="-35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be</a:t>
            </a:r>
            <a:r>
              <a:rPr sz="1800" b="1" spc="-35" dirty="0">
                <a:latin typeface="Georgia"/>
                <a:cs typeface="Georgia"/>
              </a:rPr>
              <a:t> </a:t>
            </a:r>
            <a:r>
              <a:rPr sz="1800" b="1" spc="-10" dirty="0">
                <a:latin typeface="Georgia"/>
                <a:cs typeface="Georgia"/>
              </a:rPr>
              <a:t>allocated. </a:t>
            </a:r>
            <a:r>
              <a:rPr sz="1800" b="1" dirty="0">
                <a:latin typeface="Georgia"/>
                <a:cs typeface="Georgia"/>
              </a:rPr>
              <a:t>MCSC</a:t>
            </a:r>
            <a:r>
              <a:rPr sz="1800" b="1" spc="-35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will</a:t>
            </a:r>
            <a:r>
              <a:rPr sz="1800" b="1" spc="-30" dirty="0">
                <a:latin typeface="Georgia"/>
                <a:cs typeface="Georgia"/>
              </a:rPr>
              <a:t> </a:t>
            </a:r>
            <a:r>
              <a:rPr sz="1800" b="1" spc="-50" dirty="0">
                <a:latin typeface="Georgia"/>
                <a:cs typeface="Georgia"/>
              </a:rPr>
              <a:t>communicate</a:t>
            </a:r>
            <a:r>
              <a:rPr sz="1800" b="1" spc="-30" dirty="0">
                <a:latin typeface="Georgia"/>
                <a:cs typeface="Georgia"/>
              </a:rPr>
              <a:t> </a:t>
            </a:r>
            <a:r>
              <a:rPr sz="1800" b="1" spc="-65" dirty="0">
                <a:latin typeface="Georgia"/>
                <a:cs typeface="Georgia"/>
              </a:rPr>
              <a:t>the</a:t>
            </a:r>
            <a:r>
              <a:rPr sz="1800" b="1" spc="-30" dirty="0">
                <a:latin typeface="Georgia"/>
                <a:cs typeface="Georgia"/>
              </a:rPr>
              <a:t> </a:t>
            </a:r>
            <a:r>
              <a:rPr sz="1800" b="1" spc="-35" dirty="0">
                <a:latin typeface="Georgia"/>
                <a:cs typeface="Georgia"/>
              </a:rPr>
              <a:t>decision</a:t>
            </a:r>
            <a:r>
              <a:rPr sz="1800" b="1" spc="-30" dirty="0">
                <a:latin typeface="Georgia"/>
                <a:cs typeface="Georgia"/>
              </a:rPr>
              <a:t> </a:t>
            </a:r>
            <a:r>
              <a:rPr sz="1800" b="1" spc="-65" dirty="0">
                <a:latin typeface="Georgia"/>
                <a:cs typeface="Georgia"/>
              </a:rPr>
              <a:t>with</a:t>
            </a:r>
            <a:r>
              <a:rPr sz="1800" b="1" spc="-30" dirty="0">
                <a:latin typeface="Georgia"/>
                <a:cs typeface="Georgia"/>
              </a:rPr>
              <a:t> </a:t>
            </a:r>
            <a:r>
              <a:rPr sz="1800" b="1" spc="-60" dirty="0">
                <a:latin typeface="Georgia"/>
                <a:cs typeface="Georgia"/>
              </a:rPr>
              <a:t>you</a:t>
            </a:r>
            <a:r>
              <a:rPr sz="1800" b="1" spc="-30" dirty="0">
                <a:latin typeface="Georgia"/>
                <a:cs typeface="Georgia"/>
              </a:rPr>
              <a:t> </a:t>
            </a:r>
            <a:r>
              <a:rPr sz="1800" b="1" spc="-25" dirty="0">
                <a:latin typeface="Georgia"/>
                <a:cs typeface="Georgia"/>
              </a:rPr>
              <a:t>and </a:t>
            </a:r>
            <a:r>
              <a:rPr sz="1800" b="1" spc="-60" dirty="0">
                <a:latin typeface="Georgia"/>
                <a:cs typeface="Georgia"/>
              </a:rPr>
              <a:t>you</a:t>
            </a:r>
            <a:r>
              <a:rPr sz="1800" b="1" spc="-45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will</a:t>
            </a:r>
            <a:r>
              <a:rPr sz="1800" b="1" spc="-25" dirty="0">
                <a:latin typeface="Georgia"/>
                <a:cs typeface="Georgia"/>
              </a:rPr>
              <a:t> </a:t>
            </a:r>
            <a:r>
              <a:rPr sz="1800" b="1" spc="-45" dirty="0">
                <a:latin typeface="Georgia"/>
                <a:cs typeface="Georgia"/>
              </a:rPr>
              <a:t>have</a:t>
            </a:r>
            <a:r>
              <a:rPr sz="1800" b="1" spc="-25" dirty="0">
                <a:latin typeface="Georgia"/>
                <a:cs typeface="Georgia"/>
              </a:rPr>
              <a:t> </a:t>
            </a:r>
            <a:r>
              <a:rPr sz="1800" b="1" spc="-65" dirty="0">
                <a:latin typeface="Georgia"/>
                <a:cs typeface="Georgia"/>
              </a:rPr>
              <a:t>the</a:t>
            </a:r>
            <a:r>
              <a:rPr sz="1800" b="1" spc="-25" dirty="0">
                <a:latin typeface="Georgia"/>
                <a:cs typeface="Georgia"/>
              </a:rPr>
              <a:t> </a:t>
            </a:r>
            <a:r>
              <a:rPr sz="1800" b="1" spc="-85" dirty="0">
                <a:latin typeface="Georgia"/>
                <a:cs typeface="Georgia"/>
              </a:rPr>
              <a:t>opportunity</a:t>
            </a:r>
            <a:r>
              <a:rPr sz="1800" b="1" spc="-25" dirty="0">
                <a:latin typeface="Georgia"/>
                <a:cs typeface="Georgia"/>
              </a:rPr>
              <a:t> </a:t>
            </a:r>
            <a:r>
              <a:rPr sz="1800" b="1" spc="-114" dirty="0">
                <a:latin typeface="Georgia"/>
                <a:cs typeface="Georgia"/>
              </a:rPr>
              <a:t>to</a:t>
            </a:r>
            <a:r>
              <a:rPr sz="1800" b="1" spc="-10" dirty="0">
                <a:latin typeface="Georgia"/>
                <a:cs typeface="Georgia"/>
              </a:rPr>
              <a:t> </a:t>
            </a:r>
            <a:r>
              <a:rPr sz="1800" b="1" spc="-20" dirty="0">
                <a:latin typeface="Georgia"/>
                <a:cs typeface="Georgia"/>
              </a:rPr>
              <a:t>discuss</a:t>
            </a:r>
            <a:r>
              <a:rPr sz="1800" b="1" spc="-25" dirty="0">
                <a:latin typeface="Georgia"/>
                <a:cs typeface="Georgia"/>
              </a:rPr>
              <a:t> </a:t>
            </a:r>
            <a:r>
              <a:rPr sz="1800" b="1" spc="-65" dirty="0">
                <a:latin typeface="Georgia"/>
                <a:cs typeface="Georgia"/>
              </a:rPr>
              <a:t>the</a:t>
            </a:r>
            <a:r>
              <a:rPr sz="1800" b="1" spc="-25" dirty="0">
                <a:latin typeface="Georgia"/>
                <a:cs typeface="Georgia"/>
              </a:rPr>
              <a:t> </a:t>
            </a:r>
            <a:r>
              <a:rPr sz="1800" b="1" spc="-10" dirty="0">
                <a:latin typeface="Georgia"/>
                <a:cs typeface="Georgia"/>
              </a:rPr>
              <a:t>decision </a:t>
            </a:r>
            <a:r>
              <a:rPr sz="1800" b="1" spc="-65" dirty="0">
                <a:latin typeface="Georgia"/>
                <a:cs typeface="Georgia"/>
              </a:rPr>
              <a:t>with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65" dirty="0">
                <a:latin typeface="Georgia"/>
                <a:cs typeface="Georgia"/>
              </a:rPr>
              <a:t>the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70" dirty="0">
                <a:latin typeface="Georgia"/>
                <a:cs typeface="Georgia"/>
              </a:rPr>
              <a:t>group.</a:t>
            </a:r>
            <a:r>
              <a:rPr sz="1800" b="1" spc="-145" dirty="0">
                <a:latin typeface="Georgia"/>
                <a:cs typeface="Georgia"/>
              </a:rPr>
              <a:t> </a:t>
            </a:r>
            <a:r>
              <a:rPr sz="1800" b="1" spc="-10" dirty="0">
                <a:latin typeface="Georgia"/>
                <a:cs typeface="Georgia"/>
              </a:rPr>
              <a:t>Please</a:t>
            </a:r>
            <a:r>
              <a:rPr sz="1800" b="1" spc="-55" dirty="0">
                <a:latin typeface="Georgia"/>
                <a:cs typeface="Georgia"/>
              </a:rPr>
              <a:t> </a:t>
            </a:r>
            <a:r>
              <a:rPr sz="1800" b="1" spc="-20" dirty="0">
                <a:latin typeface="Georgia"/>
                <a:cs typeface="Georgia"/>
              </a:rPr>
              <a:t>keep</a:t>
            </a:r>
            <a:r>
              <a:rPr sz="1800" b="1" spc="-45" dirty="0">
                <a:latin typeface="Georgia"/>
                <a:cs typeface="Georgia"/>
              </a:rPr>
              <a:t> </a:t>
            </a:r>
            <a:r>
              <a:rPr sz="1800" b="1" spc="-30" dirty="0">
                <a:latin typeface="Georgia"/>
                <a:cs typeface="Georgia"/>
              </a:rPr>
              <a:t>in</a:t>
            </a:r>
            <a:r>
              <a:rPr sz="1800" b="1" spc="-40" dirty="0">
                <a:latin typeface="Georgia"/>
                <a:cs typeface="Georgia"/>
              </a:rPr>
              <a:t> </a:t>
            </a:r>
            <a:r>
              <a:rPr sz="1800" b="1" spc="-55" dirty="0">
                <a:latin typeface="Georgia"/>
                <a:cs typeface="Georgia"/>
              </a:rPr>
              <a:t>mind</a:t>
            </a:r>
            <a:r>
              <a:rPr sz="1800" b="1" spc="-40" dirty="0">
                <a:latin typeface="Georgia"/>
                <a:cs typeface="Georgia"/>
              </a:rPr>
              <a:t> </a:t>
            </a:r>
            <a:r>
              <a:rPr sz="1800" b="1" spc="-85" dirty="0">
                <a:latin typeface="Georgia"/>
                <a:cs typeface="Georgia"/>
              </a:rPr>
              <a:t>that</a:t>
            </a:r>
            <a:r>
              <a:rPr sz="1800" b="1" spc="-30" dirty="0">
                <a:latin typeface="Georgia"/>
                <a:cs typeface="Georgia"/>
              </a:rPr>
              <a:t> </a:t>
            </a:r>
            <a:r>
              <a:rPr sz="1800" b="1" spc="-65" dirty="0">
                <a:latin typeface="Georgia"/>
                <a:cs typeface="Georgia"/>
              </a:rPr>
              <a:t>the</a:t>
            </a:r>
            <a:r>
              <a:rPr sz="1800" b="1" spc="-40" dirty="0">
                <a:latin typeface="Georgia"/>
                <a:cs typeface="Georgia"/>
              </a:rPr>
              <a:t> </a:t>
            </a:r>
            <a:r>
              <a:rPr sz="1800" b="1" spc="-10" dirty="0">
                <a:latin typeface="Georgia"/>
                <a:cs typeface="Georgia"/>
              </a:rPr>
              <a:t>budget </a:t>
            </a:r>
            <a:r>
              <a:rPr sz="1800" b="1" spc="-114" dirty="0">
                <a:latin typeface="Georgia"/>
                <a:cs typeface="Georgia"/>
              </a:rPr>
              <a:t>for</a:t>
            </a:r>
            <a:r>
              <a:rPr sz="1800" b="1" spc="-10" dirty="0">
                <a:latin typeface="Georgia"/>
                <a:cs typeface="Georgia"/>
              </a:rPr>
              <a:t> </a:t>
            </a:r>
            <a:r>
              <a:rPr sz="1800" b="1" spc="-30" dirty="0">
                <a:latin typeface="Georgia"/>
                <a:cs typeface="Georgia"/>
              </a:rPr>
              <a:t>these</a:t>
            </a:r>
            <a:r>
              <a:rPr sz="1800" b="1" spc="-45" dirty="0">
                <a:latin typeface="Georgia"/>
                <a:cs typeface="Georgia"/>
              </a:rPr>
              <a:t> </a:t>
            </a:r>
            <a:r>
              <a:rPr sz="1800" b="1" spc="-70" dirty="0">
                <a:latin typeface="Georgia"/>
                <a:cs typeface="Georgia"/>
              </a:rPr>
              <a:t>co-</a:t>
            </a:r>
            <a:r>
              <a:rPr sz="1800" b="1" spc="-65" dirty="0">
                <a:latin typeface="Georgia"/>
                <a:cs typeface="Georgia"/>
              </a:rPr>
              <a:t>sponsorships</a:t>
            </a:r>
            <a:r>
              <a:rPr sz="1800" b="1" spc="-30" dirty="0">
                <a:latin typeface="Georgia"/>
                <a:cs typeface="Georgia"/>
              </a:rPr>
              <a:t> </a:t>
            </a:r>
            <a:r>
              <a:rPr sz="1800" b="1" spc="-50" dirty="0">
                <a:latin typeface="Georgia"/>
                <a:cs typeface="Georgia"/>
              </a:rPr>
              <a:t>requests</a:t>
            </a:r>
            <a:r>
              <a:rPr sz="1800" b="1" spc="-25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is</a:t>
            </a:r>
            <a:r>
              <a:rPr sz="1800" b="1" spc="-25" dirty="0">
                <a:latin typeface="Georgia"/>
                <a:cs typeface="Georgia"/>
              </a:rPr>
              <a:t> </a:t>
            </a:r>
            <a:r>
              <a:rPr sz="1800" b="1" spc="-65" dirty="0">
                <a:latin typeface="Georgia"/>
                <a:cs typeface="Georgia"/>
              </a:rPr>
              <a:t>shared</a:t>
            </a:r>
            <a:r>
              <a:rPr sz="1800" b="1" spc="-30" dirty="0">
                <a:latin typeface="Georgia"/>
                <a:cs typeface="Georgia"/>
              </a:rPr>
              <a:t> </a:t>
            </a:r>
            <a:r>
              <a:rPr sz="1800" b="1" spc="-10" dirty="0">
                <a:latin typeface="Georgia"/>
                <a:cs typeface="Georgia"/>
              </a:rPr>
              <a:t>amongst </a:t>
            </a:r>
            <a:r>
              <a:rPr sz="1800" b="1" dirty="0">
                <a:latin typeface="Georgia"/>
                <a:cs typeface="Georgia"/>
              </a:rPr>
              <a:t>all</a:t>
            </a:r>
            <a:r>
              <a:rPr sz="1800" b="1" spc="-40" dirty="0">
                <a:latin typeface="Georgia"/>
                <a:cs typeface="Georgia"/>
              </a:rPr>
              <a:t> </a:t>
            </a:r>
            <a:r>
              <a:rPr sz="1800" b="1" spc="-75" dirty="0">
                <a:latin typeface="Georgia"/>
                <a:cs typeface="Georgia"/>
              </a:rPr>
              <a:t>student</a:t>
            </a:r>
            <a:r>
              <a:rPr sz="1800" b="1" spc="-40" dirty="0">
                <a:latin typeface="Georgia"/>
                <a:cs typeface="Georgia"/>
              </a:rPr>
              <a:t> </a:t>
            </a:r>
            <a:r>
              <a:rPr sz="1800" b="1" spc="-25" dirty="0">
                <a:latin typeface="Georgia"/>
                <a:cs typeface="Georgia"/>
              </a:rPr>
              <a:t>orgs,</a:t>
            </a:r>
            <a:r>
              <a:rPr sz="1800" b="1" spc="-40" dirty="0">
                <a:latin typeface="Georgia"/>
                <a:cs typeface="Georgia"/>
              </a:rPr>
              <a:t> </a:t>
            </a:r>
            <a:r>
              <a:rPr sz="1800" b="1" spc="-30" dirty="0">
                <a:latin typeface="Georgia"/>
                <a:cs typeface="Georgia"/>
              </a:rPr>
              <a:t>so</a:t>
            </a:r>
            <a:r>
              <a:rPr sz="1800" b="1" spc="-40" dirty="0">
                <a:latin typeface="Georgia"/>
                <a:cs typeface="Georgia"/>
              </a:rPr>
              <a:t> </a:t>
            </a:r>
            <a:r>
              <a:rPr sz="1800" b="1" spc="-50" dirty="0">
                <a:latin typeface="Georgia"/>
                <a:cs typeface="Georgia"/>
              </a:rPr>
              <a:t>partnering</a:t>
            </a:r>
            <a:r>
              <a:rPr sz="1800" b="1" spc="-40" dirty="0">
                <a:latin typeface="Georgia"/>
                <a:cs typeface="Georgia"/>
              </a:rPr>
              <a:t> </a:t>
            </a:r>
            <a:r>
              <a:rPr sz="1800" b="1" spc="-65" dirty="0">
                <a:latin typeface="Georgia"/>
                <a:cs typeface="Georgia"/>
              </a:rPr>
              <a:t>with</a:t>
            </a:r>
            <a:r>
              <a:rPr sz="1800" b="1" spc="-40" dirty="0">
                <a:latin typeface="Georgia"/>
                <a:cs typeface="Georgia"/>
              </a:rPr>
              <a:t> </a:t>
            </a:r>
            <a:r>
              <a:rPr sz="1800" b="1" spc="-10" dirty="0">
                <a:latin typeface="Georgia"/>
                <a:cs typeface="Georgia"/>
              </a:rPr>
              <a:t>another </a:t>
            </a:r>
            <a:r>
              <a:rPr sz="1800" b="1" spc="-60" dirty="0">
                <a:latin typeface="Georgia"/>
                <a:cs typeface="Georgia"/>
              </a:rPr>
              <a:t>organization</a:t>
            </a:r>
            <a:r>
              <a:rPr sz="1800" b="1" spc="-45" dirty="0">
                <a:latin typeface="Georgia"/>
                <a:cs typeface="Georgia"/>
              </a:rPr>
              <a:t> </a:t>
            </a:r>
            <a:r>
              <a:rPr sz="1800" b="1" spc="-135" dirty="0">
                <a:latin typeface="Georgia"/>
                <a:cs typeface="Georgia"/>
              </a:rPr>
              <a:t>or</a:t>
            </a:r>
            <a:r>
              <a:rPr sz="1800" b="1" spc="-10" dirty="0">
                <a:latin typeface="Georgia"/>
                <a:cs typeface="Georgia"/>
              </a:rPr>
              <a:t> </a:t>
            </a:r>
            <a:r>
              <a:rPr sz="1800" b="1" spc="-50" dirty="0">
                <a:latin typeface="Georgia"/>
                <a:cs typeface="Georgia"/>
              </a:rPr>
              <a:t>hosting</a:t>
            </a:r>
            <a:r>
              <a:rPr sz="1800" b="1" spc="-25" dirty="0">
                <a:latin typeface="Georgia"/>
                <a:cs typeface="Georgia"/>
              </a:rPr>
              <a:t> </a:t>
            </a:r>
            <a:r>
              <a:rPr sz="1800" b="1" spc="-60" dirty="0">
                <a:latin typeface="Georgia"/>
                <a:cs typeface="Georgia"/>
              </a:rPr>
              <a:t>an</a:t>
            </a:r>
            <a:r>
              <a:rPr sz="1800" b="1" spc="-30" dirty="0">
                <a:latin typeface="Georgia"/>
                <a:cs typeface="Georgia"/>
              </a:rPr>
              <a:t> </a:t>
            </a:r>
            <a:r>
              <a:rPr sz="1800" b="1" spc="-55" dirty="0">
                <a:latin typeface="Georgia"/>
                <a:cs typeface="Georgia"/>
              </a:rPr>
              <a:t>event</a:t>
            </a:r>
            <a:r>
              <a:rPr sz="1800" b="1" spc="-25" dirty="0">
                <a:latin typeface="Georgia"/>
                <a:cs typeface="Georgia"/>
              </a:rPr>
              <a:t> </a:t>
            </a:r>
            <a:r>
              <a:rPr sz="1800" b="1" spc="-85" dirty="0">
                <a:latin typeface="Georgia"/>
                <a:cs typeface="Georgia"/>
              </a:rPr>
              <a:t>that</a:t>
            </a:r>
            <a:r>
              <a:rPr sz="1800" b="1" spc="-25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will</a:t>
            </a:r>
            <a:r>
              <a:rPr sz="1800" b="1" spc="-30" dirty="0">
                <a:latin typeface="Georgia"/>
                <a:cs typeface="Georgia"/>
              </a:rPr>
              <a:t> </a:t>
            </a:r>
            <a:r>
              <a:rPr sz="1800" b="1" spc="-10" dirty="0">
                <a:latin typeface="Georgia"/>
                <a:cs typeface="Georgia"/>
              </a:rPr>
              <a:t>attract </a:t>
            </a:r>
            <a:r>
              <a:rPr sz="1800" b="1" spc="-70" dirty="0">
                <a:latin typeface="Georgia"/>
                <a:cs typeface="Georgia"/>
              </a:rPr>
              <a:t>more</a:t>
            </a:r>
            <a:r>
              <a:rPr sz="1800" b="1" spc="-40" dirty="0">
                <a:latin typeface="Georgia"/>
                <a:cs typeface="Georgia"/>
              </a:rPr>
              <a:t> individuals</a:t>
            </a:r>
            <a:r>
              <a:rPr sz="1800" b="1" spc="-35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is</a:t>
            </a:r>
            <a:r>
              <a:rPr sz="1800" b="1" spc="-35" dirty="0">
                <a:latin typeface="Georgia"/>
                <a:cs typeface="Georgia"/>
              </a:rPr>
              <a:t> </a:t>
            </a:r>
            <a:r>
              <a:rPr sz="1800" b="1" spc="-10" dirty="0">
                <a:latin typeface="Georgia"/>
                <a:cs typeface="Georgia"/>
              </a:rPr>
              <a:t>ideal.</a:t>
            </a:r>
            <a:endParaRPr sz="1800">
              <a:latin typeface="Georgia"/>
              <a:cs typeface="Georgia"/>
            </a:endParaRPr>
          </a:p>
          <a:p>
            <a:pPr marL="321945" marR="36195" indent="-309880">
              <a:lnSpc>
                <a:spcPts val="1939"/>
              </a:lnSpc>
              <a:spcBef>
                <a:spcPts val="40"/>
              </a:spcBef>
              <a:buClr>
                <a:srgbClr val="9E3611"/>
              </a:buClr>
              <a:buFont typeface="Yu Gothic UI"/>
              <a:buChar char="▪"/>
              <a:tabLst>
                <a:tab pos="321945" algn="l"/>
              </a:tabLst>
            </a:pPr>
            <a:r>
              <a:rPr sz="1800" b="1" u="heavy" spc="-50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Georgia"/>
                <a:cs typeface="Georgia"/>
                <a:hlinkClick r:id="rId2"/>
              </a:rPr>
              <a:t>https://studentcouncil.smhs.gwu.edu/co-</a:t>
            </a:r>
            <a:r>
              <a:rPr sz="1800" b="1" u="heavy" spc="-35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Georgia"/>
                <a:cs typeface="Georgia"/>
                <a:hlinkClick r:id="rId2"/>
              </a:rPr>
              <a:t>sponsorshi</a:t>
            </a:r>
            <a:r>
              <a:rPr sz="1800" b="1" spc="-35" dirty="0">
                <a:solidFill>
                  <a:srgbClr val="CC9900"/>
                </a:solidFill>
                <a:latin typeface="Georgia"/>
                <a:cs typeface="Georgia"/>
              </a:rPr>
              <a:t> </a:t>
            </a:r>
            <a:r>
              <a:rPr sz="1800" b="1" u="heavy" spc="-25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Georgia"/>
                <a:cs typeface="Georgia"/>
                <a:hlinkClick r:id="rId2"/>
              </a:rPr>
              <a:t>ps</a:t>
            </a:r>
            <a:endParaRPr sz="1800">
              <a:latin typeface="Georgia"/>
              <a:cs typeface="Georgia"/>
            </a:endParaRPr>
          </a:p>
          <a:p>
            <a:pPr marL="321945" marR="721995" indent="-309880">
              <a:lnSpc>
                <a:spcPts val="1939"/>
              </a:lnSpc>
              <a:spcBef>
                <a:spcPts val="10"/>
              </a:spcBef>
              <a:buClr>
                <a:srgbClr val="9E3611"/>
              </a:buClr>
              <a:buFont typeface="Yu Gothic UI"/>
              <a:buChar char="▪"/>
              <a:tabLst>
                <a:tab pos="321945" algn="l"/>
              </a:tabLst>
            </a:pPr>
            <a:r>
              <a:rPr sz="1800" b="1" spc="-60" dirty="0">
                <a:latin typeface="Georgia"/>
                <a:cs typeface="Georgia"/>
              </a:rPr>
              <a:t>Request</a:t>
            </a:r>
            <a:r>
              <a:rPr sz="1800" b="1" spc="-55" dirty="0">
                <a:latin typeface="Georgia"/>
                <a:cs typeface="Georgia"/>
              </a:rPr>
              <a:t> </a:t>
            </a:r>
            <a:r>
              <a:rPr sz="1800" b="1" spc="-65" dirty="0">
                <a:latin typeface="Georgia"/>
                <a:cs typeface="Georgia"/>
              </a:rPr>
              <a:t>must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be</a:t>
            </a:r>
            <a:r>
              <a:rPr sz="1800" b="1" spc="-55" dirty="0">
                <a:latin typeface="Georgia"/>
                <a:cs typeface="Georgia"/>
              </a:rPr>
              <a:t> </a:t>
            </a:r>
            <a:r>
              <a:rPr sz="1800" b="1" spc="-10" dirty="0">
                <a:latin typeface="Georgia"/>
                <a:cs typeface="Georgia"/>
              </a:rPr>
              <a:t>filled</a:t>
            </a:r>
            <a:r>
              <a:rPr sz="1800" b="1" spc="-40" dirty="0">
                <a:latin typeface="Georgia"/>
                <a:cs typeface="Georgia"/>
              </a:rPr>
              <a:t> </a:t>
            </a:r>
            <a:r>
              <a:rPr sz="1800" b="1" spc="-110" dirty="0">
                <a:latin typeface="Georgia"/>
                <a:cs typeface="Georgia"/>
              </a:rPr>
              <a:t>out</a:t>
            </a:r>
            <a:r>
              <a:rPr sz="1800" b="1" spc="-10" dirty="0">
                <a:latin typeface="Georgia"/>
                <a:cs typeface="Georgia"/>
              </a:rPr>
              <a:t> </a:t>
            </a:r>
            <a:r>
              <a:rPr sz="1800" b="1" spc="-30" dirty="0">
                <a:latin typeface="Georgia"/>
                <a:cs typeface="Georgia"/>
              </a:rPr>
              <a:t>atleast</a:t>
            </a:r>
            <a:r>
              <a:rPr sz="1800" b="1" spc="-35" dirty="0">
                <a:latin typeface="Georgia"/>
                <a:cs typeface="Georgia"/>
              </a:rPr>
              <a:t> </a:t>
            </a:r>
            <a:r>
              <a:rPr sz="1800" b="1" spc="-80" dirty="0">
                <a:latin typeface="Georgia"/>
                <a:cs typeface="Georgia"/>
              </a:rPr>
              <a:t>one</a:t>
            </a:r>
            <a:r>
              <a:rPr sz="1800" b="1" spc="-35" dirty="0">
                <a:latin typeface="Georgia"/>
                <a:cs typeface="Georgia"/>
              </a:rPr>
              <a:t> </a:t>
            </a:r>
            <a:r>
              <a:rPr sz="1800" b="1" spc="-100" dirty="0">
                <a:latin typeface="Georgia"/>
                <a:cs typeface="Georgia"/>
              </a:rPr>
              <a:t>month</a:t>
            </a:r>
            <a:r>
              <a:rPr sz="1800" b="1" spc="-10" dirty="0">
                <a:latin typeface="Georgia"/>
                <a:cs typeface="Georgia"/>
              </a:rPr>
              <a:t> </a:t>
            </a:r>
            <a:r>
              <a:rPr sz="1800" b="1" spc="-25" dirty="0">
                <a:latin typeface="Georgia"/>
                <a:cs typeface="Georgia"/>
              </a:rPr>
              <a:t>in </a:t>
            </a:r>
            <a:r>
              <a:rPr sz="1800" b="1" spc="-10" dirty="0">
                <a:latin typeface="Georgia"/>
                <a:cs typeface="Georgia"/>
              </a:rPr>
              <a:t>advance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1401724" y="6229680"/>
            <a:ext cx="457200" cy="457200"/>
            <a:chOff x="11401724" y="6229680"/>
            <a:chExt cx="457200" cy="45720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01724" y="6229680"/>
              <a:ext cx="457200" cy="4572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1430917" y="6258873"/>
              <a:ext cx="398780" cy="398780"/>
            </a:xfrm>
            <a:custGeom>
              <a:avLst/>
              <a:gdLst/>
              <a:ahLst/>
              <a:cxnLst/>
              <a:rect l="l" t="t" r="r" b="b"/>
              <a:pathLst>
                <a:path w="398779" h="398779">
                  <a:moveTo>
                    <a:pt x="0" y="199349"/>
                  </a:moveTo>
                  <a:lnTo>
                    <a:pt x="5264" y="153640"/>
                  </a:lnTo>
                  <a:lnTo>
                    <a:pt x="20262" y="111680"/>
                  </a:lnTo>
                  <a:lnTo>
                    <a:pt x="43794" y="74666"/>
                  </a:lnTo>
                  <a:lnTo>
                    <a:pt x="74666" y="43794"/>
                  </a:lnTo>
                  <a:lnTo>
                    <a:pt x="111680" y="20262"/>
                  </a:lnTo>
                  <a:lnTo>
                    <a:pt x="153640" y="5264"/>
                  </a:lnTo>
                  <a:lnTo>
                    <a:pt x="199349" y="0"/>
                  </a:lnTo>
                  <a:lnTo>
                    <a:pt x="238422" y="3865"/>
                  </a:lnTo>
                  <a:lnTo>
                    <a:pt x="275638" y="15174"/>
                  </a:lnTo>
                  <a:lnTo>
                    <a:pt x="309949" y="33493"/>
                  </a:lnTo>
                  <a:lnTo>
                    <a:pt x="340311" y="58388"/>
                  </a:lnTo>
                  <a:lnTo>
                    <a:pt x="365206" y="88750"/>
                  </a:lnTo>
                  <a:lnTo>
                    <a:pt x="383525" y="123062"/>
                  </a:lnTo>
                  <a:lnTo>
                    <a:pt x="394834" y="160277"/>
                  </a:lnTo>
                  <a:lnTo>
                    <a:pt x="398699" y="199349"/>
                  </a:lnTo>
                  <a:lnTo>
                    <a:pt x="393434" y="245059"/>
                  </a:lnTo>
                  <a:lnTo>
                    <a:pt x="378437" y="287019"/>
                  </a:lnTo>
                  <a:lnTo>
                    <a:pt x="354904" y="324033"/>
                  </a:lnTo>
                  <a:lnTo>
                    <a:pt x="324033" y="354904"/>
                  </a:lnTo>
                  <a:lnTo>
                    <a:pt x="287018" y="378437"/>
                  </a:lnTo>
                  <a:lnTo>
                    <a:pt x="245058" y="393434"/>
                  </a:lnTo>
                  <a:lnTo>
                    <a:pt x="199349" y="398699"/>
                  </a:lnTo>
                  <a:lnTo>
                    <a:pt x="153640" y="393434"/>
                  </a:lnTo>
                  <a:lnTo>
                    <a:pt x="111680" y="378437"/>
                  </a:lnTo>
                  <a:lnTo>
                    <a:pt x="74666" y="354904"/>
                  </a:lnTo>
                  <a:lnTo>
                    <a:pt x="43794" y="324033"/>
                  </a:lnTo>
                  <a:lnTo>
                    <a:pt x="20262" y="287019"/>
                  </a:lnTo>
                  <a:lnTo>
                    <a:pt x="5264" y="245059"/>
                  </a:lnTo>
                  <a:lnTo>
                    <a:pt x="0" y="199349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7801" y="905029"/>
            <a:ext cx="91236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0" spc="120" dirty="0">
                <a:latin typeface="Cambria"/>
                <a:cs typeface="Cambria"/>
              </a:rPr>
              <a:t>Summary of R</a:t>
            </a:r>
            <a:r>
              <a:rPr b="0" spc="120" dirty="0">
                <a:latin typeface="Cambria"/>
                <a:cs typeface="Cambria"/>
              </a:rPr>
              <a:t>eminders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399415" indent="-386715">
              <a:lnSpc>
                <a:spcPct val="100000"/>
              </a:lnSpc>
              <a:spcBef>
                <a:spcPts val="370"/>
              </a:spcBef>
              <a:buChar char="■"/>
              <a:tabLst>
                <a:tab pos="399415" algn="l"/>
              </a:tabLst>
            </a:pPr>
            <a:r>
              <a:rPr dirty="0"/>
              <a:t>Fill</a:t>
            </a:r>
            <a:r>
              <a:rPr spc="-40" dirty="0"/>
              <a:t> </a:t>
            </a:r>
            <a:r>
              <a:rPr dirty="0"/>
              <a:t>out</a:t>
            </a:r>
            <a:r>
              <a:rPr spc="-40" dirty="0"/>
              <a:t> </a:t>
            </a:r>
            <a:r>
              <a:rPr dirty="0"/>
              <a:t>Student</a:t>
            </a:r>
            <a:r>
              <a:rPr spc="-40" dirty="0"/>
              <a:t> </a:t>
            </a:r>
            <a:r>
              <a:rPr dirty="0"/>
              <a:t>Group</a:t>
            </a:r>
            <a:r>
              <a:rPr spc="-40" dirty="0"/>
              <a:t> </a:t>
            </a:r>
            <a:r>
              <a:rPr dirty="0"/>
              <a:t>Registration/Renewal</a:t>
            </a:r>
            <a:r>
              <a:rPr spc="-35" dirty="0"/>
              <a:t> </a:t>
            </a:r>
            <a:r>
              <a:rPr spc="-20" dirty="0"/>
              <a:t>Form</a:t>
            </a:r>
          </a:p>
          <a:p>
            <a:pPr marL="399415" indent="-386715">
              <a:lnSpc>
                <a:spcPct val="100000"/>
              </a:lnSpc>
              <a:spcBef>
                <a:spcPts val="275"/>
              </a:spcBef>
              <a:buChar char="■"/>
              <a:tabLst>
                <a:tab pos="399415" algn="l"/>
              </a:tabLst>
            </a:pPr>
            <a:r>
              <a:rPr dirty="0"/>
              <a:t>Submit</a:t>
            </a:r>
            <a:r>
              <a:rPr spc="-25" dirty="0"/>
              <a:t> </a:t>
            </a:r>
            <a:r>
              <a:rPr dirty="0"/>
              <a:t>Constitution</a:t>
            </a:r>
            <a:r>
              <a:rPr spc="-20" dirty="0"/>
              <a:t> </a:t>
            </a:r>
            <a:r>
              <a:rPr dirty="0"/>
              <a:t>(&amp;</a:t>
            </a:r>
            <a:r>
              <a:rPr spc="-25" dirty="0"/>
              <a:t> </a:t>
            </a:r>
            <a:r>
              <a:rPr dirty="0"/>
              <a:t>additional</a:t>
            </a:r>
            <a:r>
              <a:rPr spc="-20" dirty="0"/>
              <a:t> </a:t>
            </a:r>
            <a:r>
              <a:rPr dirty="0"/>
              <a:t>fundraising</a:t>
            </a:r>
            <a:r>
              <a:rPr spc="-25" dirty="0"/>
              <a:t> </a:t>
            </a:r>
            <a:r>
              <a:rPr dirty="0"/>
              <a:t>sources</a:t>
            </a:r>
            <a:r>
              <a:rPr spc="-20" dirty="0"/>
              <a:t> </a:t>
            </a:r>
            <a:r>
              <a:rPr dirty="0"/>
              <a:t>if</a:t>
            </a:r>
            <a:r>
              <a:rPr spc="-20" dirty="0"/>
              <a:t> </a:t>
            </a:r>
            <a:r>
              <a:rPr dirty="0"/>
              <a:t>applicable)</a:t>
            </a:r>
            <a:r>
              <a:rPr spc="-25" dirty="0"/>
              <a:t> </a:t>
            </a:r>
            <a:r>
              <a:rPr dirty="0"/>
              <a:t>by</a:t>
            </a:r>
            <a:r>
              <a:rPr spc="-20" dirty="0"/>
              <a:t> </a:t>
            </a:r>
            <a:r>
              <a:rPr lang="en-US" b="1" spc="-20" dirty="0"/>
              <a:t>September 15</a:t>
            </a:r>
            <a:r>
              <a:rPr lang="en-US" b="1" spc="-20" baseline="30000" dirty="0"/>
              <a:t>th</a:t>
            </a:r>
            <a:r>
              <a:rPr lang="en-US" b="1" spc="-20" dirty="0"/>
              <a:t> </a:t>
            </a:r>
            <a:r>
              <a:rPr b="1" dirty="0"/>
              <a:t>at</a:t>
            </a:r>
            <a:r>
              <a:rPr b="1" spc="-20" dirty="0"/>
              <a:t> </a:t>
            </a:r>
            <a:r>
              <a:rPr b="1" spc="-10" dirty="0"/>
              <a:t>11:59pm</a:t>
            </a:r>
          </a:p>
          <a:p>
            <a:pPr marL="400050" marR="500380" indent="-387985">
              <a:lnSpc>
                <a:spcPts val="1710"/>
              </a:lnSpc>
              <a:spcBef>
                <a:spcPts val="605"/>
              </a:spcBef>
              <a:buChar char="■"/>
              <a:tabLst>
                <a:tab pos="400050" algn="l"/>
              </a:tabLst>
            </a:pPr>
            <a:r>
              <a:rPr dirty="0"/>
              <a:t>Submit</a:t>
            </a:r>
            <a:r>
              <a:rPr spc="-20" dirty="0"/>
              <a:t> </a:t>
            </a:r>
            <a:r>
              <a:rPr dirty="0"/>
              <a:t>reimbursement</a:t>
            </a:r>
            <a:r>
              <a:rPr spc="-15" dirty="0"/>
              <a:t> </a:t>
            </a:r>
            <a:r>
              <a:rPr dirty="0"/>
              <a:t>requests</a:t>
            </a:r>
            <a:r>
              <a:rPr spc="-15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dirty="0"/>
              <a:t>PDF</a:t>
            </a:r>
            <a:r>
              <a:rPr spc="-15" dirty="0"/>
              <a:t> </a:t>
            </a:r>
            <a:r>
              <a:rPr dirty="0"/>
              <a:t>copy</a:t>
            </a:r>
            <a:r>
              <a:rPr spc="-20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your</a:t>
            </a:r>
            <a:r>
              <a:rPr spc="-15" dirty="0"/>
              <a:t> </a:t>
            </a:r>
            <a:r>
              <a:rPr dirty="0"/>
              <a:t>receipt</a:t>
            </a:r>
            <a:r>
              <a:rPr spc="-15" dirty="0"/>
              <a:t> </a:t>
            </a:r>
            <a:r>
              <a:rPr dirty="0"/>
              <a:t>&amp;</a:t>
            </a:r>
            <a:r>
              <a:rPr spc="-15" dirty="0"/>
              <a:t> </a:t>
            </a:r>
            <a:r>
              <a:rPr dirty="0"/>
              <a:t>flyer</a:t>
            </a:r>
            <a:r>
              <a:rPr spc="-20" dirty="0"/>
              <a:t> </a:t>
            </a:r>
            <a:r>
              <a:rPr dirty="0"/>
              <a:t>(if</a:t>
            </a:r>
            <a:r>
              <a:rPr spc="-15" dirty="0"/>
              <a:t> </a:t>
            </a:r>
            <a:r>
              <a:rPr dirty="0"/>
              <a:t>food)</a:t>
            </a:r>
            <a:r>
              <a:rPr spc="-15" dirty="0"/>
              <a:t> </a:t>
            </a:r>
            <a:r>
              <a:rPr dirty="0"/>
              <a:t>within</a:t>
            </a:r>
            <a:r>
              <a:rPr spc="-15" dirty="0"/>
              <a:t> </a:t>
            </a:r>
            <a:r>
              <a:rPr dirty="0"/>
              <a:t>2</a:t>
            </a:r>
            <a:r>
              <a:rPr spc="-15" dirty="0"/>
              <a:t> </a:t>
            </a:r>
            <a:r>
              <a:rPr dirty="0"/>
              <a:t>weeks</a:t>
            </a:r>
            <a:r>
              <a:rPr spc="-15" dirty="0"/>
              <a:t> </a:t>
            </a:r>
            <a:r>
              <a:rPr spc="-25" dirty="0"/>
              <a:t>of </a:t>
            </a:r>
            <a:r>
              <a:rPr spc="-10" dirty="0"/>
              <a:t>purchase</a:t>
            </a:r>
          </a:p>
          <a:p>
            <a:pPr marL="399415" indent="-386715">
              <a:lnSpc>
                <a:spcPct val="100000"/>
              </a:lnSpc>
              <a:spcBef>
                <a:spcPts val="275"/>
              </a:spcBef>
              <a:buChar char="■"/>
              <a:tabLst>
                <a:tab pos="399415" algn="l"/>
              </a:tabLst>
            </a:pPr>
            <a:r>
              <a:rPr dirty="0"/>
              <a:t>If</a:t>
            </a:r>
            <a:r>
              <a:rPr spc="-35" dirty="0"/>
              <a:t> </a:t>
            </a:r>
            <a:r>
              <a:rPr dirty="0"/>
              <a:t>you</a:t>
            </a:r>
            <a:r>
              <a:rPr spc="-25" dirty="0"/>
              <a:t> </a:t>
            </a:r>
            <a:r>
              <a:rPr dirty="0"/>
              <a:t>need</a:t>
            </a:r>
            <a:r>
              <a:rPr spc="-20" dirty="0"/>
              <a:t> </a:t>
            </a:r>
            <a:r>
              <a:rPr dirty="0"/>
              <a:t>extra</a:t>
            </a:r>
            <a:r>
              <a:rPr spc="-25" dirty="0"/>
              <a:t> </a:t>
            </a:r>
            <a:r>
              <a:rPr dirty="0"/>
              <a:t>funding,</a:t>
            </a:r>
            <a:r>
              <a:rPr spc="-20" dirty="0"/>
              <a:t> </a:t>
            </a:r>
            <a:r>
              <a:rPr dirty="0"/>
              <a:t>complete</a:t>
            </a:r>
            <a:r>
              <a:rPr spc="-25" dirty="0"/>
              <a:t> </a:t>
            </a:r>
            <a:r>
              <a:rPr dirty="0"/>
              <a:t>a</a:t>
            </a:r>
            <a:r>
              <a:rPr spc="-25" dirty="0"/>
              <a:t> </a:t>
            </a:r>
            <a:r>
              <a:rPr spc="-10" dirty="0"/>
              <a:t>co-</a:t>
            </a:r>
            <a:r>
              <a:rPr dirty="0"/>
              <a:t>sponsorship</a:t>
            </a:r>
            <a:r>
              <a:rPr spc="-20" dirty="0"/>
              <a:t> </a:t>
            </a:r>
            <a:r>
              <a:rPr dirty="0"/>
              <a:t>request</a:t>
            </a:r>
            <a:r>
              <a:rPr spc="-25" dirty="0"/>
              <a:t> </a:t>
            </a:r>
            <a:r>
              <a:rPr dirty="0"/>
              <a:t>≥1</a:t>
            </a:r>
            <a:r>
              <a:rPr spc="-20" dirty="0"/>
              <a:t> </a:t>
            </a:r>
            <a:r>
              <a:rPr dirty="0"/>
              <a:t>month</a:t>
            </a:r>
            <a:r>
              <a:rPr spc="-25" dirty="0"/>
              <a:t> </a:t>
            </a:r>
            <a:r>
              <a:rPr dirty="0"/>
              <a:t>in</a:t>
            </a:r>
            <a:r>
              <a:rPr spc="-20" dirty="0"/>
              <a:t> </a:t>
            </a:r>
            <a:r>
              <a:rPr spc="-10" dirty="0"/>
              <a:t>advance</a:t>
            </a:r>
          </a:p>
          <a:p>
            <a:pPr marL="400050" marR="5080" indent="-387985">
              <a:lnSpc>
                <a:spcPts val="1710"/>
              </a:lnSpc>
              <a:spcBef>
                <a:spcPts val="605"/>
              </a:spcBef>
              <a:buChar char="■"/>
              <a:tabLst>
                <a:tab pos="400050" algn="l"/>
              </a:tabLst>
            </a:pPr>
            <a:r>
              <a:rPr dirty="0"/>
              <a:t>If</a:t>
            </a:r>
            <a:r>
              <a:rPr spc="-20" dirty="0"/>
              <a:t> </a:t>
            </a:r>
            <a:r>
              <a:rPr dirty="0"/>
              <a:t>you</a:t>
            </a:r>
            <a:r>
              <a:rPr spc="-20" dirty="0"/>
              <a:t> </a:t>
            </a:r>
            <a:r>
              <a:rPr dirty="0"/>
              <a:t>fundraise</a:t>
            </a:r>
            <a:r>
              <a:rPr spc="-20" dirty="0"/>
              <a:t> </a:t>
            </a:r>
            <a:r>
              <a:rPr dirty="0"/>
              <a:t>or</a:t>
            </a:r>
            <a:r>
              <a:rPr spc="-15" dirty="0"/>
              <a:t> </a:t>
            </a:r>
            <a:r>
              <a:rPr dirty="0"/>
              <a:t>receive</a:t>
            </a:r>
            <a:r>
              <a:rPr spc="-20" dirty="0"/>
              <a:t> </a:t>
            </a:r>
            <a:r>
              <a:rPr dirty="0"/>
              <a:t>a</a:t>
            </a:r>
            <a:r>
              <a:rPr spc="-20" dirty="0"/>
              <a:t> </a:t>
            </a:r>
            <a:r>
              <a:rPr dirty="0"/>
              <a:t>donation,</a:t>
            </a:r>
            <a:r>
              <a:rPr spc="-20" dirty="0"/>
              <a:t> </a:t>
            </a:r>
            <a:r>
              <a:rPr dirty="0"/>
              <a:t>make</a:t>
            </a:r>
            <a:r>
              <a:rPr spc="-15" dirty="0"/>
              <a:t> </a:t>
            </a:r>
            <a:r>
              <a:rPr dirty="0"/>
              <a:t>money</a:t>
            </a:r>
            <a:r>
              <a:rPr spc="-20" dirty="0"/>
              <a:t> </a:t>
            </a:r>
            <a:r>
              <a:rPr dirty="0"/>
              <a:t>available</a:t>
            </a:r>
            <a:r>
              <a:rPr spc="-20" dirty="0"/>
              <a:t> </a:t>
            </a:r>
            <a:r>
              <a:rPr dirty="0"/>
              <a:t>in</a:t>
            </a:r>
            <a:r>
              <a:rPr spc="-15" dirty="0"/>
              <a:t> </a:t>
            </a:r>
            <a:r>
              <a:rPr dirty="0"/>
              <a:t>check</a:t>
            </a:r>
            <a:r>
              <a:rPr spc="-20" dirty="0"/>
              <a:t> </a:t>
            </a:r>
            <a:r>
              <a:rPr dirty="0"/>
              <a:t>form</a:t>
            </a:r>
            <a:r>
              <a:rPr spc="-20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turn</a:t>
            </a:r>
            <a:r>
              <a:rPr spc="-15" dirty="0"/>
              <a:t> </a:t>
            </a:r>
            <a:r>
              <a:rPr dirty="0"/>
              <a:t>it</a:t>
            </a:r>
            <a:r>
              <a:rPr spc="-20" dirty="0"/>
              <a:t> </a:t>
            </a:r>
            <a:r>
              <a:rPr dirty="0"/>
              <a:t>into</a:t>
            </a:r>
            <a:r>
              <a:rPr spc="-20" dirty="0"/>
              <a:t> </a:t>
            </a:r>
            <a:r>
              <a:rPr dirty="0"/>
              <a:t>MCSC</a:t>
            </a:r>
            <a:r>
              <a:rPr spc="-15" dirty="0"/>
              <a:t> </a:t>
            </a:r>
            <a:r>
              <a:rPr spc="-25" dirty="0"/>
              <a:t>so </a:t>
            </a:r>
            <a:r>
              <a:rPr dirty="0"/>
              <a:t>we</a:t>
            </a:r>
            <a:r>
              <a:rPr spc="-15" dirty="0"/>
              <a:t> </a:t>
            </a:r>
            <a:r>
              <a:rPr dirty="0"/>
              <a:t>can</a:t>
            </a:r>
            <a:r>
              <a:rPr spc="-15" dirty="0"/>
              <a:t> </a:t>
            </a:r>
            <a:r>
              <a:rPr dirty="0"/>
              <a:t>add</a:t>
            </a:r>
            <a:r>
              <a:rPr spc="-15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dirty="0"/>
              <a:t>funding</a:t>
            </a:r>
            <a:r>
              <a:rPr spc="-15" dirty="0"/>
              <a:t> </a:t>
            </a:r>
            <a:r>
              <a:rPr dirty="0"/>
              <a:t>to</a:t>
            </a:r>
            <a:r>
              <a:rPr spc="-15" dirty="0"/>
              <a:t> </a:t>
            </a:r>
            <a:r>
              <a:rPr dirty="0"/>
              <a:t>your</a:t>
            </a:r>
            <a:r>
              <a:rPr spc="-15" dirty="0"/>
              <a:t> </a:t>
            </a:r>
            <a:r>
              <a:rPr spc="-10" dirty="0"/>
              <a:t>account</a:t>
            </a:r>
          </a:p>
          <a:p>
            <a:pPr marL="399415" indent="-386715">
              <a:lnSpc>
                <a:spcPct val="100000"/>
              </a:lnSpc>
              <a:spcBef>
                <a:spcPts val="275"/>
              </a:spcBef>
              <a:buChar char="■"/>
              <a:tabLst>
                <a:tab pos="399415" algn="l"/>
              </a:tabLst>
            </a:pPr>
            <a:r>
              <a:rPr dirty="0"/>
              <a:t>Please</a:t>
            </a:r>
            <a:r>
              <a:rPr spc="-35" dirty="0"/>
              <a:t> </a:t>
            </a:r>
            <a:r>
              <a:rPr dirty="0"/>
              <a:t>communicate</a:t>
            </a:r>
            <a:r>
              <a:rPr spc="-20" dirty="0"/>
              <a:t> </a:t>
            </a:r>
            <a:r>
              <a:rPr dirty="0"/>
              <a:t>these</a:t>
            </a:r>
            <a:r>
              <a:rPr spc="-25" dirty="0"/>
              <a:t> </a:t>
            </a:r>
            <a:r>
              <a:rPr dirty="0"/>
              <a:t>rules</a:t>
            </a:r>
            <a:r>
              <a:rPr spc="-20" dirty="0"/>
              <a:t> </a:t>
            </a:r>
            <a:r>
              <a:rPr dirty="0"/>
              <a:t>to</a:t>
            </a:r>
            <a:r>
              <a:rPr spc="-25" dirty="0"/>
              <a:t> </a:t>
            </a:r>
            <a:r>
              <a:rPr dirty="0"/>
              <a:t>your</a:t>
            </a:r>
            <a:r>
              <a:rPr spc="-20" dirty="0"/>
              <a:t> </a:t>
            </a:r>
            <a:r>
              <a:rPr dirty="0"/>
              <a:t>classmates</a:t>
            </a:r>
            <a:r>
              <a:rPr spc="-25" dirty="0"/>
              <a:t> </a:t>
            </a:r>
            <a:r>
              <a:rPr dirty="0"/>
              <a:t>&amp;</a:t>
            </a:r>
            <a:r>
              <a:rPr spc="-20" dirty="0"/>
              <a:t> </a:t>
            </a:r>
            <a:r>
              <a:rPr dirty="0"/>
              <a:t>organization</a:t>
            </a:r>
            <a:r>
              <a:rPr spc="-20" dirty="0"/>
              <a:t> </a:t>
            </a:r>
            <a:r>
              <a:rPr spc="-10" dirty="0"/>
              <a:t>members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4625" y="611347"/>
            <a:ext cx="679640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spc="195" dirty="0">
                <a:latin typeface="Cambria"/>
                <a:cs typeface="Cambria"/>
              </a:rPr>
              <a:t>Questions?</a:t>
            </a:r>
            <a:r>
              <a:rPr sz="5400" b="0" spc="180" dirty="0">
                <a:latin typeface="Cambria"/>
                <a:cs typeface="Cambria"/>
              </a:rPr>
              <a:t> </a:t>
            </a:r>
            <a:r>
              <a:rPr sz="5400" b="0" spc="340" dirty="0">
                <a:latin typeface="Cambria"/>
                <a:cs typeface="Cambria"/>
              </a:rPr>
              <a:t>Contact…</a:t>
            </a:r>
            <a:endParaRPr sz="54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50733" y="2940212"/>
            <a:ext cx="8090534" cy="4887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3070" indent="-420370" algn="ctr">
              <a:lnSpc>
                <a:spcPts val="3360"/>
              </a:lnSpc>
              <a:spcBef>
                <a:spcPts val="100"/>
              </a:spcBef>
              <a:buFont typeface="Arial"/>
              <a:buChar char="■"/>
              <a:tabLst>
                <a:tab pos="433070" algn="l"/>
              </a:tabLst>
            </a:pPr>
            <a:r>
              <a:rPr sz="4400" b="1" spc="140" dirty="0">
                <a:solidFill>
                  <a:srgbClr val="191B0D"/>
                </a:solidFill>
                <a:latin typeface="Calibri"/>
                <a:cs typeface="Calibri"/>
              </a:rPr>
              <a:t>Email</a:t>
            </a:r>
            <a:r>
              <a:rPr sz="4400" spc="140" dirty="0">
                <a:solidFill>
                  <a:srgbClr val="191B0D"/>
                </a:solidFill>
                <a:latin typeface="Calibri"/>
                <a:cs typeface="Calibri"/>
              </a:rPr>
              <a:t>:</a:t>
            </a:r>
            <a:r>
              <a:rPr sz="4400" spc="-25" dirty="0">
                <a:solidFill>
                  <a:srgbClr val="191B0D"/>
                </a:solidFill>
                <a:latin typeface="Calibri"/>
                <a:cs typeface="Calibri"/>
              </a:rPr>
              <a:t> </a:t>
            </a:r>
            <a:r>
              <a:rPr sz="4400" spc="180" dirty="0">
                <a:solidFill>
                  <a:srgbClr val="262626"/>
                </a:solidFill>
                <a:latin typeface="Calibri"/>
                <a:cs typeface="Calibri"/>
                <a:hlinkClick r:id="rId2"/>
              </a:rPr>
              <a:t>gwmcsc@gmail.com</a:t>
            </a:r>
            <a:endParaRPr sz="4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200" y="2561199"/>
            <a:ext cx="2803525" cy="1589405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238125" marR="5080" indent="-226060">
              <a:lnSpc>
                <a:spcPts val="5830"/>
              </a:lnSpc>
              <a:spcBef>
                <a:spcPts val="835"/>
              </a:spcBef>
            </a:pPr>
            <a:r>
              <a:rPr sz="5400" spc="165" dirty="0">
                <a:solidFill>
                  <a:srgbClr val="FFFFFF"/>
                </a:solidFill>
                <a:latin typeface="Cambria"/>
                <a:cs typeface="Cambria"/>
              </a:rPr>
              <a:t>WHAT</a:t>
            </a:r>
            <a:r>
              <a:rPr sz="5400" spc="1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5400" spc="-25" dirty="0">
                <a:solidFill>
                  <a:srgbClr val="FFFFFF"/>
                </a:solidFill>
                <a:latin typeface="Cambria"/>
                <a:cs typeface="Cambria"/>
              </a:rPr>
              <a:t>IS </a:t>
            </a:r>
            <a:r>
              <a:rPr sz="5400" spc="540" dirty="0">
                <a:solidFill>
                  <a:srgbClr val="FFFFFF"/>
                </a:solidFill>
                <a:latin typeface="Cambria"/>
                <a:cs typeface="Cambria"/>
              </a:rPr>
              <a:t>MCSC?</a:t>
            </a:r>
            <a:endParaRPr sz="54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33982" y="1675959"/>
            <a:ext cx="6417310" cy="3109184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67005" marR="223520" indent="-165735">
              <a:lnSpc>
                <a:spcPts val="1939"/>
              </a:lnSpc>
              <a:spcBef>
                <a:spcPts val="345"/>
              </a:spcBef>
              <a:buClr>
                <a:srgbClr val="9E3611"/>
              </a:buClr>
              <a:buSzPct val="66666"/>
              <a:buFont typeface="Yu Gothic UI"/>
              <a:buChar char="▪"/>
              <a:tabLst>
                <a:tab pos="167005" algn="l"/>
              </a:tabLst>
            </a:pPr>
            <a:r>
              <a:rPr sz="1800" b="1" spc="-120" dirty="0">
                <a:latin typeface="Georgia"/>
                <a:cs typeface="Georgia"/>
              </a:rPr>
              <a:t>An</a:t>
            </a:r>
            <a:r>
              <a:rPr sz="1800" b="1" spc="-10" dirty="0">
                <a:latin typeface="Georgia"/>
                <a:cs typeface="Georgia"/>
              </a:rPr>
              <a:t> </a:t>
            </a:r>
            <a:r>
              <a:rPr sz="1800" b="1" spc="-35" dirty="0">
                <a:latin typeface="Georgia"/>
                <a:cs typeface="Georgia"/>
              </a:rPr>
              <a:t>umbrella</a:t>
            </a:r>
            <a:r>
              <a:rPr sz="1800" b="1" spc="-70" dirty="0">
                <a:latin typeface="Georgia"/>
                <a:cs typeface="Georgia"/>
              </a:rPr>
              <a:t> </a:t>
            </a:r>
            <a:r>
              <a:rPr sz="1800" b="1" spc="-60" dirty="0">
                <a:latin typeface="Georgia"/>
                <a:cs typeface="Georgia"/>
              </a:rPr>
              <a:t>organization</a:t>
            </a:r>
            <a:r>
              <a:rPr sz="1800" b="1" spc="-30" dirty="0">
                <a:latin typeface="Georgia"/>
                <a:cs typeface="Georgia"/>
              </a:rPr>
              <a:t> </a:t>
            </a:r>
            <a:r>
              <a:rPr sz="1800" b="1" spc="-114" dirty="0">
                <a:latin typeface="Georgia"/>
                <a:cs typeface="Georgia"/>
              </a:rPr>
              <a:t>for</a:t>
            </a:r>
            <a:r>
              <a:rPr sz="1800" b="1" spc="-10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all</a:t>
            </a:r>
            <a:r>
              <a:rPr sz="1800" b="1" spc="-30" dirty="0">
                <a:latin typeface="Georgia"/>
                <a:cs typeface="Georgia"/>
              </a:rPr>
              <a:t> </a:t>
            </a:r>
            <a:r>
              <a:rPr sz="1800" b="1" spc="-75" dirty="0">
                <a:latin typeface="Georgia"/>
                <a:cs typeface="Georgia"/>
              </a:rPr>
              <a:t>student</a:t>
            </a:r>
            <a:r>
              <a:rPr sz="1800" b="1" spc="-30" dirty="0">
                <a:latin typeface="Georgia"/>
                <a:cs typeface="Georgia"/>
              </a:rPr>
              <a:t> </a:t>
            </a:r>
            <a:r>
              <a:rPr sz="1800" b="1" spc="-50" dirty="0">
                <a:latin typeface="Georgia"/>
                <a:cs typeface="Georgia"/>
              </a:rPr>
              <a:t>groups</a:t>
            </a:r>
            <a:r>
              <a:rPr sz="1800" b="1" spc="-30" dirty="0">
                <a:latin typeface="Georgia"/>
                <a:cs typeface="Georgia"/>
              </a:rPr>
              <a:t> in </a:t>
            </a:r>
            <a:r>
              <a:rPr sz="1800" b="1" spc="-25" dirty="0">
                <a:latin typeface="Georgia"/>
                <a:cs typeface="Georgia"/>
              </a:rPr>
              <a:t>the </a:t>
            </a:r>
            <a:r>
              <a:rPr sz="1800" b="1" spc="-85" dirty="0">
                <a:latin typeface="Georgia"/>
                <a:cs typeface="Georgia"/>
              </a:rPr>
              <a:t>School</a:t>
            </a:r>
            <a:r>
              <a:rPr sz="1800" b="1" spc="-30" dirty="0">
                <a:latin typeface="Georgia"/>
                <a:cs typeface="Georgia"/>
              </a:rPr>
              <a:t> </a:t>
            </a:r>
            <a:r>
              <a:rPr sz="1800" b="1" spc="-90" dirty="0">
                <a:latin typeface="Georgia"/>
                <a:cs typeface="Georgia"/>
              </a:rPr>
              <a:t>of</a:t>
            </a:r>
            <a:r>
              <a:rPr sz="1800" b="1" spc="-25" dirty="0">
                <a:latin typeface="Georgia"/>
                <a:cs typeface="Georgia"/>
              </a:rPr>
              <a:t> </a:t>
            </a:r>
            <a:r>
              <a:rPr sz="1800" b="1" spc="-20" dirty="0">
                <a:latin typeface="Georgia"/>
                <a:cs typeface="Georgia"/>
              </a:rPr>
              <a:t>Medicine</a:t>
            </a:r>
            <a:r>
              <a:rPr sz="1800" b="1" spc="-55" dirty="0">
                <a:latin typeface="Georgia"/>
                <a:cs typeface="Georgia"/>
              </a:rPr>
              <a:t> and</a:t>
            </a:r>
            <a:r>
              <a:rPr sz="1800" b="1" spc="-35" dirty="0">
                <a:latin typeface="Georgia"/>
                <a:cs typeface="Georgia"/>
              </a:rPr>
              <a:t> </a:t>
            </a:r>
            <a:r>
              <a:rPr sz="1800" b="1" spc="-85" dirty="0">
                <a:latin typeface="Georgia"/>
                <a:cs typeface="Georgia"/>
              </a:rPr>
              <a:t>Health</a:t>
            </a:r>
            <a:r>
              <a:rPr sz="1800" b="1" spc="-30" dirty="0">
                <a:latin typeface="Georgia"/>
                <a:cs typeface="Georgia"/>
              </a:rPr>
              <a:t> Sciences</a:t>
            </a:r>
            <a:r>
              <a:rPr sz="1800" b="1" spc="-35" dirty="0">
                <a:latin typeface="Georgia"/>
                <a:cs typeface="Georgia"/>
              </a:rPr>
              <a:t> </a:t>
            </a:r>
            <a:r>
              <a:rPr sz="1800" b="1" spc="-75" dirty="0">
                <a:latin typeface="Georgia"/>
                <a:cs typeface="Georgia"/>
              </a:rPr>
              <a:t>(MD,</a:t>
            </a:r>
            <a:r>
              <a:rPr sz="1800" b="1" spc="-30" dirty="0">
                <a:latin typeface="Georgia"/>
                <a:cs typeface="Georgia"/>
              </a:rPr>
              <a:t> </a:t>
            </a:r>
            <a:r>
              <a:rPr sz="1800" b="1" spc="-50" dirty="0">
                <a:latin typeface="Georgia"/>
                <a:cs typeface="Georgia"/>
              </a:rPr>
              <a:t>PT,</a:t>
            </a:r>
            <a:r>
              <a:rPr sz="1800" b="1" spc="-35" dirty="0">
                <a:latin typeface="Georgia"/>
                <a:cs typeface="Georgia"/>
              </a:rPr>
              <a:t> </a:t>
            </a:r>
            <a:r>
              <a:rPr sz="1800" b="1" spc="-25" dirty="0">
                <a:latin typeface="Georgia"/>
                <a:cs typeface="Georgia"/>
              </a:rPr>
              <a:t>PA)</a:t>
            </a:r>
            <a:endParaRPr sz="1800" dirty="0">
              <a:latin typeface="Georgia"/>
              <a:cs typeface="Georgia"/>
            </a:endParaRPr>
          </a:p>
          <a:p>
            <a:pPr marL="167005" marR="5080" indent="-165735">
              <a:lnSpc>
                <a:spcPts val="1939"/>
              </a:lnSpc>
              <a:spcBef>
                <a:spcPts val="1210"/>
              </a:spcBef>
              <a:buClr>
                <a:srgbClr val="9E3611"/>
              </a:buClr>
              <a:buSzPct val="66666"/>
              <a:buFont typeface="Yu Gothic UI"/>
              <a:buChar char="▪"/>
              <a:tabLst>
                <a:tab pos="167005" algn="l"/>
              </a:tabLst>
            </a:pPr>
            <a:r>
              <a:rPr sz="1800" b="1" spc="-25" dirty="0">
                <a:latin typeface="Georgia"/>
                <a:cs typeface="Georgia"/>
              </a:rPr>
              <a:t>The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110" dirty="0">
                <a:latin typeface="Georgia"/>
                <a:cs typeface="Georgia"/>
              </a:rPr>
              <a:t>GW</a:t>
            </a:r>
            <a:r>
              <a:rPr sz="1800" b="1" spc="-10" dirty="0">
                <a:latin typeface="Georgia"/>
                <a:cs typeface="Georgia"/>
              </a:rPr>
              <a:t> </a:t>
            </a:r>
            <a:r>
              <a:rPr sz="1800" b="1" spc="-114" dirty="0">
                <a:latin typeface="Georgia"/>
                <a:cs typeface="Georgia"/>
              </a:rPr>
              <a:t>Student</a:t>
            </a:r>
            <a:r>
              <a:rPr sz="1800" b="1" spc="-10" dirty="0">
                <a:latin typeface="Georgia"/>
                <a:cs typeface="Georgia"/>
              </a:rPr>
              <a:t> </a:t>
            </a:r>
            <a:r>
              <a:rPr sz="1800" b="1" spc="-45" dirty="0">
                <a:latin typeface="Georgia"/>
                <a:cs typeface="Georgia"/>
              </a:rPr>
              <a:t>Association</a:t>
            </a:r>
            <a:r>
              <a:rPr sz="1800" b="1" spc="-15" dirty="0">
                <a:latin typeface="Georgia"/>
                <a:cs typeface="Georgia"/>
              </a:rPr>
              <a:t> </a:t>
            </a:r>
            <a:r>
              <a:rPr sz="1800" b="1" spc="-185" dirty="0">
                <a:latin typeface="Georgia"/>
                <a:cs typeface="Georgia"/>
              </a:rPr>
              <a:t>(SA)</a:t>
            </a:r>
            <a:r>
              <a:rPr sz="1800" b="1" spc="-10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gives</a:t>
            </a:r>
            <a:r>
              <a:rPr sz="1800" b="1" spc="-20" dirty="0">
                <a:latin typeface="Georgia"/>
                <a:cs typeface="Georgia"/>
              </a:rPr>
              <a:t> </a:t>
            </a:r>
            <a:r>
              <a:rPr sz="1800" b="1" spc="-60" dirty="0">
                <a:latin typeface="Georgia"/>
                <a:cs typeface="Georgia"/>
              </a:rPr>
              <a:t>money</a:t>
            </a:r>
            <a:r>
              <a:rPr sz="1800" b="1" spc="-15" dirty="0">
                <a:latin typeface="Georgia"/>
                <a:cs typeface="Georgia"/>
              </a:rPr>
              <a:t> </a:t>
            </a:r>
            <a:r>
              <a:rPr sz="1800" b="1" spc="-114" dirty="0">
                <a:latin typeface="Georgia"/>
                <a:cs typeface="Georgia"/>
              </a:rPr>
              <a:t>to</a:t>
            </a:r>
            <a:r>
              <a:rPr sz="1800" b="1" spc="-10" dirty="0">
                <a:latin typeface="Georgia"/>
                <a:cs typeface="Georgia"/>
              </a:rPr>
              <a:t> MCSC, </a:t>
            </a:r>
            <a:r>
              <a:rPr sz="1800" b="1" spc="-55" dirty="0">
                <a:latin typeface="Georgia"/>
                <a:cs typeface="Georgia"/>
              </a:rPr>
              <a:t>and</a:t>
            </a:r>
            <a:r>
              <a:rPr sz="1800" b="1" spc="-40" dirty="0">
                <a:latin typeface="Georgia"/>
                <a:cs typeface="Georgia"/>
              </a:rPr>
              <a:t> </a:t>
            </a:r>
            <a:r>
              <a:rPr sz="1800" b="1" spc="-80" dirty="0">
                <a:latin typeface="Georgia"/>
                <a:cs typeface="Georgia"/>
              </a:rPr>
              <a:t>then</a:t>
            </a:r>
            <a:r>
              <a:rPr sz="1800" b="1" spc="-25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MCSC</a:t>
            </a:r>
            <a:r>
              <a:rPr sz="1800" b="1" spc="-25" dirty="0">
                <a:latin typeface="Georgia"/>
                <a:cs typeface="Georgia"/>
              </a:rPr>
              <a:t> </a:t>
            </a:r>
            <a:r>
              <a:rPr sz="1800" b="1" spc="-30" dirty="0">
                <a:latin typeface="Georgia"/>
                <a:cs typeface="Georgia"/>
              </a:rPr>
              <a:t>allocates</a:t>
            </a:r>
            <a:r>
              <a:rPr sz="1800" b="1" spc="-25" dirty="0">
                <a:latin typeface="Georgia"/>
                <a:cs typeface="Georgia"/>
              </a:rPr>
              <a:t> </a:t>
            </a:r>
            <a:r>
              <a:rPr sz="1800" b="1" spc="-75" dirty="0">
                <a:latin typeface="Georgia"/>
                <a:cs typeface="Georgia"/>
              </a:rPr>
              <a:t>funds</a:t>
            </a:r>
            <a:r>
              <a:rPr sz="1800" b="1" spc="-25" dirty="0">
                <a:latin typeface="Georgia"/>
                <a:cs typeface="Georgia"/>
              </a:rPr>
              <a:t> </a:t>
            </a:r>
            <a:r>
              <a:rPr sz="1800" b="1" spc="-114" dirty="0">
                <a:latin typeface="Georgia"/>
                <a:cs typeface="Georgia"/>
              </a:rPr>
              <a:t>to</a:t>
            </a:r>
            <a:r>
              <a:rPr sz="1800" b="1" spc="-10" dirty="0">
                <a:latin typeface="Georgia"/>
                <a:cs typeface="Georgia"/>
              </a:rPr>
              <a:t> </a:t>
            </a:r>
            <a:r>
              <a:rPr sz="1800" b="1" spc="-50" dirty="0">
                <a:latin typeface="Georgia"/>
                <a:cs typeface="Georgia"/>
              </a:rPr>
              <a:t>health</a:t>
            </a:r>
            <a:r>
              <a:rPr sz="1800" b="1" spc="-25" dirty="0">
                <a:latin typeface="Georgia"/>
                <a:cs typeface="Georgia"/>
              </a:rPr>
              <a:t> </a:t>
            </a:r>
            <a:r>
              <a:rPr sz="1800" b="1" spc="-10" dirty="0">
                <a:latin typeface="Georgia"/>
                <a:cs typeface="Georgia"/>
              </a:rPr>
              <a:t>sciences </a:t>
            </a:r>
            <a:r>
              <a:rPr sz="1800" b="1" spc="-75" dirty="0">
                <a:latin typeface="Georgia"/>
                <a:cs typeface="Georgia"/>
              </a:rPr>
              <a:t>student</a:t>
            </a:r>
            <a:r>
              <a:rPr sz="1800" b="1" spc="-10" dirty="0">
                <a:latin typeface="Georgia"/>
                <a:cs typeface="Georgia"/>
              </a:rPr>
              <a:t> groups</a:t>
            </a:r>
            <a:endParaRPr sz="1800" dirty="0">
              <a:latin typeface="Georgia"/>
              <a:cs typeface="Georgia"/>
            </a:endParaRPr>
          </a:p>
          <a:p>
            <a:pPr marL="440055" lvl="1" indent="-176530">
              <a:lnSpc>
                <a:spcPct val="100000"/>
              </a:lnSpc>
              <a:spcBef>
                <a:spcPts val="165"/>
              </a:spcBef>
              <a:buClr>
                <a:srgbClr val="9E3611"/>
              </a:buClr>
              <a:buSzPct val="83333"/>
              <a:buFont typeface="Segoe UI Symbol"/>
              <a:buChar char="▪"/>
              <a:tabLst>
                <a:tab pos="440055" algn="l"/>
              </a:tabLst>
            </a:pPr>
            <a:r>
              <a:rPr sz="1800" spc="20" dirty="0">
                <a:latin typeface="Cambria"/>
                <a:cs typeface="Cambria"/>
              </a:rPr>
              <a:t>Annual</a:t>
            </a:r>
            <a:r>
              <a:rPr sz="1800" spc="295" dirty="0">
                <a:latin typeface="Cambria"/>
                <a:cs typeface="Cambria"/>
              </a:rPr>
              <a:t> </a:t>
            </a:r>
            <a:r>
              <a:rPr sz="1800" spc="20" dirty="0">
                <a:latin typeface="Cambria"/>
                <a:cs typeface="Cambria"/>
              </a:rPr>
              <a:t>Organization</a:t>
            </a:r>
            <a:r>
              <a:rPr lang="en-US" spc="295" dirty="0">
                <a:latin typeface="Cambria"/>
                <a:cs typeface="Cambria"/>
              </a:rPr>
              <a:t> </a:t>
            </a:r>
            <a:r>
              <a:rPr sz="1800" spc="45" dirty="0">
                <a:latin typeface="Cambria"/>
                <a:cs typeface="Cambria"/>
              </a:rPr>
              <a:t>Budgets</a:t>
            </a:r>
            <a:endParaRPr sz="1800" dirty="0">
              <a:latin typeface="Cambria"/>
              <a:cs typeface="Cambria"/>
            </a:endParaRPr>
          </a:p>
          <a:p>
            <a:pPr marL="440055" lvl="1" indent="-176530">
              <a:lnSpc>
                <a:spcPct val="100000"/>
              </a:lnSpc>
              <a:spcBef>
                <a:spcPts val="385"/>
              </a:spcBef>
              <a:buClr>
                <a:srgbClr val="9E3611"/>
              </a:buClr>
              <a:buSzPct val="83333"/>
              <a:buFont typeface="Segoe UI Symbol"/>
              <a:buChar char="▪"/>
              <a:tabLst>
                <a:tab pos="440055" algn="l"/>
              </a:tabLst>
            </a:pPr>
            <a:r>
              <a:rPr sz="1800" spc="45" dirty="0">
                <a:latin typeface="Cambria"/>
                <a:cs typeface="Cambria"/>
              </a:rPr>
              <a:t>Reimbursement</a:t>
            </a:r>
            <a:r>
              <a:rPr sz="1800" spc="105" dirty="0">
                <a:latin typeface="Cambria"/>
                <a:cs typeface="Cambria"/>
              </a:rPr>
              <a:t> </a:t>
            </a:r>
            <a:r>
              <a:rPr sz="1800" spc="50" dirty="0">
                <a:latin typeface="Cambria"/>
                <a:cs typeface="Cambria"/>
              </a:rPr>
              <a:t>Processing</a:t>
            </a:r>
            <a:endParaRPr sz="1800" dirty="0">
              <a:latin typeface="Cambria"/>
              <a:cs typeface="Cambria"/>
            </a:endParaRPr>
          </a:p>
          <a:p>
            <a:pPr marL="167005" indent="-165100">
              <a:lnSpc>
                <a:spcPct val="100000"/>
              </a:lnSpc>
              <a:spcBef>
                <a:spcPts val="1185"/>
              </a:spcBef>
              <a:buClr>
                <a:srgbClr val="9E3611"/>
              </a:buClr>
              <a:buSzPct val="66666"/>
              <a:buFont typeface="Yu Gothic UI"/>
              <a:buChar char="▪"/>
              <a:tabLst>
                <a:tab pos="167005" algn="l"/>
              </a:tabLst>
            </a:pPr>
            <a:r>
              <a:rPr sz="1800" b="1" spc="-45" dirty="0">
                <a:latin typeface="Georgia"/>
                <a:cs typeface="Georgia"/>
              </a:rPr>
              <a:t>Plan</a:t>
            </a:r>
            <a:r>
              <a:rPr sz="1800" b="1" spc="-5" dirty="0">
                <a:latin typeface="Georgia"/>
                <a:cs typeface="Georgia"/>
              </a:rPr>
              <a:t> </a:t>
            </a:r>
            <a:r>
              <a:rPr sz="1800" b="1" spc="-130" dirty="0">
                <a:latin typeface="Georgia"/>
                <a:cs typeface="Georgia"/>
              </a:rPr>
              <a:t>SMHS-</a:t>
            </a:r>
            <a:r>
              <a:rPr sz="1800" b="1" spc="-105" dirty="0">
                <a:latin typeface="Georgia"/>
                <a:cs typeface="Georgia"/>
              </a:rPr>
              <a:t>wide</a:t>
            </a:r>
            <a:r>
              <a:rPr sz="1800" b="1" dirty="0">
                <a:latin typeface="Georgia"/>
                <a:cs typeface="Georgia"/>
              </a:rPr>
              <a:t> </a:t>
            </a:r>
            <a:r>
              <a:rPr sz="1800" b="1" spc="-10" dirty="0">
                <a:latin typeface="Georgia"/>
                <a:cs typeface="Georgia"/>
              </a:rPr>
              <a:t>events</a:t>
            </a:r>
            <a:endParaRPr sz="1800" dirty="0">
              <a:latin typeface="Georgia"/>
              <a:cs typeface="Georgia"/>
            </a:endParaRPr>
          </a:p>
          <a:p>
            <a:pPr marL="440055" lvl="1" indent="-176530">
              <a:lnSpc>
                <a:spcPct val="100000"/>
              </a:lnSpc>
              <a:spcBef>
                <a:spcPts val="185"/>
              </a:spcBef>
              <a:buClr>
                <a:srgbClr val="9E3611"/>
              </a:buClr>
              <a:buSzPct val="83333"/>
              <a:buFont typeface="Segoe UI Symbol"/>
              <a:buChar char="▪"/>
              <a:tabLst>
                <a:tab pos="440055" algn="l"/>
              </a:tabLst>
            </a:pPr>
            <a:r>
              <a:rPr sz="1800" spc="90" dirty="0">
                <a:latin typeface="Cambria"/>
                <a:cs typeface="Cambria"/>
              </a:rPr>
              <a:t>Medical</a:t>
            </a:r>
            <a:r>
              <a:rPr sz="1800" spc="60" dirty="0">
                <a:latin typeface="Cambria"/>
                <a:cs typeface="Cambria"/>
              </a:rPr>
              <a:t> School </a:t>
            </a:r>
            <a:r>
              <a:rPr sz="1800" spc="-10" dirty="0">
                <a:latin typeface="Cambria"/>
                <a:cs typeface="Cambria"/>
              </a:rPr>
              <a:t>Formal</a:t>
            </a:r>
            <a:endParaRPr sz="1800" dirty="0">
              <a:latin typeface="Cambria"/>
              <a:cs typeface="Cambria"/>
            </a:endParaRPr>
          </a:p>
          <a:p>
            <a:pPr marL="440055" lvl="1" indent="-176530">
              <a:lnSpc>
                <a:spcPct val="100000"/>
              </a:lnSpc>
              <a:spcBef>
                <a:spcPts val="384"/>
              </a:spcBef>
              <a:buClr>
                <a:srgbClr val="9E3611"/>
              </a:buClr>
              <a:buSzPct val="83333"/>
              <a:buFont typeface="Segoe UI Symbol"/>
              <a:buChar char="▪"/>
              <a:tabLst>
                <a:tab pos="440055" algn="l"/>
              </a:tabLst>
            </a:pPr>
            <a:r>
              <a:rPr sz="1800" spc="-10" dirty="0">
                <a:latin typeface="Cambria"/>
                <a:cs typeface="Cambria"/>
              </a:rPr>
              <a:t>Follies</a:t>
            </a:r>
            <a:endParaRPr sz="1800" dirty="0">
              <a:latin typeface="Cambria"/>
              <a:cs typeface="Cambr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401724" y="6229680"/>
            <a:ext cx="457200" cy="457200"/>
            <a:chOff x="11401724" y="6229680"/>
            <a:chExt cx="457200" cy="4572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01724" y="6229680"/>
              <a:ext cx="457200" cy="4572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1430917" y="6258873"/>
              <a:ext cx="399415" cy="399415"/>
            </a:xfrm>
            <a:custGeom>
              <a:avLst/>
              <a:gdLst/>
              <a:ahLst/>
              <a:cxnLst/>
              <a:rect l="l" t="t" r="r" b="b"/>
              <a:pathLst>
                <a:path w="399415" h="399415">
                  <a:moveTo>
                    <a:pt x="0" y="199407"/>
                  </a:moveTo>
                  <a:lnTo>
                    <a:pt x="5266" y="153685"/>
                  </a:lnTo>
                  <a:lnTo>
                    <a:pt x="20267" y="111713"/>
                  </a:lnTo>
                  <a:lnTo>
                    <a:pt x="43807" y="74688"/>
                  </a:lnTo>
                  <a:lnTo>
                    <a:pt x="74687" y="43807"/>
                  </a:lnTo>
                  <a:lnTo>
                    <a:pt x="111712" y="20268"/>
                  </a:lnTo>
                  <a:lnTo>
                    <a:pt x="153684" y="5266"/>
                  </a:lnTo>
                  <a:lnTo>
                    <a:pt x="199406" y="0"/>
                  </a:lnTo>
                  <a:lnTo>
                    <a:pt x="238490" y="3866"/>
                  </a:lnTo>
                  <a:lnTo>
                    <a:pt x="275715" y="15179"/>
                  </a:lnTo>
                  <a:lnTo>
                    <a:pt x="310037" y="33502"/>
                  </a:lnTo>
                  <a:lnTo>
                    <a:pt x="340407" y="58405"/>
                  </a:lnTo>
                  <a:lnTo>
                    <a:pt x="365310" y="88776"/>
                  </a:lnTo>
                  <a:lnTo>
                    <a:pt x="383634" y="123097"/>
                  </a:lnTo>
                  <a:lnTo>
                    <a:pt x="394946" y="160323"/>
                  </a:lnTo>
                  <a:lnTo>
                    <a:pt x="398813" y="199407"/>
                  </a:lnTo>
                  <a:lnTo>
                    <a:pt x="393546" y="245129"/>
                  </a:lnTo>
                  <a:lnTo>
                    <a:pt x="378545" y="287101"/>
                  </a:lnTo>
                  <a:lnTo>
                    <a:pt x="355005" y="324126"/>
                  </a:lnTo>
                  <a:lnTo>
                    <a:pt x="324125" y="355007"/>
                  </a:lnTo>
                  <a:lnTo>
                    <a:pt x="287100" y="378547"/>
                  </a:lnTo>
                  <a:lnTo>
                    <a:pt x="245128" y="393548"/>
                  </a:lnTo>
                  <a:lnTo>
                    <a:pt x="199406" y="398815"/>
                  </a:lnTo>
                  <a:lnTo>
                    <a:pt x="153684" y="393548"/>
                  </a:lnTo>
                  <a:lnTo>
                    <a:pt x="111712" y="378547"/>
                  </a:lnTo>
                  <a:lnTo>
                    <a:pt x="74687" y="355007"/>
                  </a:lnTo>
                  <a:lnTo>
                    <a:pt x="43807" y="324126"/>
                  </a:lnTo>
                  <a:lnTo>
                    <a:pt x="20267" y="287101"/>
                  </a:lnTo>
                  <a:lnTo>
                    <a:pt x="5266" y="245129"/>
                  </a:lnTo>
                  <a:lnTo>
                    <a:pt x="0" y="199407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48200" cy="6858000"/>
          </a:xfrm>
          <a:custGeom>
            <a:avLst/>
            <a:gdLst/>
            <a:ahLst/>
            <a:cxnLst/>
            <a:rect l="l" t="t" r="r" b="b"/>
            <a:pathLst>
              <a:path w="4648200" h="6858000">
                <a:moveTo>
                  <a:pt x="4648169" y="6857999"/>
                </a:moveTo>
                <a:lnTo>
                  <a:pt x="0" y="6857999"/>
                </a:lnTo>
                <a:lnTo>
                  <a:pt x="0" y="0"/>
                </a:lnTo>
                <a:lnTo>
                  <a:pt x="4648169" y="0"/>
                </a:lnTo>
                <a:lnTo>
                  <a:pt x="4648169" y="6857999"/>
                </a:lnTo>
                <a:close/>
              </a:path>
            </a:pathLst>
          </a:custGeom>
          <a:solidFill>
            <a:srgbClr val="9E36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2778" y="2435044"/>
            <a:ext cx="3101975" cy="190309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 indent="103505" algn="just">
              <a:lnSpc>
                <a:spcPts val="4750"/>
              </a:lnSpc>
              <a:spcBef>
                <a:spcPts val="700"/>
              </a:spcBef>
            </a:pPr>
            <a:r>
              <a:rPr sz="4400" spc="120" dirty="0">
                <a:solidFill>
                  <a:srgbClr val="FFFFFF"/>
                </a:solidFill>
                <a:latin typeface="Cambria"/>
                <a:cs typeface="Cambria"/>
              </a:rPr>
              <a:t>WHAT</a:t>
            </a:r>
            <a:r>
              <a:rPr sz="4400" spc="1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400" spc="105" dirty="0">
                <a:solidFill>
                  <a:srgbClr val="FFFFFF"/>
                </a:solidFill>
                <a:latin typeface="Cambria"/>
                <a:cs typeface="Cambria"/>
              </a:rPr>
              <a:t>ARE </a:t>
            </a:r>
            <a:r>
              <a:rPr sz="4400" spc="260" dirty="0">
                <a:solidFill>
                  <a:srgbClr val="FFFFFF"/>
                </a:solidFill>
                <a:latin typeface="Cambria"/>
                <a:cs typeface="Cambria"/>
              </a:rPr>
              <a:t>WE</a:t>
            </a:r>
            <a:r>
              <a:rPr sz="4400" spc="1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400" spc="465" dirty="0">
                <a:solidFill>
                  <a:srgbClr val="FFFFFF"/>
                </a:solidFill>
                <a:latin typeface="Cambria"/>
                <a:cs typeface="Cambria"/>
              </a:rPr>
              <a:t>GOING </a:t>
            </a:r>
            <a:r>
              <a:rPr sz="4400" spc="225" dirty="0">
                <a:solidFill>
                  <a:srgbClr val="FFFFFF"/>
                </a:solidFill>
                <a:latin typeface="Cambria"/>
                <a:cs typeface="Cambria"/>
              </a:rPr>
              <a:t>TO</a:t>
            </a:r>
            <a:r>
              <a:rPr sz="4400" spc="1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400" spc="310" dirty="0">
                <a:solidFill>
                  <a:srgbClr val="FFFFFF"/>
                </a:solidFill>
                <a:latin typeface="Cambria"/>
                <a:cs typeface="Cambria"/>
              </a:rPr>
              <a:t>COVER?</a:t>
            </a:r>
            <a:endParaRPr sz="4400">
              <a:latin typeface="Cambria"/>
              <a:cs typeface="Cambr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90507" y="1831846"/>
            <a:ext cx="4876800" cy="60452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556895" marR="5080" indent="-544830">
              <a:lnSpc>
                <a:spcPts val="2160"/>
              </a:lnSpc>
              <a:spcBef>
                <a:spcPts val="370"/>
              </a:spcBef>
              <a:tabLst>
                <a:tab pos="556895" algn="l"/>
              </a:tabLst>
            </a:pPr>
            <a:r>
              <a:rPr sz="1700" spc="40" dirty="0">
                <a:solidFill>
                  <a:srgbClr val="9E3611"/>
                </a:solidFill>
              </a:rPr>
              <a:t>1.</a:t>
            </a:r>
            <a:r>
              <a:rPr sz="1700" dirty="0">
                <a:solidFill>
                  <a:srgbClr val="9E3611"/>
                </a:solidFill>
              </a:rPr>
              <a:t>	</a:t>
            </a:r>
            <a:r>
              <a:rPr sz="2000" spc="-30" dirty="0">
                <a:solidFill>
                  <a:srgbClr val="000000"/>
                </a:solidFill>
              </a:rPr>
              <a:t>Registering</a:t>
            </a:r>
            <a:r>
              <a:rPr sz="2000" spc="-70" dirty="0">
                <a:solidFill>
                  <a:srgbClr val="000000"/>
                </a:solidFill>
              </a:rPr>
              <a:t> </a:t>
            </a:r>
            <a:r>
              <a:rPr sz="2000" spc="-150" dirty="0">
                <a:solidFill>
                  <a:srgbClr val="000000"/>
                </a:solidFill>
              </a:rPr>
              <a:t>or</a:t>
            </a:r>
            <a:r>
              <a:rPr sz="2000" spc="-10" dirty="0">
                <a:solidFill>
                  <a:srgbClr val="000000"/>
                </a:solidFill>
              </a:rPr>
              <a:t> </a:t>
            </a:r>
            <a:r>
              <a:rPr sz="2000" spc="-50" dirty="0">
                <a:solidFill>
                  <a:srgbClr val="000000"/>
                </a:solidFill>
              </a:rPr>
              <a:t>Renewing</a:t>
            </a:r>
            <a:r>
              <a:rPr sz="2000" spc="-4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a</a:t>
            </a:r>
            <a:r>
              <a:rPr sz="2000" spc="-40" dirty="0">
                <a:solidFill>
                  <a:srgbClr val="000000"/>
                </a:solidFill>
              </a:rPr>
              <a:t> </a:t>
            </a:r>
            <a:r>
              <a:rPr sz="2000" spc="-100" dirty="0">
                <a:solidFill>
                  <a:srgbClr val="000000"/>
                </a:solidFill>
              </a:rPr>
              <a:t>Student </a:t>
            </a:r>
            <a:r>
              <a:rPr sz="2000" spc="-10" dirty="0">
                <a:solidFill>
                  <a:srgbClr val="000000"/>
                </a:solidFill>
              </a:rPr>
              <a:t>Organization</a:t>
            </a:r>
            <a:endParaRPr sz="2000"/>
          </a:p>
        </p:txBody>
      </p:sp>
      <p:sp>
        <p:nvSpPr>
          <p:cNvPr id="5" name="object 5"/>
          <p:cNvSpPr txBox="1"/>
          <p:nvPr/>
        </p:nvSpPr>
        <p:spPr>
          <a:xfrm>
            <a:off x="5090507" y="2434740"/>
            <a:ext cx="6290310" cy="212661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555625" marR="5080" indent="-176530">
              <a:lnSpc>
                <a:spcPts val="1939"/>
              </a:lnSpc>
              <a:spcBef>
                <a:spcPts val="345"/>
              </a:spcBef>
              <a:buClr>
                <a:srgbClr val="9E3611"/>
              </a:buClr>
              <a:buSzPct val="83333"/>
              <a:buFont typeface="Segoe UI Symbol"/>
              <a:buChar char="▪"/>
              <a:tabLst>
                <a:tab pos="556895" algn="l"/>
              </a:tabLst>
            </a:pPr>
            <a:r>
              <a:rPr sz="1800" spc="85" dirty="0">
                <a:latin typeface="Cambria"/>
                <a:cs typeface="Cambria"/>
              </a:rPr>
              <a:t>Create</a:t>
            </a:r>
            <a:r>
              <a:rPr sz="1800" spc="114" dirty="0">
                <a:latin typeface="Cambria"/>
                <a:cs typeface="Cambria"/>
              </a:rPr>
              <a:t> </a:t>
            </a:r>
            <a:r>
              <a:rPr sz="1800" spc="65" dirty="0">
                <a:latin typeface="Cambria"/>
                <a:cs typeface="Cambria"/>
              </a:rPr>
              <a:t>and</a:t>
            </a:r>
            <a:r>
              <a:rPr sz="1800" spc="120" dirty="0">
                <a:latin typeface="Cambria"/>
                <a:cs typeface="Cambria"/>
              </a:rPr>
              <a:t> </a:t>
            </a:r>
            <a:r>
              <a:rPr sz="1800" spc="20" dirty="0">
                <a:latin typeface="Cambria"/>
                <a:cs typeface="Cambria"/>
              </a:rPr>
              <a:t>Submit</a:t>
            </a:r>
            <a:r>
              <a:rPr sz="1800" spc="120" dirty="0">
                <a:latin typeface="Cambria"/>
                <a:cs typeface="Cambria"/>
              </a:rPr>
              <a:t> </a:t>
            </a:r>
            <a:r>
              <a:rPr sz="1800" spc="70" dirty="0">
                <a:latin typeface="Cambria"/>
                <a:cs typeface="Cambria"/>
              </a:rPr>
              <a:t>a</a:t>
            </a:r>
            <a:r>
              <a:rPr sz="1800" spc="120" dirty="0">
                <a:latin typeface="Cambria"/>
                <a:cs typeface="Cambria"/>
              </a:rPr>
              <a:t> </a:t>
            </a:r>
            <a:r>
              <a:rPr sz="1800" spc="20" dirty="0">
                <a:latin typeface="Cambria"/>
                <a:cs typeface="Cambria"/>
              </a:rPr>
              <a:t>Constitution,</a:t>
            </a:r>
            <a:r>
              <a:rPr sz="1800" spc="-50" dirty="0">
                <a:latin typeface="Cambria"/>
                <a:cs typeface="Cambria"/>
              </a:rPr>
              <a:t> </a:t>
            </a:r>
            <a:r>
              <a:rPr sz="1800" spc="65" dirty="0">
                <a:latin typeface="Cambria"/>
                <a:cs typeface="Cambria"/>
              </a:rPr>
              <a:t>and</a:t>
            </a:r>
            <a:r>
              <a:rPr sz="1800" spc="120" dirty="0">
                <a:latin typeface="Cambria"/>
                <a:cs typeface="Cambria"/>
              </a:rPr>
              <a:t> </a:t>
            </a:r>
            <a:r>
              <a:rPr sz="1800" spc="20" dirty="0">
                <a:latin typeface="Cambria"/>
                <a:cs typeface="Cambria"/>
              </a:rPr>
              <a:t>statement</a:t>
            </a:r>
            <a:r>
              <a:rPr sz="1800" spc="120" dirty="0">
                <a:latin typeface="Cambria"/>
                <a:cs typeface="Cambria"/>
              </a:rPr>
              <a:t> </a:t>
            </a:r>
            <a:r>
              <a:rPr sz="1800" spc="20" dirty="0">
                <a:latin typeface="Cambria"/>
                <a:cs typeface="Cambria"/>
              </a:rPr>
              <a:t>of</a:t>
            </a:r>
            <a:r>
              <a:rPr sz="1800" spc="114" dirty="0">
                <a:latin typeface="Cambria"/>
                <a:cs typeface="Cambria"/>
              </a:rPr>
              <a:t> </a:t>
            </a:r>
            <a:r>
              <a:rPr sz="1800" spc="-25" dirty="0">
                <a:latin typeface="Cambria"/>
                <a:cs typeface="Cambria"/>
              </a:rPr>
              <a:t>any 	</a:t>
            </a:r>
            <a:r>
              <a:rPr sz="1800" dirty="0">
                <a:latin typeface="Cambria"/>
                <a:cs typeface="Cambria"/>
              </a:rPr>
              <a:t>outside</a:t>
            </a:r>
            <a:r>
              <a:rPr sz="1800" spc="160" dirty="0">
                <a:latin typeface="Cambria"/>
                <a:cs typeface="Cambria"/>
              </a:rPr>
              <a:t> </a:t>
            </a:r>
            <a:r>
              <a:rPr sz="1800" spc="55" dirty="0">
                <a:latin typeface="Cambria"/>
                <a:cs typeface="Cambria"/>
              </a:rPr>
              <a:t>funding</a:t>
            </a:r>
            <a:r>
              <a:rPr sz="1800" spc="165" dirty="0">
                <a:latin typeface="Cambria"/>
                <a:cs typeface="Cambria"/>
              </a:rPr>
              <a:t> </a:t>
            </a:r>
            <a:r>
              <a:rPr sz="1800" spc="100" dirty="0">
                <a:latin typeface="Cambria"/>
                <a:cs typeface="Cambria"/>
              </a:rPr>
              <a:t>by</a:t>
            </a:r>
            <a:r>
              <a:rPr sz="1800" spc="175" dirty="0"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mbria"/>
                <a:cs typeface="Cambria"/>
              </a:rPr>
              <a:t>0</a:t>
            </a:r>
            <a:r>
              <a:rPr lang="en-US" sz="1800" spc="-10" dirty="0">
                <a:solidFill>
                  <a:srgbClr val="FF0000"/>
                </a:solidFill>
                <a:latin typeface="Cambria"/>
                <a:cs typeface="Cambria"/>
              </a:rPr>
              <a:t>9</a:t>
            </a:r>
            <a:r>
              <a:rPr sz="1800" spc="-10" dirty="0">
                <a:solidFill>
                  <a:srgbClr val="FF0000"/>
                </a:solidFill>
                <a:latin typeface="Cambria"/>
                <a:cs typeface="Cambria"/>
              </a:rPr>
              <a:t>/</a:t>
            </a:r>
            <a:r>
              <a:rPr lang="en-US" sz="1800" spc="-10" dirty="0">
                <a:solidFill>
                  <a:srgbClr val="FF0000"/>
                </a:solidFill>
                <a:latin typeface="Cambria"/>
                <a:cs typeface="Cambria"/>
              </a:rPr>
              <a:t>15</a:t>
            </a:r>
            <a:r>
              <a:rPr sz="1800" spc="-10" dirty="0">
                <a:solidFill>
                  <a:srgbClr val="FF0000"/>
                </a:solidFill>
                <a:latin typeface="Cambria"/>
                <a:cs typeface="Cambria"/>
              </a:rPr>
              <a:t>/2023</a:t>
            </a:r>
            <a:endParaRPr sz="1800" dirty="0">
              <a:latin typeface="Cambria"/>
              <a:cs typeface="Cambria"/>
            </a:endParaRPr>
          </a:p>
          <a:p>
            <a:pPr marL="556895" marR="622935" indent="-544830">
              <a:lnSpc>
                <a:spcPts val="2160"/>
              </a:lnSpc>
              <a:spcBef>
                <a:spcPts val="1405"/>
              </a:spcBef>
              <a:buClr>
                <a:srgbClr val="9E3611"/>
              </a:buClr>
              <a:buSzPct val="85000"/>
              <a:buAutoNum type="arabicPeriod" startAt="2"/>
              <a:tabLst>
                <a:tab pos="556895" algn="l"/>
              </a:tabLst>
            </a:pPr>
            <a:r>
              <a:rPr sz="2000" b="1" spc="-65" dirty="0">
                <a:latin typeface="Georgia"/>
                <a:cs typeface="Georgia"/>
              </a:rPr>
              <a:t>Using</a:t>
            </a:r>
            <a:r>
              <a:rPr sz="2000" b="1" spc="-35" dirty="0">
                <a:latin typeface="Georgia"/>
                <a:cs typeface="Georgia"/>
              </a:rPr>
              <a:t> </a:t>
            </a:r>
            <a:r>
              <a:rPr sz="2000" b="1" spc="-40" dirty="0">
                <a:latin typeface="Georgia"/>
                <a:cs typeface="Georgia"/>
              </a:rPr>
              <a:t>Organization’s</a:t>
            </a:r>
            <a:r>
              <a:rPr sz="2000" b="1" spc="-30" dirty="0">
                <a:latin typeface="Georgia"/>
                <a:cs typeface="Georgia"/>
              </a:rPr>
              <a:t> </a:t>
            </a:r>
            <a:r>
              <a:rPr sz="2000" b="1" spc="-60" dirty="0">
                <a:latin typeface="Georgia"/>
                <a:cs typeface="Georgia"/>
              </a:rPr>
              <a:t>Budget</a:t>
            </a:r>
            <a:r>
              <a:rPr sz="2000" b="1" spc="-30" dirty="0">
                <a:latin typeface="Georgia"/>
                <a:cs typeface="Georgia"/>
              </a:rPr>
              <a:t> </a:t>
            </a:r>
            <a:r>
              <a:rPr sz="2000" b="1" spc="-60" dirty="0">
                <a:latin typeface="Georgia"/>
                <a:cs typeface="Georgia"/>
              </a:rPr>
              <a:t>and</a:t>
            </a:r>
            <a:r>
              <a:rPr sz="2000" b="1" spc="-30" dirty="0">
                <a:latin typeface="Georgia"/>
                <a:cs typeface="Georgia"/>
              </a:rPr>
              <a:t> </a:t>
            </a:r>
            <a:r>
              <a:rPr sz="2000" b="1" spc="-25" dirty="0">
                <a:latin typeface="Georgia"/>
                <a:cs typeface="Georgia"/>
              </a:rPr>
              <a:t>Getting </a:t>
            </a:r>
            <a:r>
              <a:rPr sz="2000" b="1" spc="-10" dirty="0">
                <a:latin typeface="Georgia"/>
                <a:cs typeface="Georgia"/>
              </a:rPr>
              <a:t>Reimbursed</a:t>
            </a:r>
            <a:endParaRPr sz="2000" dirty="0">
              <a:latin typeface="Georgia"/>
              <a:cs typeface="Georgia"/>
            </a:endParaRPr>
          </a:p>
          <a:p>
            <a:pPr marL="556895" indent="-544195">
              <a:lnSpc>
                <a:spcPct val="100000"/>
              </a:lnSpc>
              <a:spcBef>
                <a:spcPts val="930"/>
              </a:spcBef>
              <a:buClr>
                <a:srgbClr val="9E3611"/>
              </a:buClr>
              <a:buSzPct val="85000"/>
              <a:buAutoNum type="arabicPeriod" startAt="2"/>
              <a:tabLst>
                <a:tab pos="556895" algn="l"/>
              </a:tabLst>
            </a:pPr>
            <a:r>
              <a:rPr sz="2000" b="1" spc="-95" dirty="0">
                <a:latin typeface="Georgia"/>
                <a:cs typeface="Georgia"/>
              </a:rPr>
              <a:t>Co-</a:t>
            </a:r>
            <a:r>
              <a:rPr sz="2000" b="1" spc="-10" dirty="0">
                <a:latin typeface="Georgia"/>
                <a:cs typeface="Georgia"/>
              </a:rPr>
              <a:t>Sponsorships</a:t>
            </a:r>
            <a:endParaRPr sz="2000" dirty="0">
              <a:latin typeface="Georgia"/>
              <a:cs typeface="Georgia"/>
            </a:endParaRPr>
          </a:p>
          <a:p>
            <a:pPr marL="556895" indent="-544195">
              <a:lnSpc>
                <a:spcPct val="100000"/>
              </a:lnSpc>
              <a:spcBef>
                <a:spcPts val="960"/>
              </a:spcBef>
              <a:buClr>
                <a:srgbClr val="9E3611"/>
              </a:buClr>
              <a:buSzPct val="85000"/>
              <a:buAutoNum type="arabicPeriod" startAt="2"/>
              <a:tabLst>
                <a:tab pos="556895" algn="l"/>
              </a:tabLst>
            </a:pPr>
            <a:r>
              <a:rPr sz="2000" b="1" spc="-25" dirty="0">
                <a:latin typeface="Georgia"/>
                <a:cs typeface="Georgia"/>
              </a:rPr>
              <a:t>Miscellaneous</a:t>
            </a:r>
            <a:r>
              <a:rPr sz="2000" b="1" spc="-75" dirty="0">
                <a:latin typeface="Georgia"/>
                <a:cs typeface="Georgia"/>
              </a:rPr>
              <a:t> </a:t>
            </a:r>
            <a:r>
              <a:rPr sz="2000" b="1" spc="-35" dirty="0">
                <a:latin typeface="Georgia"/>
                <a:cs typeface="Georgia"/>
              </a:rPr>
              <a:t>Rules</a:t>
            </a:r>
            <a:r>
              <a:rPr sz="2000" b="1" spc="-40" dirty="0">
                <a:latin typeface="Georgia"/>
                <a:cs typeface="Georgia"/>
              </a:rPr>
              <a:t> </a:t>
            </a:r>
            <a:r>
              <a:rPr sz="2000" b="1" spc="-30" dirty="0">
                <a:latin typeface="Georgia"/>
                <a:cs typeface="Georgia"/>
              </a:rPr>
              <a:t>Regarding</a:t>
            </a:r>
            <a:r>
              <a:rPr sz="2000" b="1" spc="-40" dirty="0">
                <a:latin typeface="Georgia"/>
                <a:cs typeface="Georgia"/>
              </a:rPr>
              <a:t> </a:t>
            </a:r>
            <a:r>
              <a:rPr sz="2000" b="1" spc="-125" dirty="0">
                <a:latin typeface="Georgia"/>
                <a:cs typeface="Georgia"/>
              </a:rPr>
              <a:t>Student</a:t>
            </a:r>
            <a:r>
              <a:rPr sz="2000" b="1" spc="-10" dirty="0">
                <a:latin typeface="Georgia"/>
                <a:cs typeface="Georgia"/>
              </a:rPr>
              <a:t> </a:t>
            </a:r>
            <a:r>
              <a:rPr sz="2000" b="1" spc="-20" dirty="0">
                <a:latin typeface="Georgia"/>
                <a:cs typeface="Georgia"/>
              </a:rPr>
              <a:t>Orgs</a:t>
            </a:r>
            <a:endParaRPr sz="2000" dirty="0">
              <a:latin typeface="Georgia"/>
              <a:cs typeface="Georg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1401724" y="6229680"/>
            <a:ext cx="457200" cy="457200"/>
            <a:chOff x="11401724" y="6229680"/>
            <a:chExt cx="457200" cy="45720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01724" y="6229680"/>
              <a:ext cx="457200" cy="4572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1430917" y="6258873"/>
              <a:ext cx="399415" cy="399415"/>
            </a:xfrm>
            <a:custGeom>
              <a:avLst/>
              <a:gdLst/>
              <a:ahLst/>
              <a:cxnLst/>
              <a:rect l="l" t="t" r="r" b="b"/>
              <a:pathLst>
                <a:path w="399415" h="399415">
                  <a:moveTo>
                    <a:pt x="0" y="199407"/>
                  </a:moveTo>
                  <a:lnTo>
                    <a:pt x="5266" y="153685"/>
                  </a:lnTo>
                  <a:lnTo>
                    <a:pt x="20267" y="111713"/>
                  </a:lnTo>
                  <a:lnTo>
                    <a:pt x="43807" y="74688"/>
                  </a:lnTo>
                  <a:lnTo>
                    <a:pt x="74687" y="43807"/>
                  </a:lnTo>
                  <a:lnTo>
                    <a:pt x="111712" y="20268"/>
                  </a:lnTo>
                  <a:lnTo>
                    <a:pt x="153684" y="5266"/>
                  </a:lnTo>
                  <a:lnTo>
                    <a:pt x="199406" y="0"/>
                  </a:lnTo>
                  <a:lnTo>
                    <a:pt x="238490" y="3866"/>
                  </a:lnTo>
                  <a:lnTo>
                    <a:pt x="275715" y="15179"/>
                  </a:lnTo>
                  <a:lnTo>
                    <a:pt x="310037" y="33502"/>
                  </a:lnTo>
                  <a:lnTo>
                    <a:pt x="340407" y="58405"/>
                  </a:lnTo>
                  <a:lnTo>
                    <a:pt x="365310" y="88776"/>
                  </a:lnTo>
                  <a:lnTo>
                    <a:pt x="383634" y="123097"/>
                  </a:lnTo>
                  <a:lnTo>
                    <a:pt x="394946" y="160323"/>
                  </a:lnTo>
                  <a:lnTo>
                    <a:pt x="398813" y="199407"/>
                  </a:lnTo>
                  <a:lnTo>
                    <a:pt x="393546" y="245129"/>
                  </a:lnTo>
                  <a:lnTo>
                    <a:pt x="378545" y="287101"/>
                  </a:lnTo>
                  <a:lnTo>
                    <a:pt x="355005" y="324126"/>
                  </a:lnTo>
                  <a:lnTo>
                    <a:pt x="324125" y="355007"/>
                  </a:lnTo>
                  <a:lnTo>
                    <a:pt x="287100" y="378547"/>
                  </a:lnTo>
                  <a:lnTo>
                    <a:pt x="245128" y="393548"/>
                  </a:lnTo>
                  <a:lnTo>
                    <a:pt x="199406" y="398815"/>
                  </a:lnTo>
                  <a:lnTo>
                    <a:pt x="153684" y="393548"/>
                  </a:lnTo>
                  <a:lnTo>
                    <a:pt x="111712" y="378547"/>
                  </a:lnTo>
                  <a:lnTo>
                    <a:pt x="74687" y="355007"/>
                  </a:lnTo>
                  <a:lnTo>
                    <a:pt x="43807" y="324126"/>
                  </a:lnTo>
                  <a:lnTo>
                    <a:pt x="20267" y="287101"/>
                  </a:lnTo>
                  <a:lnTo>
                    <a:pt x="5266" y="245129"/>
                  </a:lnTo>
                  <a:lnTo>
                    <a:pt x="0" y="199407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9546" y="1836185"/>
            <a:ext cx="3161030" cy="3110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985" algn="r">
              <a:lnSpc>
                <a:spcPts val="5015"/>
              </a:lnSpc>
              <a:spcBef>
                <a:spcPts val="100"/>
              </a:spcBef>
            </a:pPr>
            <a:r>
              <a:rPr sz="4400" spc="-10" dirty="0">
                <a:solidFill>
                  <a:srgbClr val="FFFFFF"/>
                </a:solidFill>
                <a:latin typeface="Arial"/>
                <a:cs typeface="Arial"/>
              </a:rPr>
              <a:t>STARTING</a:t>
            </a:r>
            <a:endParaRPr sz="4400">
              <a:latin typeface="Arial"/>
              <a:cs typeface="Arial"/>
            </a:endParaRPr>
          </a:p>
          <a:p>
            <a:pPr marL="12700" marR="5080" indent="2296795" algn="just">
              <a:lnSpc>
                <a:spcPts val="4750"/>
              </a:lnSpc>
              <a:spcBef>
                <a:spcPts val="335"/>
              </a:spcBef>
            </a:pPr>
            <a:r>
              <a:rPr sz="4400" spc="-2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4400" spc="-10" dirty="0">
                <a:solidFill>
                  <a:srgbClr val="FFFFFF"/>
                </a:solidFill>
                <a:latin typeface="Arial"/>
                <a:cs typeface="Arial"/>
              </a:rPr>
              <a:t>RENEWING </a:t>
            </a:r>
            <a:r>
              <a:rPr sz="4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400" spc="-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spc="-10" dirty="0">
                <a:solidFill>
                  <a:srgbClr val="FFFFFF"/>
                </a:solidFill>
                <a:latin typeface="Arial"/>
                <a:cs typeface="Arial"/>
              </a:rPr>
              <a:t>STUDENT</a:t>
            </a:r>
            <a:endParaRPr sz="4400">
              <a:latin typeface="Arial"/>
              <a:cs typeface="Arial"/>
            </a:endParaRPr>
          </a:p>
          <a:p>
            <a:pPr marR="5715" algn="r">
              <a:lnSpc>
                <a:spcPts val="4685"/>
              </a:lnSpc>
            </a:pPr>
            <a:r>
              <a:rPr sz="4400" spc="-25" dirty="0">
                <a:solidFill>
                  <a:srgbClr val="FFFFFF"/>
                </a:solidFill>
                <a:latin typeface="Arial"/>
                <a:cs typeface="Arial"/>
              </a:rPr>
              <a:t>ORG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93925" y="662785"/>
            <a:ext cx="6363970" cy="1805623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319405" indent="-306705">
              <a:lnSpc>
                <a:spcPct val="100000"/>
              </a:lnSpc>
              <a:spcBef>
                <a:spcPts val="280"/>
              </a:spcBef>
              <a:buClr>
                <a:srgbClr val="9E3611"/>
              </a:buClr>
              <a:buSzPct val="84090"/>
              <a:buFont typeface="Arial"/>
              <a:buChar char="•"/>
              <a:tabLst>
                <a:tab pos="319405" algn="l"/>
              </a:tabLst>
            </a:pPr>
            <a:r>
              <a:rPr sz="2200" b="1" dirty="0">
                <a:latin typeface="Calibri"/>
                <a:cs typeface="Calibri"/>
              </a:rPr>
              <a:t>Fill</a:t>
            </a:r>
            <a:r>
              <a:rPr sz="2200" b="1" spc="-5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out</a:t>
            </a:r>
            <a:r>
              <a:rPr sz="2200" b="1" spc="-4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Student</a:t>
            </a:r>
            <a:r>
              <a:rPr sz="2200" b="1" spc="-4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Group</a:t>
            </a:r>
            <a:r>
              <a:rPr sz="2200" b="1" spc="-4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Registration/Renewal</a:t>
            </a:r>
            <a:r>
              <a:rPr sz="2200" b="1" spc="-40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Form</a:t>
            </a:r>
            <a:r>
              <a:rPr lang="en-US" sz="2200" b="1" spc="-20" dirty="0">
                <a:latin typeface="Calibri"/>
                <a:cs typeface="Calibri"/>
              </a:rPr>
              <a:t>:</a:t>
            </a:r>
          </a:p>
          <a:p>
            <a:pPr marL="319405" indent="-306705">
              <a:lnSpc>
                <a:spcPct val="100000"/>
              </a:lnSpc>
              <a:spcBef>
                <a:spcPts val="280"/>
              </a:spcBef>
              <a:buClr>
                <a:srgbClr val="9E3611"/>
              </a:buClr>
              <a:buSzPct val="84090"/>
              <a:buFont typeface="Arial"/>
              <a:buChar char="•"/>
              <a:tabLst>
                <a:tab pos="319405" algn="l"/>
              </a:tabLst>
            </a:pPr>
            <a:r>
              <a:rPr lang="en-US" sz="2200" dirty="0">
                <a:latin typeface="Calibri"/>
                <a:cs typeface="Calibri"/>
                <a:hlinkClick r:id="rId2"/>
              </a:rPr>
              <a:t>https://docs.google.com/forms/d/e/1FAIpQLSdyixXoOUUywobQkdhzWQpmS-RjQ67oZVY-K7UW1y-C3nHXbw/viewform?usp=sf_link</a:t>
            </a:r>
            <a:endParaRPr lang="en-US" sz="2200" b="1" spc="-20" dirty="0">
              <a:latin typeface="Calibri"/>
              <a:cs typeface="Calibri"/>
            </a:endParaRPr>
          </a:p>
          <a:p>
            <a:pPr marL="319405" indent="-306705">
              <a:lnSpc>
                <a:spcPct val="100000"/>
              </a:lnSpc>
              <a:spcBef>
                <a:spcPts val="280"/>
              </a:spcBef>
              <a:buClr>
                <a:srgbClr val="9E3611"/>
              </a:buClr>
              <a:buSzPct val="84090"/>
              <a:buFont typeface="Arial"/>
              <a:buChar char="•"/>
              <a:tabLst>
                <a:tab pos="319405" algn="l"/>
              </a:tabLst>
            </a:pPr>
            <a:endParaRPr sz="22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00494" y="2307550"/>
            <a:ext cx="5521960" cy="557204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534670" marR="42545" indent="-522605">
              <a:lnSpc>
                <a:spcPts val="1939"/>
              </a:lnSpc>
              <a:spcBef>
                <a:spcPts val="210"/>
              </a:spcBef>
              <a:buClr>
                <a:srgbClr val="9E3611"/>
              </a:buClr>
              <a:buSzPct val="83333"/>
              <a:buFont typeface="Cambria"/>
              <a:buAutoNum type="arabicPeriod"/>
              <a:tabLst>
                <a:tab pos="534670" algn="l"/>
              </a:tabLst>
            </a:pPr>
            <a:r>
              <a:rPr lang="en-US" dirty="0">
                <a:latin typeface="Calibri"/>
                <a:cs typeface="Calibri"/>
              </a:rPr>
              <a:t>Complete section 1: constitution upload required </a:t>
            </a:r>
            <a:endParaRPr lang="en-US" sz="1800" dirty="0">
              <a:latin typeface="Calibri"/>
              <a:cs typeface="Calibri"/>
            </a:endParaRPr>
          </a:p>
          <a:p>
            <a:pPr marL="534670" marR="42545" indent="-522605">
              <a:lnSpc>
                <a:spcPts val="1939"/>
              </a:lnSpc>
              <a:spcBef>
                <a:spcPts val="210"/>
              </a:spcBef>
              <a:buClr>
                <a:srgbClr val="9E3611"/>
              </a:buClr>
              <a:buSzPct val="83333"/>
              <a:buFont typeface="Cambria"/>
              <a:buAutoNum type="arabicPeriod"/>
              <a:tabLst>
                <a:tab pos="534670" algn="l"/>
              </a:tabLst>
            </a:pPr>
            <a:r>
              <a:rPr lang="en-US" dirty="0">
                <a:latin typeface="Calibri"/>
                <a:cs typeface="Calibri"/>
              </a:rPr>
              <a:t>Complete section 2: questionnaire 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81600" y="3294380"/>
            <a:ext cx="52292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6540" indent="-243840">
              <a:lnSpc>
                <a:spcPct val="100000"/>
              </a:lnSpc>
              <a:spcBef>
                <a:spcPts val="100"/>
              </a:spcBef>
              <a:buClr>
                <a:srgbClr val="9E3611"/>
              </a:buClr>
              <a:buSzPct val="84375"/>
              <a:buFont typeface="Yu Gothic UI"/>
              <a:buChar char="▪"/>
              <a:tabLst>
                <a:tab pos="256540" algn="l"/>
              </a:tabLst>
            </a:pPr>
            <a:r>
              <a:rPr sz="1600" b="1" spc="-80" dirty="0">
                <a:latin typeface="Georgia"/>
                <a:cs typeface="Georgia"/>
              </a:rPr>
              <a:t>DEADLINE</a:t>
            </a:r>
            <a:r>
              <a:rPr sz="1600" b="1" spc="-5" dirty="0">
                <a:latin typeface="Georgia"/>
                <a:cs typeface="Georgia"/>
              </a:rPr>
              <a:t> </a:t>
            </a:r>
            <a:r>
              <a:rPr sz="1600" b="1" dirty="0">
                <a:latin typeface="Georgia"/>
                <a:cs typeface="Georgia"/>
              </a:rPr>
              <a:t>=</a:t>
            </a:r>
            <a:r>
              <a:rPr sz="1600" b="1" spc="-5" dirty="0">
                <a:latin typeface="Georgia"/>
                <a:cs typeface="Georgia"/>
              </a:rPr>
              <a:t> </a:t>
            </a:r>
            <a:r>
              <a:rPr sz="1600" b="1" spc="-70" dirty="0">
                <a:latin typeface="Georgia"/>
                <a:cs typeface="Georgia"/>
              </a:rPr>
              <a:t>Friday,</a:t>
            </a:r>
            <a:r>
              <a:rPr sz="1600" b="1" spc="-5" dirty="0">
                <a:latin typeface="Georgia"/>
                <a:cs typeface="Georgia"/>
              </a:rPr>
              <a:t> </a:t>
            </a:r>
            <a:r>
              <a:rPr sz="1600" b="1" spc="-75" dirty="0">
                <a:latin typeface="Georgia"/>
                <a:cs typeface="Georgia"/>
              </a:rPr>
              <a:t>September</a:t>
            </a:r>
            <a:r>
              <a:rPr sz="1600" b="1" dirty="0">
                <a:latin typeface="Georgia"/>
                <a:cs typeface="Georgia"/>
              </a:rPr>
              <a:t> </a:t>
            </a:r>
            <a:r>
              <a:rPr lang="en-US" sz="1600" b="1" spc="-110" dirty="0">
                <a:latin typeface="Georgia"/>
                <a:cs typeface="Georgia"/>
              </a:rPr>
              <a:t>15th</a:t>
            </a:r>
            <a:r>
              <a:rPr sz="1600" b="1" spc="-5" dirty="0">
                <a:latin typeface="Georgia"/>
                <a:cs typeface="Georgia"/>
              </a:rPr>
              <a:t> </a:t>
            </a:r>
            <a:r>
              <a:rPr sz="1600" b="1" spc="-85" dirty="0">
                <a:latin typeface="Georgia"/>
                <a:cs typeface="Georgia"/>
              </a:rPr>
              <a:t>AT</a:t>
            </a:r>
            <a:r>
              <a:rPr sz="1600" b="1" spc="-5" dirty="0">
                <a:latin typeface="Georgia"/>
                <a:cs typeface="Georgia"/>
              </a:rPr>
              <a:t> </a:t>
            </a:r>
            <a:r>
              <a:rPr sz="1600" b="1" spc="-10" dirty="0">
                <a:latin typeface="Georgia"/>
                <a:cs typeface="Georgia"/>
              </a:rPr>
              <a:t>11:59</a:t>
            </a:r>
            <a:r>
              <a:rPr sz="1600" b="1" spc="-5" dirty="0">
                <a:latin typeface="Georgia"/>
                <a:cs typeface="Georgia"/>
              </a:rPr>
              <a:t> </a:t>
            </a:r>
            <a:r>
              <a:rPr sz="1600" b="1" spc="-25" dirty="0">
                <a:latin typeface="Georgia"/>
                <a:cs typeface="Georgia"/>
              </a:rPr>
              <a:t>PM</a:t>
            </a:r>
            <a:endParaRPr sz="1600" dirty="0">
              <a:latin typeface="Georgia"/>
              <a:cs typeface="Georgi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1401724" y="6229680"/>
            <a:ext cx="457200" cy="457200"/>
            <a:chOff x="11401724" y="6229680"/>
            <a:chExt cx="457200" cy="457200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01724" y="6229680"/>
              <a:ext cx="457200" cy="45720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1430917" y="6258873"/>
              <a:ext cx="399415" cy="399415"/>
            </a:xfrm>
            <a:custGeom>
              <a:avLst/>
              <a:gdLst/>
              <a:ahLst/>
              <a:cxnLst/>
              <a:rect l="l" t="t" r="r" b="b"/>
              <a:pathLst>
                <a:path w="399415" h="399415">
                  <a:moveTo>
                    <a:pt x="0" y="199407"/>
                  </a:moveTo>
                  <a:lnTo>
                    <a:pt x="5266" y="153685"/>
                  </a:lnTo>
                  <a:lnTo>
                    <a:pt x="20267" y="111713"/>
                  </a:lnTo>
                  <a:lnTo>
                    <a:pt x="43807" y="74688"/>
                  </a:lnTo>
                  <a:lnTo>
                    <a:pt x="74687" y="43807"/>
                  </a:lnTo>
                  <a:lnTo>
                    <a:pt x="111712" y="20268"/>
                  </a:lnTo>
                  <a:lnTo>
                    <a:pt x="153684" y="5266"/>
                  </a:lnTo>
                  <a:lnTo>
                    <a:pt x="199406" y="0"/>
                  </a:lnTo>
                  <a:lnTo>
                    <a:pt x="238490" y="3866"/>
                  </a:lnTo>
                  <a:lnTo>
                    <a:pt x="275715" y="15179"/>
                  </a:lnTo>
                  <a:lnTo>
                    <a:pt x="310037" y="33502"/>
                  </a:lnTo>
                  <a:lnTo>
                    <a:pt x="340407" y="58405"/>
                  </a:lnTo>
                  <a:lnTo>
                    <a:pt x="365310" y="88776"/>
                  </a:lnTo>
                  <a:lnTo>
                    <a:pt x="383634" y="123097"/>
                  </a:lnTo>
                  <a:lnTo>
                    <a:pt x="394946" y="160323"/>
                  </a:lnTo>
                  <a:lnTo>
                    <a:pt x="398813" y="199407"/>
                  </a:lnTo>
                  <a:lnTo>
                    <a:pt x="393546" y="245129"/>
                  </a:lnTo>
                  <a:lnTo>
                    <a:pt x="378545" y="287101"/>
                  </a:lnTo>
                  <a:lnTo>
                    <a:pt x="355005" y="324126"/>
                  </a:lnTo>
                  <a:lnTo>
                    <a:pt x="324125" y="355007"/>
                  </a:lnTo>
                  <a:lnTo>
                    <a:pt x="287100" y="378547"/>
                  </a:lnTo>
                  <a:lnTo>
                    <a:pt x="245128" y="393548"/>
                  </a:lnTo>
                  <a:lnTo>
                    <a:pt x="199406" y="398815"/>
                  </a:lnTo>
                  <a:lnTo>
                    <a:pt x="153684" y="393548"/>
                  </a:lnTo>
                  <a:lnTo>
                    <a:pt x="111712" y="378547"/>
                  </a:lnTo>
                  <a:lnTo>
                    <a:pt x="74687" y="355007"/>
                  </a:lnTo>
                  <a:lnTo>
                    <a:pt x="43807" y="324126"/>
                  </a:lnTo>
                  <a:lnTo>
                    <a:pt x="20267" y="287101"/>
                  </a:lnTo>
                  <a:lnTo>
                    <a:pt x="5266" y="245129"/>
                  </a:lnTo>
                  <a:lnTo>
                    <a:pt x="0" y="199407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3340" y="3111875"/>
            <a:ext cx="33870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45" dirty="0">
                <a:solidFill>
                  <a:srgbClr val="FFFFFF"/>
                </a:solidFill>
                <a:latin typeface="Cambria"/>
                <a:cs typeface="Cambria"/>
              </a:rPr>
              <a:t>CONSTITUTION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33982" y="1565215"/>
            <a:ext cx="6337300" cy="270510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67005" indent="-165100">
              <a:lnSpc>
                <a:spcPct val="100000"/>
              </a:lnSpc>
              <a:spcBef>
                <a:spcPts val="484"/>
              </a:spcBef>
              <a:buClr>
                <a:srgbClr val="9E3611"/>
              </a:buClr>
              <a:buSzPct val="66666"/>
              <a:buFont typeface="Yu Gothic UI"/>
              <a:buChar char="▪"/>
              <a:tabLst>
                <a:tab pos="167005" algn="l"/>
              </a:tabLst>
            </a:pPr>
            <a:r>
              <a:rPr sz="1800" b="1" spc="-65" dirty="0">
                <a:latin typeface="Georgia"/>
                <a:cs typeface="Georgia"/>
              </a:rPr>
              <a:t>Constitution</a:t>
            </a:r>
            <a:r>
              <a:rPr sz="1800" b="1" spc="-45" dirty="0">
                <a:latin typeface="Georgia"/>
                <a:cs typeface="Georgia"/>
              </a:rPr>
              <a:t> </a:t>
            </a:r>
            <a:r>
              <a:rPr sz="1800" b="1" spc="-10" dirty="0">
                <a:latin typeface="Georgia"/>
                <a:cs typeface="Georgia"/>
              </a:rPr>
              <a:t>Guidelines:</a:t>
            </a:r>
            <a:endParaRPr sz="1800">
              <a:latin typeface="Georgia"/>
              <a:cs typeface="Georgia"/>
            </a:endParaRPr>
          </a:p>
          <a:p>
            <a:pPr marL="440055" marR="358775" lvl="1" indent="-176530">
              <a:lnSpc>
                <a:spcPts val="1939"/>
              </a:lnSpc>
              <a:spcBef>
                <a:spcPts val="630"/>
              </a:spcBef>
              <a:buClr>
                <a:srgbClr val="9E3611"/>
              </a:buClr>
              <a:buSzPct val="83333"/>
              <a:buFont typeface="Segoe UI Symbol"/>
              <a:buChar char="▪"/>
              <a:tabLst>
                <a:tab pos="441325" algn="l"/>
              </a:tabLst>
            </a:pPr>
            <a:r>
              <a:rPr sz="1800" u="heavy" spc="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Must</a:t>
            </a:r>
            <a:r>
              <a:rPr sz="1800" u="heavy" spc="18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1800" u="heavy" spc="5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haves:</a:t>
            </a:r>
            <a:r>
              <a:rPr sz="1800" spc="10" dirty="0">
                <a:latin typeface="Cambria"/>
                <a:cs typeface="Cambria"/>
              </a:rPr>
              <a:t> non</a:t>
            </a:r>
            <a:r>
              <a:rPr sz="1800" spc="185" dirty="0">
                <a:latin typeface="Cambria"/>
                <a:cs typeface="Cambria"/>
              </a:rPr>
              <a:t> </a:t>
            </a:r>
            <a:r>
              <a:rPr sz="1800" spc="10" dirty="0">
                <a:latin typeface="Cambria"/>
                <a:cs typeface="Cambria"/>
              </a:rPr>
              <a:t>discrimination</a:t>
            </a:r>
            <a:r>
              <a:rPr sz="1800" spc="180" dirty="0">
                <a:latin typeface="Cambria"/>
                <a:cs typeface="Cambria"/>
              </a:rPr>
              <a:t> </a:t>
            </a:r>
            <a:r>
              <a:rPr sz="1800" spc="80" dirty="0">
                <a:latin typeface="Cambria"/>
                <a:cs typeface="Cambria"/>
              </a:rPr>
              <a:t>clause,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spc="10" dirty="0">
                <a:latin typeface="Cambria"/>
                <a:cs typeface="Cambria"/>
              </a:rPr>
              <a:t>statement</a:t>
            </a:r>
            <a:r>
              <a:rPr sz="1800" spc="185" dirty="0">
                <a:latin typeface="Cambria"/>
                <a:cs typeface="Cambria"/>
              </a:rPr>
              <a:t> </a:t>
            </a:r>
            <a:r>
              <a:rPr sz="1800" spc="-20" dirty="0">
                <a:latin typeface="Cambria"/>
                <a:cs typeface="Cambria"/>
              </a:rPr>
              <a:t>that 	</a:t>
            </a:r>
            <a:r>
              <a:rPr sz="1800" dirty="0">
                <a:latin typeface="Cambria"/>
                <a:cs typeface="Cambria"/>
              </a:rPr>
              <a:t>organization</a:t>
            </a:r>
            <a:r>
              <a:rPr sz="1800" spc="19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will</a:t>
            </a:r>
            <a:r>
              <a:rPr sz="1800" spc="200" dirty="0">
                <a:latin typeface="Cambria"/>
                <a:cs typeface="Cambria"/>
              </a:rPr>
              <a:t> </a:t>
            </a:r>
            <a:r>
              <a:rPr sz="1800" spc="105" dirty="0">
                <a:latin typeface="Cambria"/>
                <a:cs typeface="Cambria"/>
              </a:rPr>
              <a:t>abide</a:t>
            </a:r>
            <a:r>
              <a:rPr sz="1800" spc="200" dirty="0">
                <a:latin typeface="Cambria"/>
                <a:cs typeface="Cambria"/>
              </a:rPr>
              <a:t> </a:t>
            </a:r>
            <a:r>
              <a:rPr sz="1800" spc="100" dirty="0">
                <a:latin typeface="Cambria"/>
                <a:cs typeface="Cambria"/>
              </a:rPr>
              <a:t>by</a:t>
            </a:r>
            <a:r>
              <a:rPr sz="1800" spc="19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all</a:t>
            </a:r>
            <a:r>
              <a:rPr sz="1800" spc="20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University</a:t>
            </a:r>
            <a:r>
              <a:rPr sz="1800" spc="200" dirty="0">
                <a:latin typeface="Cambria"/>
                <a:cs typeface="Cambria"/>
              </a:rPr>
              <a:t> </a:t>
            </a:r>
            <a:r>
              <a:rPr sz="1800" spc="65" dirty="0">
                <a:latin typeface="Cambria"/>
                <a:cs typeface="Cambria"/>
              </a:rPr>
              <a:t>policies, 	</a:t>
            </a:r>
            <a:r>
              <a:rPr sz="1800" spc="75" dirty="0">
                <a:latin typeface="Cambria"/>
                <a:cs typeface="Cambria"/>
              </a:rPr>
              <a:t>membership </a:t>
            </a:r>
            <a:r>
              <a:rPr sz="1800" spc="-10" dirty="0">
                <a:latin typeface="Cambria"/>
                <a:cs typeface="Cambria"/>
              </a:rPr>
              <a:t>statement</a:t>
            </a:r>
            <a:endParaRPr sz="1800">
              <a:latin typeface="Cambria"/>
              <a:cs typeface="Cambria"/>
            </a:endParaRPr>
          </a:p>
          <a:p>
            <a:pPr marL="440055" marR="347980" lvl="1" indent="-176530">
              <a:lnSpc>
                <a:spcPts val="1939"/>
              </a:lnSpc>
              <a:spcBef>
                <a:spcPts val="610"/>
              </a:spcBef>
              <a:buClr>
                <a:srgbClr val="9E3611"/>
              </a:buClr>
              <a:buSzPct val="83333"/>
              <a:buFont typeface="Segoe UI Symbol"/>
              <a:buChar char="▪"/>
              <a:tabLst>
                <a:tab pos="441325" algn="l"/>
              </a:tabLst>
            </a:pPr>
            <a:r>
              <a:rPr sz="1800" u="heavy" spc="8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Recommended</a:t>
            </a:r>
            <a:r>
              <a:rPr sz="1800" u="heavy" spc="1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7</a:t>
            </a:r>
            <a:r>
              <a:rPr sz="1800" u="heavy" spc="1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parts</a:t>
            </a:r>
            <a:r>
              <a:rPr sz="1800" dirty="0">
                <a:latin typeface="Cambria"/>
                <a:cs typeface="Cambria"/>
              </a:rPr>
              <a:t>:</a:t>
            </a:r>
            <a:r>
              <a:rPr sz="1800" spc="-50" dirty="0">
                <a:latin typeface="Cambria"/>
                <a:cs typeface="Cambria"/>
              </a:rPr>
              <a:t> </a:t>
            </a:r>
            <a:r>
              <a:rPr sz="1800" spc="75" dirty="0">
                <a:latin typeface="Cambria"/>
                <a:cs typeface="Cambria"/>
              </a:rPr>
              <a:t>name,</a:t>
            </a:r>
            <a:r>
              <a:rPr sz="1800" spc="-55" dirty="0">
                <a:latin typeface="Cambria"/>
                <a:cs typeface="Cambria"/>
              </a:rPr>
              <a:t> </a:t>
            </a:r>
            <a:r>
              <a:rPr sz="1800" spc="80" dirty="0">
                <a:latin typeface="Cambria"/>
                <a:cs typeface="Cambria"/>
              </a:rPr>
              <a:t>purpose,</a:t>
            </a:r>
            <a:r>
              <a:rPr sz="1800" spc="-50" dirty="0">
                <a:latin typeface="Cambria"/>
                <a:cs typeface="Cambria"/>
              </a:rPr>
              <a:t> </a:t>
            </a:r>
            <a:r>
              <a:rPr sz="1800" spc="65" dirty="0">
                <a:latin typeface="Cambria"/>
                <a:cs typeface="Cambria"/>
              </a:rPr>
              <a:t>membership, 	</a:t>
            </a:r>
            <a:r>
              <a:rPr sz="1800" spc="60" dirty="0">
                <a:latin typeface="Cambria"/>
                <a:cs typeface="Cambria"/>
              </a:rPr>
              <a:t>officers,</a:t>
            </a:r>
            <a:r>
              <a:rPr sz="1800" spc="-80" dirty="0">
                <a:latin typeface="Cambria"/>
                <a:cs typeface="Cambria"/>
              </a:rPr>
              <a:t> </a:t>
            </a:r>
            <a:r>
              <a:rPr sz="1800" spc="50" dirty="0">
                <a:latin typeface="Cambria"/>
                <a:cs typeface="Cambria"/>
              </a:rPr>
              <a:t>operations,</a:t>
            </a:r>
            <a:r>
              <a:rPr sz="1800" spc="-75" dirty="0">
                <a:latin typeface="Cambria"/>
                <a:cs typeface="Cambria"/>
              </a:rPr>
              <a:t> </a:t>
            </a:r>
            <a:r>
              <a:rPr sz="1800" spc="60" dirty="0">
                <a:latin typeface="Cambria"/>
                <a:cs typeface="Cambria"/>
              </a:rPr>
              <a:t>finances,</a:t>
            </a:r>
            <a:r>
              <a:rPr sz="1800" spc="-75" dirty="0">
                <a:latin typeface="Cambria"/>
                <a:cs typeface="Cambria"/>
              </a:rPr>
              <a:t> </a:t>
            </a:r>
            <a:r>
              <a:rPr sz="1800" spc="50" dirty="0">
                <a:latin typeface="Cambria"/>
                <a:cs typeface="Cambria"/>
              </a:rPr>
              <a:t>amendments</a:t>
            </a:r>
            <a:endParaRPr sz="1800">
              <a:latin typeface="Cambria"/>
              <a:cs typeface="Cambria"/>
            </a:endParaRPr>
          </a:p>
          <a:p>
            <a:pPr marL="167005" indent="-165100">
              <a:lnSpc>
                <a:spcPct val="100000"/>
              </a:lnSpc>
              <a:spcBef>
                <a:spcPts val="1160"/>
              </a:spcBef>
              <a:buClr>
                <a:srgbClr val="9E3611"/>
              </a:buClr>
              <a:buSzPct val="66666"/>
              <a:buFont typeface="Yu Gothic UI"/>
              <a:buChar char="▪"/>
              <a:tabLst>
                <a:tab pos="167005" algn="l"/>
              </a:tabLst>
            </a:pPr>
            <a:r>
              <a:rPr sz="1800" b="1" spc="-45" dirty="0">
                <a:latin typeface="Georgia"/>
                <a:cs typeface="Georgia"/>
              </a:rPr>
              <a:t>Example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10" dirty="0">
                <a:latin typeface="Georgia"/>
                <a:cs typeface="Georgia"/>
              </a:rPr>
              <a:t>Constitution:</a:t>
            </a:r>
            <a:endParaRPr sz="1800">
              <a:latin typeface="Georgia"/>
              <a:cs typeface="Georgia"/>
            </a:endParaRPr>
          </a:p>
          <a:p>
            <a:pPr marL="440055" marR="5080" lvl="1" indent="-176530">
              <a:lnSpc>
                <a:spcPts val="1939"/>
              </a:lnSpc>
              <a:spcBef>
                <a:spcPts val="434"/>
              </a:spcBef>
              <a:buClr>
                <a:srgbClr val="9E3611"/>
              </a:buClr>
              <a:buSzPct val="83333"/>
              <a:buFont typeface="Segoe UI Symbol"/>
              <a:buChar char="▪"/>
              <a:tabLst>
                <a:tab pos="441325" algn="l"/>
              </a:tabLst>
            </a:pPr>
            <a:r>
              <a:rPr sz="1800" u="heavy" spc="-10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Cambria"/>
                <a:cs typeface="Cambria"/>
                <a:hlinkClick r:id="rId2"/>
              </a:rPr>
              <a:t>https://studentcouncil.smhs.gwu.edu/sites/g/files/zaski</a:t>
            </a:r>
            <a:r>
              <a:rPr sz="1800" spc="500" dirty="0">
                <a:solidFill>
                  <a:srgbClr val="CC9900"/>
                </a:solidFill>
                <a:latin typeface="Cambria"/>
                <a:cs typeface="Cambria"/>
              </a:rPr>
              <a:t>   	</a:t>
            </a:r>
            <a:r>
              <a:rPr sz="1800" u="heavy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Cambria"/>
                <a:cs typeface="Cambria"/>
                <a:hlinkClick r:id="rId2"/>
              </a:rPr>
              <a:t>b716/files/2021-</a:t>
            </a:r>
            <a:r>
              <a:rPr sz="1800" u="heavy" spc="-10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Cambria"/>
                <a:cs typeface="Cambria"/>
                <a:hlinkClick r:id="rId2"/>
              </a:rPr>
              <a:t>06/MCSC%20Constitution%20Final.pdf</a:t>
            </a:r>
            <a:endParaRPr sz="1800">
              <a:latin typeface="Cambria"/>
              <a:cs typeface="Cambr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401724" y="6229680"/>
            <a:ext cx="457200" cy="457200"/>
            <a:chOff x="11401724" y="6229680"/>
            <a:chExt cx="457200" cy="4572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01724" y="6229680"/>
              <a:ext cx="457200" cy="4572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1430917" y="6258873"/>
              <a:ext cx="399415" cy="399415"/>
            </a:xfrm>
            <a:custGeom>
              <a:avLst/>
              <a:gdLst/>
              <a:ahLst/>
              <a:cxnLst/>
              <a:rect l="l" t="t" r="r" b="b"/>
              <a:pathLst>
                <a:path w="399415" h="399415">
                  <a:moveTo>
                    <a:pt x="0" y="199407"/>
                  </a:moveTo>
                  <a:lnTo>
                    <a:pt x="5266" y="153685"/>
                  </a:lnTo>
                  <a:lnTo>
                    <a:pt x="20267" y="111713"/>
                  </a:lnTo>
                  <a:lnTo>
                    <a:pt x="43807" y="74688"/>
                  </a:lnTo>
                  <a:lnTo>
                    <a:pt x="74687" y="43807"/>
                  </a:lnTo>
                  <a:lnTo>
                    <a:pt x="111712" y="20268"/>
                  </a:lnTo>
                  <a:lnTo>
                    <a:pt x="153684" y="5266"/>
                  </a:lnTo>
                  <a:lnTo>
                    <a:pt x="199406" y="0"/>
                  </a:lnTo>
                  <a:lnTo>
                    <a:pt x="238490" y="3866"/>
                  </a:lnTo>
                  <a:lnTo>
                    <a:pt x="275715" y="15179"/>
                  </a:lnTo>
                  <a:lnTo>
                    <a:pt x="310037" y="33502"/>
                  </a:lnTo>
                  <a:lnTo>
                    <a:pt x="340407" y="58405"/>
                  </a:lnTo>
                  <a:lnTo>
                    <a:pt x="365310" y="88776"/>
                  </a:lnTo>
                  <a:lnTo>
                    <a:pt x="383634" y="123097"/>
                  </a:lnTo>
                  <a:lnTo>
                    <a:pt x="394946" y="160323"/>
                  </a:lnTo>
                  <a:lnTo>
                    <a:pt x="398813" y="199407"/>
                  </a:lnTo>
                  <a:lnTo>
                    <a:pt x="393546" y="245129"/>
                  </a:lnTo>
                  <a:lnTo>
                    <a:pt x="378545" y="287101"/>
                  </a:lnTo>
                  <a:lnTo>
                    <a:pt x="355005" y="324126"/>
                  </a:lnTo>
                  <a:lnTo>
                    <a:pt x="324125" y="355007"/>
                  </a:lnTo>
                  <a:lnTo>
                    <a:pt x="287100" y="378547"/>
                  </a:lnTo>
                  <a:lnTo>
                    <a:pt x="245128" y="393548"/>
                  </a:lnTo>
                  <a:lnTo>
                    <a:pt x="199406" y="398815"/>
                  </a:lnTo>
                  <a:lnTo>
                    <a:pt x="153684" y="393548"/>
                  </a:lnTo>
                  <a:lnTo>
                    <a:pt x="111712" y="378547"/>
                  </a:lnTo>
                  <a:lnTo>
                    <a:pt x="74687" y="355007"/>
                  </a:lnTo>
                  <a:lnTo>
                    <a:pt x="43807" y="324126"/>
                  </a:lnTo>
                  <a:lnTo>
                    <a:pt x="20267" y="287101"/>
                  </a:lnTo>
                  <a:lnTo>
                    <a:pt x="5266" y="245129"/>
                  </a:lnTo>
                  <a:lnTo>
                    <a:pt x="0" y="199407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384175" marR="5080">
              <a:lnSpc>
                <a:spcPts val="4270"/>
              </a:lnSpc>
              <a:spcBef>
                <a:spcPts val="760"/>
              </a:spcBef>
            </a:pPr>
            <a:r>
              <a:rPr sz="4000" spc="-330" dirty="0"/>
              <a:t>THESE</a:t>
            </a:r>
            <a:r>
              <a:rPr sz="4000" spc="-30" dirty="0"/>
              <a:t> </a:t>
            </a:r>
            <a:r>
              <a:rPr sz="4000" spc="-300" dirty="0"/>
              <a:t>3</a:t>
            </a:r>
            <a:r>
              <a:rPr sz="4000" spc="-320" dirty="0"/>
              <a:t> </a:t>
            </a:r>
            <a:r>
              <a:rPr sz="4000" spc="-229" dirty="0"/>
              <a:t>THINGS</a:t>
            </a:r>
            <a:r>
              <a:rPr sz="4000" spc="20" dirty="0"/>
              <a:t> </a:t>
            </a:r>
            <a:r>
              <a:rPr sz="4050" i="1" u="heavy" spc="-330" dirty="0">
                <a:uFill>
                  <a:solidFill>
                    <a:srgbClr val="262626"/>
                  </a:solidFill>
                </a:uFill>
                <a:latin typeface="Georgia"/>
                <a:cs typeface="Georgia"/>
              </a:rPr>
              <a:t>MUST</a:t>
            </a:r>
            <a:r>
              <a:rPr sz="4050" i="1" spc="-20" dirty="0">
                <a:latin typeface="Georgia"/>
                <a:cs typeface="Georgia"/>
              </a:rPr>
              <a:t> </a:t>
            </a:r>
            <a:r>
              <a:rPr sz="4000" spc="-245" dirty="0"/>
              <a:t>BE</a:t>
            </a:r>
            <a:r>
              <a:rPr sz="4000" spc="-20" dirty="0"/>
              <a:t> </a:t>
            </a:r>
            <a:r>
              <a:rPr sz="4000" spc="-165" dirty="0"/>
              <a:t>IN</a:t>
            </a:r>
            <a:r>
              <a:rPr sz="4000" spc="-515" dirty="0"/>
              <a:t> </a:t>
            </a:r>
            <a:r>
              <a:rPr sz="4000" spc="-330" dirty="0"/>
              <a:t>YOUR </a:t>
            </a:r>
            <a:r>
              <a:rPr sz="4000" spc="-10" dirty="0"/>
              <a:t>CONSTITUTION….</a:t>
            </a:r>
            <a:endParaRPr sz="4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3301" rIns="0" bIns="0" rtlCol="0">
            <a:spAutoFit/>
          </a:bodyPr>
          <a:lstStyle/>
          <a:p>
            <a:pPr marL="518795">
              <a:lnSpc>
                <a:spcPct val="100000"/>
              </a:lnSpc>
              <a:spcBef>
                <a:spcPts val="100"/>
              </a:spcBef>
            </a:pPr>
            <a:r>
              <a:rPr b="0" spc="95" dirty="0">
                <a:solidFill>
                  <a:srgbClr val="191B0D"/>
                </a:solidFill>
                <a:latin typeface="Cambria"/>
                <a:cs typeface="Cambria"/>
              </a:rPr>
              <a:t>What</a:t>
            </a:r>
            <a:r>
              <a:rPr b="0" spc="140" dirty="0">
                <a:solidFill>
                  <a:srgbClr val="191B0D"/>
                </a:solidFill>
                <a:latin typeface="Cambria"/>
                <a:cs typeface="Cambria"/>
              </a:rPr>
              <a:t> </a:t>
            </a:r>
            <a:r>
              <a:rPr b="0" spc="185" dirty="0">
                <a:solidFill>
                  <a:srgbClr val="191B0D"/>
                </a:solidFill>
                <a:latin typeface="Cambria"/>
                <a:cs typeface="Cambria"/>
              </a:rPr>
              <a:t>Happens</a:t>
            </a:r>
            <a:r>
              <a:rPr b="0" spc="145" dirty="0">
                <a:solidFill>
                  <a:srgbClr val="191B0D"/>
                </a:solidFill>
                <a:latin typeface="Cambria"/>
                <a:cs typeface="Cambria"/>
              </a:rPr>
              <a:t> </a:t>
            </a:r>
            <a:r>
              <a:rPr b="0" spc="90" dirty="0">
                <a:solidFill>
                  <a:srgbClr val="191B0D"/>
                </a:solidFill>
                <a:latin typeface="Cambria"/>
                <a:cs typeface="Cambria"/>
              </a:rPr>
              <a:t>After</a:t>
            </a:r>
            <a:r>
              <a:rPr b="0" spc="140" dirty="0">
                <a:solidFill>
                  <a:srgbClr val="191B0D"/>
                </a:solidFill>
                <a:latin typeface="Cambria"/>
                <a:cs typeface="Cambria"/>
              </a:rPr>
              <a:t> </a:t>
            </a:r>
            <a:r>
              <a:rPr b="0" spc="125" dirty="0">
                <a:solidFill>
                  <a:srgbClr val="191B0D"/>
                </a:solidFill>
                <a:latin typeface="Cambria"/>
                <a:cs typeface="Cambria"/>
              </a:rPr>
              <a:t>Approval?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12924" y="2281651"/>
            <a:ext cx="9084945" cy="2868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7990" indent="-415290">
              <a:lnSpc>
                <a:spcPct val="100000"/>
              </a:lnSpc>
              <a:spcBef>
                <a:spcPts val="100"/>
              </a:spcBef>
              <a:buChar char="■"/>
              <a:tabLst>
                <a:tab pos="427990" algn="l"/>
              </a:tabLst>
            </a:pPr>
            <a:r>
              <a:rPr sz="2400" dirty="0">
                <a:solidFill>
                  <a:srgbClr val="191B0D"/>
                </a:solidFill>
                <a:latin typeface="Arial"/>
                <a:cs typeface="Arial"/>
              </a:rPr>
              <a:t>All</a:t>
            </a:r>
            <a:r>
              <a:rPr sz="2400" spc="-3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91B0D"/>
                </a:solidFill>
                <a:latin typeface="Arial"/>
                <a:cs typeface="Arial"/>
              </a:rPr>
              <a:t>organizations</a:t>
            </a:r>
            <a:r>
              <a:rPr sz="2400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91B0D"/>
                </a:solidFill>
                <a:latin typeface="Arial"/>
                <a:cs typeface="Arial"/>
              </a:rPr>
              <a:t>will</a:t>
            </a:r>
            <a:r>
              <a:rPr sz="2400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91B0D"/>
                </a:solidFill>
                <a:latin typeface="Arial"/>
                <a:cs typeface="Arial"/>
              </a:rPr>
              <a:t>receive</a:t>
            </a:r>
            <a:r>
              <a:rPr sz="2400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91B0D"/>
                </a:solidFill>
                <a:latin typeface="Arial"/>
                <a:cs typeface="Arial"/>
              </a:rPr>
              <a:t>a</a:t>
            </a:r>
            <a:r>
              <a:rPr sz="2400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91B0D"/>
                </a:solidFill>
                <a:latin typeface="Arial"/>
                <a:cs typeface="Arial"/>
              </a:rPr>
              <a:t>base</a:t>
            </a:r>
            <a:r>
              <a:rPr sz="2400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91B0D"/>
                </a:solidFill>
                <a:latin typeface="Arial"/>
                <a:cs typeface="Arial"/>
              </a:rPr>
              <a:t>allocation</a:t>
            </a:r>
            <a:r>
              <a:rPr sz="2400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91B0D"/>
                </a:solidFill>
                <a:latin typeface="Arial"/>
                <a:cs typeface="Arial"/>
              </a:rPr>
              <a:t>of</a:t>
            </a:r>
            <a:r>
              <a:rPr sz="2400" spc="-20" dirty="0">
                <a:solidFill>
                  <a:srgbClr val="191B0D"/>
                </a:solidFill>
                <a:latin typeface="Arial"/>
                <a:cs typeface="Arial"/>
              </a:rPr>
              <a:t> $250</a:t>
            </a:r>
            <a:endParaRPr sz="2400">
              <a:latin typeface="Arial"/>
              <a:cs typeface="Arial"/>
            </a:endParaRPr>
          </a:p>
          <a:p>
            <a:pPr marL="427990" indent="-415290">
              <a:lnSpc>
                <a:spcPct val="100000"/>
              </a:lnSpc>
              <a:spcBef>
                <a:spcPts val="25"/>
              </a:spcBef>
              <a:buChar char="■"/>
              <a:tabLst>
                <a:tab pos="427990" algn="l"/>
              </a:tabLst>
            </a:pPr>
            <a:r>
              <a:rPr sz="2400" dirty="0">
                <a:solidFill>
                  <a:srgbClr val="191B0D"/>
                </a:solidFill>
                <a:latin typeface="Arial"/>
                <a:cs typeface="Arial"/>
              </a:rPr>
              <a:t>Additional</a:t>
            </a:r>
            <a:r>
              <a:rPr sz="2400" spc="-2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91B0D"/>
                </a:solidFill>
                <a:latin typeface="Arial"/>
                <a:cs typeface="Arial"/>
              </a:rPr>
              <a:t>funding</a:t>
            </a:r>
            <a:r>
              <a:rPr sz="2400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91B0D"/>
                </a:solidFill>
                <a:latin typeface="Arial"/>
                <a:cs typeface="Arial"/>
              </a:rPr>
              <a:t>for</a:t>
            </a:r>
            <a:r>
              <a:rPr sz="2400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91B0D"/>
                </a:solidFill>
                <a:latin typeface="Arial"/>
                <a:cs typeface="Arial"/>
              </a:rPr>
              <a:t>specific</a:t>
            </a:r>
            <a:r>
              <a:rPr sz="2400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91B0D"/>
                </a:solidFill>
                <a:latin typeface="Arial"/>
                <a:cs typeface="Arial"/>
              </a:rPr>
              <a:t>events</a:t>
            </a:r>
            <a:r>
              <a:rPr sz="2400" spc="-2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91B0D"/>
                </a:solidFill>
                <a:latin typeface="Arial"/>
                <a:cs typeface="Arial"/>
              </a:rPr>
              <a:t>can</a:t>
            </a:r>
            <a:r>
              <a:rPr sz="2400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91B0D"/>
                </a:solidFill>
                <a:latin typeface="Arial"/>
                <a:cs typeface="Arial"/>
              </a:rPr>
              <a:t>be</a:t>
            </a:r>
            <a:r>
              <a:rPr sz="2400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91B0D"/>
                </a:solidFill>
                <a:latin typeface="Arial"/>
                <a:cs typeface="Arial"/>
              </a:rPr>
              <a:t>requested</a:t>
            </a:r>
            <a:r>
              <a:rPr sz="2400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191B0D"/>
                </a:solidFill>
                <a:latin typeface="Arial"/>
                <a:cs typeface="Arial"/>
              </a:rPr>
              <a:t>by…</a:t>
            </a:r>
            <a:endParaRPr sz="2400">
              <a:latin typeface="Arial"/>
              <a:cs typeface="Arial"/>
            </a:endParaRPr>
          </a:p>
          <a:p>
            <a:pPr marL="958215" lvl="1" indent="-398145">
              <a:lnSpc>
                <a:spcPct val="100000"/>
              </a:lnSpc>
              <a:spcBef>
                <a:spcPts val="565"/>
              </a:spcBef>
              <a:buFont typeface="Calibri"/>
              <a:buChar char="–"/>
              <a:tabLst>
                <a:tab pos="958215" algn="l"/>
              </a:tabLst>
            </a:pP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Completing</a:t>
            </a:r>
            <a:r>
              <a:rPr sz="2000" spc="-3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following</a:t>
            </a:r>
            <a:r>
              <a:rPr sz="2000" spc="-2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form</a:t>
            </a:r>
            <a:r>
              <a:rPr sz="2000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at</a:t>
            </a:r>
            <a:r>
              <a:rPr sz="2000" spc="-2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least</a:t>
            </a:r>
            <a:r>
              <a:rPr sz="2000" spc="-2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one</a:t>
            </a:r>
            <a:r>
              <a:rPr sz="2000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month</a:t>
            </a:r>
            <a:r>
              <a:rPr sz="2000" spc="-2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in</a:t>
            </a:r>
            <a:r>
              <a:rPr sz="2000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191B0D"/>
                </a:solidFill>
                <a:latin typeface="Arial"/>
                <a:cs typeface="Arial"/>
              </a:rPr>
              <a:t>advance…</a:t>
            </a:r>
            <a:endParaRPr sz="2000">
              <a:latin typeface="Arial"/>
              <a:cs typeface="Arial"/>
            </a:endParaRPr>
          </a:p>
          <a:p>
            <a:pPr marL="1936114" lvl="2" indent="-469900">
              <a:lnSpc>
                <a:spcPct val="100000"/>
              </a:lnSpc>
              <a:spcBef>
                <a:spcPts val="575"/>
              </a:spcBef>
              <a:buClr>
                <a:srgbClr val="191B0D"/>
              </a:buClr>
              <a:buFont typeface="Segoe UI Symbol"/>
              <a:buChar char="□"/>
              <a:tabLst>
                <a:tab pos="1936114" algn="l"/>
              </a:tabLst>
            </a:pPr>
            <a:r>
              <a:rPr sz="1800" u="heavy" dirty="0">
                <a:solidFill>
                  <a:srgbClr val="77A2BB"/>
                </a:solidFill>
                <a:uFill>
                  <a:solidFill>
                    <a:srgbClr val="77A2BB"/>
                  </a:solidFill>
                </a:uFill>
                <a:latin typeface="Arial"/>
                <a:cs typeface="Arial"/>
                <a:hlinkClick r:id="rId2"/>
              </a:rPr>
              <a:t>https://smhs.gwu.edu/studentcouncil/co-</a:t>
            </a:r>
            <a:r>
              <a:rPr sz="1800" u="heavy" spc="-10" dirty="0">
                <a:solidFill>
                  <a:srgbClr val="77A2BB"/>
                </a:solidFill>
                <a:uFill>
                  <a:solidFill>
                    <a:srgbClr val="77A2BB"/>
                  </a:solidFill>
                </a:uFill>
                <a:latin typeface="Arial"/>
                <a:cs typeface="Arial"/>
                <a:hlinkClick r:id="rId2"/>
              </a:rPr>
              <a:t>sponsorships</a:t>
            </a:r>
            <a:endParaRPr sz="1800">
              <a:latin typeface="Arial"/>
              <a:cs typeface="Arial"/>
            </a:endParaRPr>
          </a:p>
          <a:p>
            <a:pPr marL="958215" lvl="1" indent="-398145">
              <a:lnSpc>
                <a:spcPct val="100000"/>
              </a:lnSpc>
              <a:spcBef>
                <a:spcPts val="555"/>
              </a:spcBef>
              <a:buFont typeface="Calibri"/>
              <a:buChar char="–"/>
              <a:tabLst>
                <a:tab pos="958215" algn="l"/>
              </a:tabLst>
            </a:pP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MCSC</a:t>
            </a:r>
            <a:r>
              <a:rPr sz="2000" spc="-3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will</a:t>
            </a:r>
            <a:r>
              <a:rPr sz="2000" spc="-1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then</a:t>
            </a:r>
            <a:r>
              <a:rPr sz="2000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vote</a:t>
            </a:r>
            <a:r>
              <a:rPr sz="2000" spc="-1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on</a:t>
            </a:r>
            <a:r>
              <a:rPr sz="2000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the</a:t>
            </a:r>
            <a:r>
              <a:rPr sz="2000" spc="-1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proposal</a:t>
            </a:r>
            <a:r>
              <a:rPr sz="2000" spc="-1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and</a:t>
            </a:r>
            <a:r>
              <a:rPr sz="2000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get</a:t>
            </a:r>
            <a:r>
              <a:rPr sz="2000" spc="-1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back</a:t>
            </a:r>
            <a:r>
              <a:rPr sz="2000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to</a:t>
            </a:r>
            <a:r>
              <a:rPr sz="2000" spc="-1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you</a:t>
            </a:r>
            <a:r>
              <a:rPr sz="2000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within</a:t>
            </a:r>
            <a:r>
              <a:rPr sz="2000" spc="-1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2</a:t>
            </a:r>
            <a:r>
              <a:rPr sz="2000" spc="-1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191B0D"/>
                </a:solidFill>
                <a:latin typeface="Arial"/>
                <a:cs typeface="Arial"/>
              </a:rPr>
              <a:t>weeks</a:t>
            </a:r>
            <a:endParaRPr sz="2000">
              <a:latin typeface="Arial"/>
              <a:cs typeface="Arial"/>
            </a:endParaRPr>
          </a:p>
          <a:p>
            <a:pPr marL="1872614" lvl="2" indent="-406400">
              <a:lnSpc>
                <a:spcPct val="100000"/>
              </a:lnSpc>
              <a:spcBef>
                <a:spcPts val="575"/>
              </a:spcBef>
              <a:buFont typeface="Meiryo UI"/>
              <a:buChar char="□"/>
              <a:tabLst>
                <a:tab pos="1872614" algn="l"/>
              </a:tabLst>
            </a:pPr>
            <a:r>
              <a:rPr sz="1800" i="1" dirty="0">
                <a:solidFill>
                  <a:srgbClr val="191B0D"/>
                </a:solidFill>
                <a:latin typeface="Arial"/>
                <a:cs typeface="Arial"/>
              </a:rPr>
              <a:t>MCSC</a:t>
            </a:r>
            <a:r>
              <a:rPr sz="1800" i="1" spc="-3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191B0D"/>
                </a:solidFill>
                <a:latin typeface="Arial"/>
                <a:cs typeface="Arial"/>
              </a:rPr>
              <a:t>may</a:t>
            </a:r>
            <a:r>
              <a:rPr sz="1800" i="1" spc="-1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191B0D"/>
                </a:solidFill>
                <a:latin typeface="Arial"/>
                <a:cs typeface="Arial"/>
              </a:rPr>
              <a:t>approve</a:t>
            </a:r>
            <a:r>
              <a:rPr sz="1800" i="1" spc="-1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191B0D"/>
                </a:solidFill>
                <a:latin typeface="Arial"/>
                <a:cs typeface="Arial"/>
              </a:rPr>
              <a:t>all</a:t>
            </a:r>
            <a:r>
              <a:rPr sz="1800" i="1" spc="-1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191B0D"/>
                </a:solidFill>
                <a:latin typeface="Arial"/>
                <a:cs typeface="Arial"/>
              </a:rPr>
              <a:t>or</a:t>
            </a:r>
            <a:r>
              <a:rPr sz="1800" i="1" spc="-1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191B0D"/>
                </a:solidFill>
                <a:latin typeface="Arial"/>
                <a:cs typeface="Arial"/>
              </a:rPr>
              <a:t>part</a:t>
            </a:r>
            <a:r>
              <a:rPr sz="1800" i="1" spc="-1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191B0D"/>
                </a:solidFill>
                <a:latin typeface="Arial"/>
                <a:cs typeface="Arial"/>
              </a:rPr>
              <a:t>of</a:t>
            </a:r>
            <a:r>
              <a:rPr sz="1800" i="1" spc="-1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191B0D"/>
                </a:solidFill>
                <a:latin typeface="Arial"/>
                <a:cs typeface="Arial"/>
              </a:rPr>
              <a:t>the</a:t>
            </a:r>
            <a:r>
              <a:rPr sz="1800" i="1" spc="-1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1800" i="1" spc="-10" dirty="0">
                <a:solidFill>
                  <a:srgbClr val="191B0D"/>
                </a:solidFill>
                <a:latin typeface="Arial"/>
                <a:cs typeface="Arial"/>
              </a:rPr>
              <a:t>allocation</a:t>
            </a:r>
            <a:endParaRPr sz="1800">
              <a:latin typeface="Arial"/>
              <a:cs typeface="Arial"/>
            </a:endParaRPr>
          </a:p>
          <a:p>
            <a:pPr marL="958215" marR="104139" lvl="1" indent="-398780">
              <a:lnSpc>
                <a:spcPts val="2260"/>
              </a:lnSpc>
              <a:spcBef>
                <a:spcPts val="740"/>
              </a:spcBef>
              <a:buFont typeface="Calibri"/>
              <a:buChar char="–"/>
              <a:tabLst>
                <a:tab pos="958215" algn="l"/>
              </a:tabLst>
            </a:pP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Once</a:t>
            </a:r>
            <a:r>
              <a:rPr sz="2000" spc="-3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your</a:t>
            </a:r>
            <a:r>
              <a:rPr sz="2000" spc="-2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organization</a:t>
            </a:r>
            <a:r>
              <a:rPr sz="2000" spc="-2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accepts</a:t>
            </a:r>
            <a:r>
              <a:rPr sz="2000" spc="-3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the</a:t>
            </a:r>
            <a:r>
              <a:rPr sz="2000" spc="-2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allocation</a:t>
            </a:r>
            <a:r>
              <a:rPr sz="2000" spc="-2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supplement,</a:t>
            </a:r>
            <a:r>
              <a:rPr sz="2000" spc="-3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we</a:t>
            </a:r>
            <a:r>
              <a:rPr sz="2000" spc="-2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will</a:t>
            </a:r>
            <a:r>
              <a:rPr sz="2000" spc="-2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191B0D"/>
                </a:solidFill>
                <a:latin typeface="Arial"/>
                <a:cs typeface="Arial"/>
              </a:rPr>
              <a:t>work </a:t>
            </a: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with</a:t>
            </a:r>
            <a:r>
              <a:rPr sz="2000" spc="-3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you</a:t>
            </a:r>
            <a:r>
              <a:rPr sz="2000" spc="-1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to</a:t>
            </a:r>
            <a:r>
              <a:rPr sz="2000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figure</a:t>
            </a:r>
            <a:r>
              <a:rPr sz="2000" spc="-1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out</a:t>
            </a:r>
            <a:r>
              <a:rPr sz="2000" spc="-1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the</a:t>
            </a:r>
            <a:r>
              <a:rPr sz="2000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best</a:t>
            </a:r>
            <a:r>
              <a:rPr sz="2000" spc="-1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way</a:t>
            </a:r>
            <a:r>
              <a:rPr sz="2000" spc="-1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to</a:t>
            </a:r>
            <a:r>
              <a:rPr sz="2000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complete</a:t>
            </a:r>
            <a:r>
              <a:rPr sz="2000" spc="-1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91B0D"/>
                </a:solidFill>
                <a:latin typeface="Arial"/>
                <a:cs typeface="Arial"/>
              </a:rPr>
              <a:t>your</a:t>
            </a:r>
            <a:r>
              <a:rPr sz="2000" spc="-1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191B0D"/>
                </a:solidFill>
                <a:latin typeface="Arial"/>
                <a:cs typeface="Arial"/>
              </a:rPr>
              <a:t>purchase/s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7048" y="3146216"/>
            <a:ext cx="35750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solidFill>
                  <a:srgbClr val="FFFFFF"/>
                </a:solidFill>
                <a:latin typeface="Cambria"/>
                <a:cs typeface="Cambria"/>
              </a:rPr>
              <a:t>REIMBURSEMENTS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01650" y="433592"/>
            <a:ext cx="6425565" cy="2887072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94945" marR="561975" indent="-167005">
              <a:lnSpc>
                <a:spcPct val="70000"/>
              </a:lnSpc>
              <a:spcBef>
                <a:spcPts val="745"/>
              </a:spcBef>
              <a:buClr>
                <a:srgbClr val="9E3611"/>
              </a:buClr>
              <a:buChar char="▪"/>
              <a:tabLst>
                <a:tab pos="194945" algn="l"/>
              </a:tabLst>
            </a:pPr>
            <a:r>
              <a:rPr sz="1800" b="1" spc="-185" dirty="0">
                <a:latin typeface="Georgia"/>
                <a:cs typeface="Georgia"/>
              </a:rPr>
              <a:t>So</a:t>
            </a:r>
            <a:r>
              <a:rPr sz="1800" b="1" spc="-10" dirty="0">
                <a:latin typeface="Georgia"/>
                <a:cs typeface="Georgia"/>
              </a:rPr>
              <a:t> </a:t>
            </a:r>
            <a:r>
              <a:rPr sz="1800" b="1" spc="-55" dirty="0">
                <a:latin typeface="Georgia"/>
                <a:cs typeface="Georgia"/>
              </a:rPr>
              <a:t>you’re</a:t>
            </a:r>
            <a:r>
              <a:rPr sz="1800" b="1" spc="-60" dirty="0">
                <a:latin typeface="Georgia"/>
                <a:cs typeface="Georgia"/>
              </a:rPr>
              <a:t> </a:t>
            </a:r>
            <a:r>
              <a:rPr sz="1800" b="1" spc="-35" dirty="0">
                <a:latin typeface="Georgia"/>
                <a:cs typeface="Georgia"/>
              </a:rPr>
              <a:t>spending</a:t>
            </a:r>
            <a:r>
              <a:rPr sz="1800" b="1" spc="-30" dirty="0">
                <a:latin typeface="Georgia"/>
                <a:cs typeface="Georgia"/>
              </a:rPr>
              <a:t> </a:t>
            </a:r>
            <a:r>
              <a:rPr sz="1800" b="1" spc="-90" dirty="0">
                <a:latin typeface="Georgia"/>
                <a:cs typeface="Georgia"/>
              </a:rPr>
              <a:t>your</a:t>
            </a:r>
            <a:r>
              <a:rPr sz="1800" b="1" spc="-25" dirty="0">
                <a:latin typeface="Georgia"/>
                <a:cs typeface="Georgia"/>
              </a:rPr>
              <a:t> </a:t>
            </a:r>
            <a:r>
              <a:rPr sz="1800" b="1" spc="-45" dirty="0">
                <a:latin typeface="Georgia"/>
                <a:cs typeface="Georgia"/>
              </a:rPr>
              <a:t>allocation</a:t>
            </a:r>
            <a:r>
              <a:rPr sz="1800" b="1" spc="-25" dirty="0">
                <a:latin typeface="Georgia"/>
                <a:cs typeface="Georgia"/>
              </a:rPr>
              <a:t> </a:t>
            </a:r>
            <a:r>
              <a:rPr sz="1800" b="1" spc="-120" dirty="0">
                <a:latin typeface="Georgia"/>
                <a:cs typeface="Georgia"/>
              </a:rPr>
              <a:t>on</a:t>
            </a:r>
            <a:r>
              <a:rPr sz="1800" b="1" spc="-10" dirty="0">
                <a:latin typeface="Georgia"/>
                <a:cs typeface="Georgia"/>
              </a:rPr>
              <a:t> </a:t>
            </a:r>
            <a:r>
              <a:rPr sz="1800" b="1" spc="-60" dirty="0">
                <a:latin typeface="Georgia"/>
                <a:cs typeface="Georgia"/>
              </a:rPr>
              <a:t>an</a:t>
            </a:r>
            <a:r>
              <a:rPr sz="1800" b="1" spc="-25" dirty="0">
                <a:latin typeface="Georgia"/>
                <a:cs typeface="Georgia"/>
              </a:rPr>
              <a:t> </a:t>
            </a:r>
            <a:r>
              <a:rPr sz="1800" b="1" spc="-55" dirty="0">
                <a:latin typeface="Georgia"/>
                <a:cs typeface="Georgia"/>
              </a:rPr>
              <a:t>event</a:t>
            </a:r>
            <a:r>
              <a:rPr sz="1800" b="1" spc="-25" dirty="0">
                <a:latin typeface="Georgia"/>
                <a:cs typeface="Georgia"/>
              </a:rPr>
              <a:t> and </a:t>
            </a:r>
            <a:r>
              <a:rPr sz="1800" b="1" spc="-85" dirty="0">
                <a:latin typeface="Georgia"/>
                <a:cs typeface="Georgia"/>
              </a:rPr>
              <a:t>would</a:t>
            </a:r>
            <a:r>
              <a:rPr sz="1800" b="1" spc="-30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like</a:t>
            </a:r>
            <a:r>
              <a:rPr sz="1800" b="1" spc="-40" dirty="0">
                <a:latin typeface="Georgia"/>
                <a:cs typeface="Georgia"/>
              </a:rPr>
              <a:t> </a:t>
            </a:r>
            <a:r>
              <a:rPr sz="1800" b="1" spc="-10" dirty="0">
                <a:latin typeface="Georgia"/>
                <a:cs typeface="Georgia"/>
              </a:rPr>
              <a:t>reimbursement…</a:t>
            </a:r>
            <a:endParaRPr lang="en-US" b="1" dirty="0">
              <a:latin typeface="Georgia"/>
              <a:cs typeface="Georgia"/>
            </a:endParaRPr>
          </a:p>
          <a:p>
            <a:pPr marL="27940" marR="561975">
              <a:lnSpc>
                <a:spcPct val="70000"/>
              </a:lnSpc>
              <a:spcBef>
                <a:spcPts val="745"/>
              </a:spcBef>
              <a:buClr>
                <a:srgbClr val="9E3611"/>
              </a:buClr>
              <a:tabLst>
                <a:tab pos="194945" algn="l"/>
              </a:tabLst>
            </a:pPr>
            <a:r>
              <a:rPr lang="en-US" sz="1600" spc="70" dirty="0">
                <a:latin typeface="Georgia"/>
                <a:cs typeface="Cambria"/>
              </a:rPr>
              <a:t>1. </a:t>
            </a:r>
            <a:r>
              <a:rPr lang="en-US" sz="1600" spc="70" dirty="0">
                <a:latin typeface="Cambria"/>
                <a:cs typeface="Cambria"/>
              </a:rPr>
              <a:t>Ask</a:t>
            </a:r>
            <a:r>
              <a:rPr lang="en-US" sz="1600" spc="120" dirty="0">
                <a:latin typeface="Cambria"/>
                <a:cs typeface="Cambria"/>
              </a:rPr>
              <a:t> </a:t>
            </a:r>
            <a:r>
              <a:rPr lang="en-US" sz="1600" dirty="0">
                <a:latin typeface="Cambria"/>
                <a:cs typeface="Cambria"/>
              </a:rPr>
              <a:t>for</a:t>
            </a:r>
            <a:r>
              <a:rPr lang="en-US" sz="1600" spc="125" dirty="0">
                <a:latin typeface="Cambria"/>
                <a:cs typeface="Cambria"/>
              </a:rPr>
              <a:t> </a:t>
            </a:r>
            <a:r>
              <a:rPr lang="en-US" sz="1600" dirty="0">
                <a:latin typeface="Cambria"/>
                <a:cs typeface="Cambria"/>
              </a:rPr>
              <a:t>an</a:t>
            </a:r>
            <a:r>
              <a:rPr lang="en-US" sz="1600" spc="125" dirty="0">
                <a:latin typeface="Cambria"/>
                <a:cs typeface="Cambria"/>
              </a:rPr>
              <a:t> </a:t>
            </a:r>
            <a:r>
              <a:rPr lang="en-US" sz="1600" dirty="0">
                <a:latin typeface="Cambria"/>
                <a:cs typeface="Cambria"/>
              </a:rPr>
              <a:t>itemized</a:t>
            </a:r>
            <a:r>
              <a:rPr lang="en-US" sz="1600" spc="120" dirty="0">
                <a:latin typeface="Cambria"/>
                <a:cs typeface="Cambria"/>
              </a:rPr>
              <a:t> </a:t>
            </a:r>
            <a:r>
              <a:rPr lang="en-US" sz="1600" spc="50" dirty="0">
                <a:latin typeface="Cambria"/>
                <a:cs typeface="Cambria"/>
              </a:rPr>
              <a:t>receipt</a:t>
            </a:r>
            <a:r>
              <a:rPr lang="en-US" sz="1600" spc="125" dirty="0">
                <a:latin typeface="Cambria"/>
                <a:cs typeface="Cambria"/>
              </a:rPr>
              <a:t> </a:t>
            </a:r>
            <a:r>
              <a:rPr lang="en-US" sz="1600" dirty="0">
                <a:latin typeface="Cambria"/>
                <a:cs typeface="Cambria"/>
              </a:rPr>
              <a:t>from</a:t>
            </a:r>
            <a:r>
              <a:rPr lang="en-US" sz="1600" spc="125" dirty="0">
                <a:latin typeface="Cambria"/>
                <a:cs typeface="Cambria"/>
              </a:rPr>
              <a:t> </a:t>
            </a:r>
            <a:r>
              <a:rPr lang="en-US" sz="1600" dirty="0">
                <a:latin typeface="Cambria"/>
                <a:cs typeface="Cambria"/>
              </a:rPr>
              <a:t>your</a:t>
            </a:r>
            <a:r>
              <a:rPr lang="en-US" sz="1600" spc="125" dirty="0">
                <a:latin typeface="Cambria"/>
                <a:cs typeface="Cambria"/>
              </a:rPr>
              <a:t> </a:t>
            </a:r>
            <a:r>
              <a:rPr lang="en-US" sz="1600" spc="40" dirty="0">
                <a:latin typeface="Cambria"/>
                <a:cs typeface="Cambria"/>
              </a:rPr>
              <a:t>vendor</a:t>
            </a:r>
            <a:endParaRPr lang="en-US" sz="1600" dirty="0">
              <a:latin typeface="Cambria"/>
              <a:cs typeface="Cambria"/>
            </a:endParaRPr>
          </a:p>
          <a:p>
            <a:pPr marL="12700">
              <a:lnSpc>
                <a:spcPts val="1835"/>
              </a:lnSpc>
              <a:spcBef>
                <a:spcPts val="355"/>
              </a:spcBef>
            </a:pPr>
            <a:r>
              <a:rPr lang="en-US" sz="1600" spc="90" dirty="0">
                <a:latin typeface="Cambria"/>
                <a:cs typeface="Cambria"/>
              </a:rPr>
              <a:t>2. Complete</a:t>
            </a:r>
            <a:r>
              <a:rPr lang="en-US" sz="1600" spc="155" dirty="0">
                <a:latin typeface="Cambria"/>
                <a:cs typeface="Cambria"/>
              </a:rPr>
              <a:t> </a:t>
            </a:r>
            <a:r>
              <a:rPr lang="en-US" sz="1600" spc="50" dirty="0">
                <a:latin typeface="Cambria"/>
                <a:cs typeface="Cambria"/>
              </a:rPr>
              <a:t>fields</a:t>
            </a:r>
            <a:r>
              <a:rPr lang="en-US" sz="1600" spc="155" dirty="0">
                <a:latin typeface="Cambria"/>
                <a:cs typeface="Cambria"/>
              </a:rPr>
              <a:t> </a:t>
            </a:r>
            <a:r>
              <a:rPr lang="en-US" sz="1600" dirty="0">
                <a:latin typeface="Cambria"/>
                <a:cs typeface="Cambria"/>
              </a:rPr>
              <a:t>on</a:t>
            </a:r>
            <a:r>
              <a:rPr lang="en-US" sz="1600" spc="160" dirty="0">
                <a:latin typeface="Cambria"/>
                <a:cs typeface="Cambria"/>
              </a:rPr>
              <a:t> </a:t>
            </a:r>
            <a:r>
              <a:rPr lang="en-US" sz="1600" dirty="0">
                <a:latin typeface="Cambria"/>
                <a:cs typeface="Cambria"/>
              </a:rPr>
              <a:t>the</a:t>
            </a:r>
            <a:r>
              <a:rPr lang="en-US" sz="1600" spc="155" dirty="0">
                <a:latin typeface="Cambria"/>
                <a:cs typeface="Cambria"/>
              </a:rPr>
              <a:t> </a:t>
            </a:r>
            <a:r>
              <a:rPr lang="en-US" sz="1600" dirty="0">
                <a:latin typeface="Cambria"/>
                <a:cs typeface="Cambria"/>
              </a:rPr>
              <a:t>following</a:t>
            </a:r>
            <a:r>
              <a:rPr lang="en-US" sz="1600" spc="155" dirty="0">
                <a:latin typeface="Cambria"/>
                <a:cs typeface="Cambria"/>
              </a:rPr>
              <a:t> </a:t>
            </a:r>
            <a:r>
              <a:rPr lang="en-US" sz="1600" spc="-10" dirty="0">
                <a:latin typeface="Cambria"/>
                <a:cs typeface="Cambria"/>
              </a:rPr>
              <a:t>website:</a:t>
            </a:r>
          </a:p>
          <a:p>
            <a:pPr marL="12700">
              <a:lnSpc>
                <a:spcPts val="1835"/>
              </a:lnSpc>
              <a:spcBef>
                <a:spcPts val="355"/>
              </a:spcBef>
            </a:pPr>
            <a:r>
              <a:rPr lang="en-US" sz="1600" spc="-10" dirty="0">
                <a:latin typeface="Cambria"/>
                <a:cs typeface="Cambria"/>
              </a:rPr>
              <a:t> </a:t>
            </a:r>
            <a:r>
              <a:rPr lang="en-US" sz="1600" u="heavy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Cambria"/>
                <a:cs typeface="Cambria"/>
                <a:hlinkClick r:id="rId2"/>
              </a:rPr>
              <a:t>https://docs.google.com/forms/d/e/1FAIpQLSfPM-</a:t>
            </a:r>
            <a:r>
              <a:rPr lang="en-US" sz="1600" u="heavy" spc="-10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Cambria"/>
                <a:cs typeface="Cambria"/>
                <a:hlinkClick r:id="rId2"/>
              </a:rPr>
              <a:t>70KxNYw</a:t>
            </a:r>
            <a:endParaRPr lang="en-US" sz="1600" dirty="0">
              <a:latin typeface="Cambria"/>
              <a:cs typeface="Cambria"/>
            </a:endParaRPr>
          </a:p>
          <a:p>
            <a:pPr marL="12700">
              <a:lnSpc>
                <a:spcPts val="1510"/>
              </a:lnSpc>
            </a:pPr>
            <a:r>
              <a:rPr lang="en-US" sz="1600" u="heavy" spc="60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Cambria"/>
                <a:cs typeface="Cambria"/>
                <a:hlinkClick r:id="rId2"/>
              </a:rPr>
              <a:t>3dGYc1m5Apj04f3tFna13_0lEHEC-</a:t>
            </a:r>
            <a:r>
              <a:rPr lang="en-US" sz="1600" u="heavy" spc="40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Cambria"/>
                <a:cs typeface="Cambria"/>
                <a:hlinkClick r:id="rId2"/>
              </a:rPr>
              <a:t>cV0oqCPw/viewform?usp</a:t>
            </a:r>
            <a:endParaRPr lang="en-US" sz="1600" dirty="0">
              <a:latin typeface="Cambria"/>
              <a:cs typeface="Cambria"/>
            </a:endParaRPr>
          </a:p>
          <a:p>
            <a:pPr marL="12700">
              <a:lnSpc>
                <a:spcPts val="1835"/>
              </a:lnSpc>
            </a:pPr>
            <a:r>
              <a:rPr lang="en-US" sz="1600" u="heavy" spc="55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Cambria"/>
                <a:cs typeface="Cambria"/>
                <a:hlinkClick r:id="rId2"/>
              </a:rPr>
              <a:t>=sf_link</a:t>
            </a:r>
            <a:endParaRPr lang="en-US" sz="1600" u="heavy" spc="55" dirty="0">
              <a:solidFill>
                <a:srgbClr val="CC9900"/>
              </a:solidFill>
              <a:uFill>
                <a:solidFill>
                  <a:srgbClr val="CC9900"/>
                </a:solidFill>
              </a:uFill>
              <a:latin typeface="Cambria"/>
              <a:cs typeface="Cambria"/>
            </a:endParaRPr>
          </a:p>
          <a:p>
            <a:pPr marL="12700">
              <a:lnSpc>
                <a:spcPts val="1835"/>
              </a:lnSpc>
            </a:pPr>
            <a:endParaRPr lang="en-US" sz="1600" u="heavy" spc="55" dirty="0">
              <a:solidFill>
                <a:srgbClr val="CC9900"/>
              </a:solidFill>
              <a:uFill>
                <a:solidFill>
                  <a:srgbClr val="CC9900"/>
                </a:solidFill>
              </a:uFill>
              <a:latin typeface="Cambria"/>
              <a:cs typeface="Cambria"/>
            </a:endParaRPr>
          </a:p>
          <a:p>
            <a:pPr marL="12700">
              <a:lnSpc>
                <a:spcPts val="1835"/>
              </a:lnSpc>
            </a:pPr>
            <a:r>
              <a:rPr lang="en-US" sz="1600" spc="-10" dirty="0">
                <a:latin typeface="Cambria"/>
                <a:cs typeface="Cambria"/>
              </a:rPr>
              <a:t>3. Complete all in &lt; 2 weeks</a:t>
            </a:r>
          </a:p>
          <a:p>
            <a:pPr marL="12700">
              <a:lnSpc>
                <a:spcPts val="1835"/>
              </a:lnSpc>
            </a:pPr>
            <a:r>
              <a:rPr lang="en-US" sz="1600" spc="-10" dirty="0">
                <a:latin typeface="Cambria"/>
                <a:cs typeface="Cambria"/>
              </a:rPr>
              <a:t>4. Make a concur expense profile: </a:t>
            </a:r>
          </a:p>
          <a:p>
            <a:pPr marL="12700">
              <a:lnSpc>
                <a:spcPts val="1835"/>
              </a:lnSpc>
            </a:pPr>
            <a:endParaRPr lang="en-US" u="heavy" spc="55" dirty="0">
              <a:solidFill>
                <a:srgbClr val="CC9900"/>
              </a:solidFill>
              <a:uFill>
                <a:solidFill>
                  <a:srgbClr val="CC9900"/>
                </a:solidFill>
              </a:uFill>
              <a:latin typeface="Cambria"/>
              <a:cs typeface="Cambria"/>
            </a:endParaRPr>
          </a:p>
          <a:p>
            <a:pPr marL="12700">
              <a:lnSpc>
                <a:spcPts val="1835"/>
              </a:lnSpc>
            </a:pPr>
            <a:endParaRPr lang="en-US" sz="1800" u="heavy" spc="55" dirty="0">
              <a:solidFill>
                <a:srgbClr val="CC9900"/>
              </a:solidFill>
              <a:uFill>
                <a:solidFill>
                  <a:srgbClr val="CC9900"/>
                </a:solidFill>
              </a:uFill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01650" y="3146216"/>
            <a:ext cx="6137910" cy="266954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300" dirty="0">
                <a:solidFill>
                  <a:srgbClr val="202124"/>
                </a:solidFill>
                <a:latin typeface="Cambria"/>
                <a:cs typeface="Cambria"/>
              </a:rPr>
              <a:t>Steps</a:t>
            </a:r>
            <a:r>
              <a:rPr sz="1300" spc="90" dirty="0">
                <a:solidFill>
                  <a:srgbClr val="202124"/>
                </a:solidFill>
                <a:latin typeface="Cambria"/>
                <a:cs typeface="Cambria"/>
              </a:rPr>
              <a:t> </a:t>
            </a:r>
            <a:r>
              <a:rPr sz="1300" dirty="0">
                <a:solidFill>
                  <a:srgbClr val="202124"/>
                </a:solidFill>
                <a:latin typeface="Cambria"/>
                <a:cs typeface="Cambria"/>
              </a:rPr>
              <a:t>to</a:t>
            </a:r>
            <a:r>
              <a:rPr sz="1300" spc="95" dirty="0">
                <a:solidFill>
                  <a:srgbClr val="202124"/>
                </a:solidFill>
                <a:latin typeface="Cambria"/>
                <a:cs typeface="Cambria"/>
              </a:rPr>
              <a:t> </a:t>
            </a:r>
            <a:r>
              <a:rPr sz="1300" spc="70" dirty="0">
                <a:solidFill>
                  <a:srgbClr val="202124"/>
                </a:solidFill>
                <a:latin typeface="Cambria"/>
                <a:cs typeface="Cambria"/>
              </a:rPr>
              <a:t>Complete</a:t>
            </a:r>
            <a:r>
              <a:rPr sz="1300" spc="95" dirty="0">
                <a:solidFill>
                  <a:srgbClr val="202124"/>
                </a:solidFill>
                <a:latin typeface="Cambria"/>
                <a:cs typeface="Cambria"/>
              </a:rPr>
              <a:t> </a:t>
            </a:r>
            <a:r>
              <a:rPr sz="1300" spc="65" dirty="0">
                <a:solidFill>
                  <a:srgbClr val="202124"/>
                </a:solidFill>
                <a:latin typeface="Cambria"/>
                <a:cs typeface="Cambria"/>
              </a:rPr>
              <a:t>Concur</a:t>
            </a:r>
            <a:r>
              <a:rPr sz="1300" spc="90" dirty="0">
                <a:solidFill>
                  <a:srgbClr val="202124"/>
                </a:solidFill>
                <a:latin typeface="Cambria"/>
                <a:cs typeface="Cambria"/>
              </a:rPr>
              <a:t> </a:t>
            </a:r>
            <a:r>
              <a:rPr sz="1300" spc="65" dirty="0">
                <a:solidFill>
                  <a:srgbClr val="202124"/>
                </a:solidFill>
                <a:latin typeface="Cambria"/>
                <a:cs typeface="Cambria"/>
              </a:rPr>
              <a:t>Expense</a:t>
            </a:r>
            <a:r>
              <a:rPr sz="1300" spc="95" dirty="0">
                <a:solidFill>
                  <a:srgbClr val="202124"/>
                </a:solidFill>
                <a:latin typeface="Cambria"/>
                <a:cs typeface="Cambria"/>
              </a:rPr>
              <a:t> </a:t>
            </a:r>
            <a:r>
              <a:rPr sz="1300" spc="-10" dirty="0">
                <a:solidFill>
                  <a:srgbClr val="202124"/>
                </a:solidFill>
                <a:latin typeface="Cambria"/>
                <a:cs typeface="Cambria"/>
              </a:rPr>
              <a:t>Profile</a:t>
            </a:r>
            <a:endParaRPr sz="1300" dirty="0">
              <a:latin typeface="Cambria"/>
              <a:cs typeface="Cambria"/>
            </a:endParaRPr>
          </a:p>
          <a:p>
            <a:pPr marL="177165" indent="-164465">
              <a:lnSpc>
                <a:spcPct val="100000"/>
              </a:lnSpc>
              <a:spcBef>
                <a:spcPts val="680"/>
              </a:spcBef>
              <a:buAutoNum type="arabicPeriod"/>
              <a:tabLst>
                <a:tab pos="177165" algn="l"/>
              </a:tabLst>
            </a:pPr>
            <a:r>
              <a:rPr sz="1300" spc="145" dirty="0">
                <a:solidFill>
                  <a:srgbClr val="202124"/>
                </a:solidFill>
                <a:latin typeface="Cambria"/>
                <a:cs typeface="Cambria"/>
              </a:rPr>
              <a:t>Go</a:t>
            </a:r>
            <a:r>
              <a:rPr sz="1300" spc="125" dirty="0">
                <a:solidFill>
                  <a:srgbClr val="202124"/>
                </a:solidFill>
                <a:latin typeface="Cambria"/>
                <a:cs typeface="Cambria"/>
              </a:rPr>
              <a:t> </a:t>
            </a:r>
            <a:r>
              <a:rPr sz="1300" dirty="0">
                <a:solidFill>
                  <a:srgbClr val="202124"/>
                </a:solidFill>
                <a:latin typeface="Cambria"/>
                <a:cs typeface="Cambria"/>
              </a:rPr>
              <a:t>to</a:t>
            </a:r>
            <a:r>
              <a:rPr sz="1300" spc="135" dirty="0">
                <a:solidFill>
                  <a:srgbClr val="202124"/>
                </a:solidFill>
                <a:latin typeface="Cambria"/>
                <a:cs typeface="Cambria"/>
              </a:rPr>
              <a:t> </a:t>
            </a:r>
            <a:r>
              <a:rPr sz="1300" u="heavy" spc="50" dirty="0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latin typeface="Cambria"/>
                <a:cs typeface="Cambria"/>
                <a:hlinkClick r:id="rId3"/>
              </a:rPr>
              <a:t>ibuy.gwu.edu</a:t>
            </a:r>
            <a:r>
              <a:rPr sz="1300" spc="145" dirty="0">
                <a:solidFill>
                  <a:srgbClr val="1155CC"/>
                </a:solidFill>
                <a:latin typeface="Cambria"/>
                <a:cs typeface="Cambria"/>
              </a:rPr>
              <a:t> </a:t>
            </a:r>
            <a:r>
              <a:rPr sz="1300" dirty="0">
                <a:solidFill>
                  <a:srgbClr val="202124"/>
                </a:solidFill>
                <a:latin typeface="Cambria"/>
                <a:cs typeface="Cambria"/>
              </a:rPr>
              <a:t>and</a:t>
            </a:r>
            <a:r>
              <a:rPr sz="1300" spc="130" dirty="0">
                <a:solidFill>
                  <a:srgbClr val="202124"/>
                </a:solidFill>
                <a:latin typeface="Cambria"/>
                <a:cs typeface="Cambria"/>
              </a:rPr>
              <a:t> </a:t>
            </a:r>
            <a:r>
              <a:rPr sz="1300" dirty="0">
                <a:solidFill>
                  <a:srgbClr val="202124"/>
                </a:solidFill>
                <a:latin typeface="Cambria"/>
                <a:cs typeface="Cambria"/>
              </a:rPr>
              <a:t>select</a:t>
            </a:r>
            <a:r>
              <a:rPr sz="1300" spc="125" dirty="0">
                <a:solidFill>
                  <a:srgbClr val="202124"/>
                </a:solidFill>
                <a:latin typeface="Cambria"/>
                <a:cs typeface="Cambria"/>
              </a:rPr>
              <a:t> </a:t>
            </a:r>
            <a:r>
              <a:rPr sz="1300" dirty="0">
                <a:solidFill>
                  <a:srgbClr val="202124"/>
                </a:solidFill>
                <a:latin typeface="Cambria"/>
                <a:cs typeface="Cambria"/>
              </a:rPr>
              <a:t>iBuy+</a:t>
            </a:r>
            <a:r>
              <a:rPr sz="1300" spc="130" dirty="0">
                <a:solidFill>
                  <a:srgbClr val="202124"/>
                </a:solidFill>
                <a:latin typeface="Cambria"/>
                <a:cs typeface="Cambria"/>
              </a:rPr>
              <a:t> </a:t>
            </a:r>
            <a:r>
              <a:rPr sz="1300" spc="65" dirty="0">
                <a:solidFill>
                  <a:srgbClr val="202124"/>
                </a:solidFill>
                <a:latin typeface="Cambria"/>
                <a:cs typeface="Cambria"/>
              </a:rPr>
              <a:t>Concur</a:t>
            </a:r>
            <a:r>
              <a:rPr sz="1300" spc="125" dirty="0">
                <a:solidFill>
                  <a:srgbClr val="202124"/>
                </a:solidFill>
                <a:latin typeface="Cambria"/>
                <a:cs typeface="Cambria"/>
              </a:rPr>
              <a:t> </a:t>
            </a:r>
            <a:r>
              <a:rPr sz="1300" spc="-10" dirty="0">
                <a:solidFill>
                  <a:srgbClr val="202124"/>
                </a:solidFill>
                <a:latin typeface="Cambria"/>
                <a:cs typeface="Cambria"/>
              </a:rPr>
              <a:t>Portal</a:t>
            </a:r>
            <a:endParaRPr sz="1300" dirty="0">
              <a:latin typeface="Cambria"/>
              <a:cs typeface="Cambria"/>
            </a:endParaRPr>
          </a:p>
          <a:p>
            <a:pPr marL="177165" indent="-164465">
              <a:lnSpc>
                <a:spcPct val="100000"/>
              </a:lnSpc>
              <a:spcBef>
                <a:spcPts val="254"/>
              </a:spcBef>
              <a:buAutoNum type="arabicPeriod"/>
              <a:tabLst>
                <a:tab pos="177165" algn="l"/>
              </a:tabLst>
            </a:pPr>
            <a:r>
              <a:rPr sz="1300" spc="65" dirty="0">
                <a:solidFill>
                  <a:srgbClr val="202124"/>
                </a:solidFill>
                <a:latin typeface="Cambria"/>
                <a:cs typeface="Cambria"/>
              </a:rPr>
              <a:t>Log</a:t>
            </a:r>
            <a:r>
              <a:rPr sz="1300" spc="100" dirty="0">
                <a:solidFill>
                  <a:srgbClr val="202124"/>
                </a:solidFill>
                <a:latin typeface="Cambria"/>
                <a:cs typeface="Cambria"/>
              </a:rPr>
              <a:t> </a:t>
            </a:r>
            <a:r>
              <a:rPr sz="1300" dirty="0">
                <a:solidFill>
                  <a:srgbClr val="202124"/>
                </a:solidFill>
                <a:latin typeface="Cambria"/>
                <a:cs typeface="Cambria"/>
              </a:rPr>
              <a:t>in</a:t>
            </a:r>
            <a:r>
              <a:rPr sz="1300" spc="105" dirty="0">
                <a:solidFill>
                  <a:srgbClr val="202124"/>
                </a:solidFill>
                <a:latin typeface="Cambria"/>
                <a:cs typeface="Cambria"/>
              </a:rPr>
              <a:t> </a:t>
            </a:r>
            <a:r>
              <a:rPr sz="1300" dirty="0">
                <a:solidFill>
                  <a:srgbClr val="202124"/>
                </a:solidFill>
                <a:latin typeface="Cambria"/>
                <a:cs typeface="Cambria"/>
              </a:rPr>
              <a:t>using</a:t>
            </a:r>
            <a:r>
              <a:rPr sz="1300" spc="105" dirty="0">
                <a:solidFill>
                  <a:srgbClr val="202124"/>
                </a:solidFill>
                <a:latin typeface="Cambria"/>
                <a:cs typeface="Cambria"/>
              </a:rPr>
              <a:t> </a:t>
            </a:r>
            <a:r>
              <a:rPr sz="1300" dirty="0">
                <a:solidFill>
                  <a:srgbClr val="202124"/>
                </a:solidFill>
                <a:latin typeface="Cambria"/>
                <a:cs typeface="Cambria"/>
              </a:rPr>
              <a:t>your</a:t>
            </a:r>
            <a:r>
              <a:rPr sz="1300" spc="105" dirty="0">
                <a:solidFill>
                  <a:srgbClr val="202124"/>
                </a:solidFill>
                <a:latin typeface="Cambria"/>
                <a:cs typeface="Cambria"/>
              </a:rPr>
              <a:t> </a:t>
            </a:r>
            <a:r>
              <a:rPr sz="1300" spc="95" dirty="0">
                <a:solidFill>
                  <a:srgbClr val="202124"/>
                </a:solidFill>
                <a:latin typeface="Cambria"/>
                <a:cs typeface="Cambria"/>
              </a:rPr>
              <a:t>GWID</a:t>
            </a:r>
            <a:r>
              <a:rPr sz="1300" spc="100" dirty="0">
                <a:solidFill>
                  <a:srgbClr val="202124"/>
                </a:solidFill>
                <a:latin typeface="Cambria"/>
                <a:cs typeface="Cambria"/>
              </a:rPr>
              <a:t> </a:t>
            </a:r>
            <a:r>
              <a:rPr sz="1300" spc="-10" dirty="0">
                <a:solidFill>
                  <a:srgbClr val="202124"/>
                </a:solidFill>
                <a:latin typeface="Cambria"/>
                <a:cs typeface="Cambria"/>
              </a:rPr>
              <a:t>credentials</a:t>
            </a:r>
            <a:endParaRPr sz="1300" dirty="0">
              <a:latin typeface="Cambria"/>
              <a:cs typeface="Cambria"/>
            </a:endParaRPr>
          </a:p>
          <a:p>
            <a:pPr marL="177165" indent="-164465">
              <a:lnSpc>
                <a:spcPct val="100000"/>
              </a:lnSpc>
              <a:spcBef>
                <a:spcPts val="254"/>
              </a:spcBef>
              <a:buAutoNum type="arabicPeriod"/>
              <a:tabLst>
                <a:tab pos="177165" algn="l"/>
              </a:tabLst>
            </a:pPr>
            <a:r>
              <a:rPr sz="1300" spc="50" dirty="0">
                <a:solidFill>
                  <a:srgbClr val="202124"/>
                </a:solidFill>
                <a:latin typeface="Cambria"/>
                <a:cs typeface="Cambria"/>
              </a:rPr>
              <a:t>Select</a:t>
            </a:r>
            <a:r>
              <a:rPr sz="1300" spc="140" dirty="0">
                <a:solidFill>
                  <a:srgbClr val="202124"/>
                </a:solidFill>
                <a:latin typeface="Cambria"/>
                <a:cs typeface="Cambria"/>
              </a:rPr>
              <a:t> </a:t>
            </a:r>
            <a:r>
              <a:rPr sz="1300" dirty="0">
                <a:solidFill>
                  <a:srgbClr val="202124"/>
                </a:solidFill>
                <a:latin typeface="Cambria"/>
                <a:cs typeface="Cambria"/>
              </a:rPr>
              <a:t>Profile,</a:t>
            </a:r>
            <a:r>
              <a:rPr sz="1300" spc="5" dirty="0">
                <a:solidFill>
                  <a:srgbClr val="202124"/>
                </a:solidFill>
                <a:latin typeface="Cambria"/>
                <a:cs typeface="Cambria"/>
              </a:rPr>
              <a:t> </a:t>
            </a:r>
            <a:r>
              <a:rPr sz="1300" dirty="0">
                <a:solidFill>
                  <a:srgbClr val="202124"/>
                </a:solidFill>
                <a:latin typeface="Cambria"/>
                <a:cs typeface="Cambria"/>
              </a:rPr>
              <a:t>then</a:t>
            </a:r>
            <a:r>
              <a:rPr sz="1300" spc="145" dirty="0">
                <a:solidFill>
                  <a:srgbClr val="202124"/>
                </a:solidFill>
                <a:latin typeface="Cambria"/>
                <a:cs typeface="Cambria"/>
              </a:rPr>
              <a:t> </a:t>
            </a:r>
            <a:r>
              <a:rPr sz="1300" dirty="0">
                <a:solidFill>
                  <a:srgbClr val="202124"/>
                </a:solidFill>
                <a:latin typeface="Cambria"/>
                <a:cs typeface="Cambria"/>
              </a:rPr>
              <a:t>Profile</a:t>
            </a:r>
            <a:r>
              <a:rPr sz="1300" spc="145" dirty="0">
                <a:solidFill>
                  <a:srgbClr val="202124"/>
                </a:solidFill>
                <a:latin typeface="Cambria"/>
                <a:cs typeface="Cambria"/>
              </a:rPr>
              <a:t> </a:t>
            </a:r>
            <a:r>
              <a:rPr sz="1300" spc="-10" dirty="0">
                <a:solidFill>
                  <a:srgbClr val="202124"/>
                </a:solidFill>
                <a:latin typeface="Cambria"/>
                <a:cs typeface="Cambria"/>
              </a:rPr>
              <a:t>Settings</a:t>
            </a:r>
            <a:endParaRPr sz="1300" dirty="0">
              <a:latin typeface="Cambria"/>
              <a:cs typeface="Cambria"/>
            </a:endParaRPr>
          </a:p>
          <a:p>
            <a:pPr marL="177165" indent="-164465">
              <a:lnSpc>
                <a:spcPct val="100000"/>
              </a:lnSpc>
              <a:spcBef>
                <a:spcPts val="254"/>
              </a:spcBef>
              <a:buAutoNum type="arabicPeriod"/>
              <a:tabLst>
                <a:tab pos="177165" algn="l"/>
              </a:tabLst>
            </a:pPr>
            <a:r>
              <a:rPr sz="1300" spc="50" dirty="0">
                <a:solidFill>
                  <a:srgbClr val="202124"/>
                </a:solidFill>
                <a:latin typeface="Cambria"/>
                <a:cs typeface="Cambria"/>
              </a:rPr>
              <a:t>Select</a:t>
            </a:r>
            <a:r>
              <a:rPr sz="1300" spc="80" dirty="0">
                <a:solidFill>
                  <a:srgbClr val="202124"/>
                </a:solidFill>
                <a:latin typeface="Cambria"/>
                <a:cs typeface="Cambria"/>
              </a:rPr>
              <a:t> </a:t>
            </a:r>
            <a:r>
              <a:rPr sz="1300" spc="65" dirty="0">
                <a:solidFill>
                  <a:srgbClr val="202124"/>
                </a:solidFill>
                <a:latin typeface="Cambria"/>
                <a:cs typeface="Cambria"/>
              </a:rPr>
              <a:t>Expense</a:t>
            </a:r>
            <a:r>
              <a:rPr sz="1300" spc="80" dirty="0">
                <a:solidFill>
                  <a:srgbClr val="202124"/>
                </a:solidFill>
                <a:latin typeface="Cambria"/>
                <a:cs typeface="Cambria"/>
              </a:rPr>
              <a:t> </a:t>
            </a:r>
            <a:r>
              <a:rPr sz="1300" spc="70" dirty="0">
                <a:solidFill>
                  <a:srgbClr val="202124"/>
                </a:solidFill>
                <a:latin typeface="Cambria"/>
                <a:cs typeface="Cambria"/>
              </a:rPr>
              <a:t>Delegates,</a:t>
            </a:r>
            <a:r>
              <a:rPr sz="1300" spc="-35" dirty="0">
                <a:solidFill>
                  <a:srgbClr val="202124"/>
                </a:solidFill>
                <a:latin typeface="Cambria"/>
                <a:cs typeface="Cambria"/>
              </a:rPr>
              <a:t> </a:t>
            </a:r>
            <a:r>
              <a:rPr sz="1300" spc="85" dirty="0">
                <a:solidFill>
                  <a:srgbClr val="202124"/>
                </a:solidFill>
                <a:latin typeface="Cambria"/>
                <a:cs typeface="Cambria"/>
              </a:rPr>
              <a:t>Click</a:t>
            </a:r>
            <a:r>
              <a:rPr sz="1300" spc="80" dirty="0">
                <a:solidFill>
                  <a:srgbClr val="202124"/>
                </a:solidFill>
                <a:latin typeface="Cambria"/>
                <a:cs typeface="Cambria"/>
              </a:rPr>
              <a:t> </a:t>
            </a:r>
            <a:r>
              <a:rPr sz="1300" spc="90" dirty="0">
                <a:solidFill>
                  <a:srgbClr val="202124"/>
                </a:solidFill>
                <a:latin typeface="Cambria"/>
                <a:cs typeface="Cambria"/>
              </a:rPr>
              <a:t>Add,</a:t>
            </a:r>
            <a:r>
              <a:rPr sz="1300" spc="-40" dirty="0">
                <a:solidFill>
                  <a:srgbClr val="202124"/>
                </a:solidFill>
                <a:latin typeface="Cambria"/>
                <a:cs typeface="Cambria"/>
              </a:rPr>
              <a:t> </a:t>
            </a:r>
            <a:r>
              <a:rPr sz="1300" spc="20" dirty="0">
                <a:solidFill>
                  <a:srgbClr val="202124"/>
                </a:solidFill>
                <a:latin typeface="Cambria"/>
                <a:cs typeface="Cambria"/>
              </a:rPr>
              <a:t>Search</a:t>
            </a:r>
            <a:r>
              <a:rPr sz="1300" spc="85" dirty="0">
                <a:solidFill>
                  <a:srgbClr val="202124"/>
                </a:solidFill>
                <a:latin typeface="Cambria"/>
                <a:cs typeface="Cambria"/>
              </a:rPr>
              <a:t> </a:t>
            </a:r>
            <a:r>
              <a:rPr sz="1300" spc="20" dirty="0">
                <a:solidFill>
                  <a:srgbClr val="202124"/>
                </a:solidFill>
                <a:latin typeface="Cambria"/>
                <a:cs typeface="Cambria"/>
              </a:rPr>
              <a:t>"Dozier",</a:t>
            </a:r>
            <a:r>
              <a:rPr sz="1300" spc="-40" dirty="0">
                <a:solidFill>
                  <a:srgbClr val="202124"/>
                </a:solidFill>
                <a:latin typeface="Cambria"/>
                <a:cs typeface="Cambria"/>
              </a:rPr>
              <a:t> </a:t>
            </a:r>
            <a:r>
              <a:rPr sz="1300" spc="50" dirty="0">
                <a:solidFill>
                  <a:srgbClr val="202124"/>
                </a:solidFill>
                <a:latin typeface="Cambria"/>
                <a:cs typeface="Cambria"/>
              </a:rPr>
              <a:t>Select</a:t>
            </a:r>
            <a:r>
              <a:rPr sz="1300" spc="85" dirty="0">
                <a:solidFill>
                  <a:srgbClr val="202124"/>
                </a:solidFill>
                <a:latin typeface="Cambria"/>
                <a:cs typeface="Cambria"/>
              </a:rPr>
              <a:t> </a:t>
            </a:r>
            <a:r>
              <a:rPr sz="1300" spc="45" dirty="0">
                <a:solidFill>
                  <a:srgbClr val="202124"/>
                </a:solidFill>
                <a:latin typeface="Cambria"/>
                <a:cs typeface="Cambria"/>
              </a:rPr>
              <a:t>"Orlando</a:t>
            </a:r>
            <a:r>
              <a:rPr sz="1300" spc="80" dirty="0">
                <a:solidFill>
                  <a:srgbClr val="202124"/>
                </a:solidFill>
                <a:latin typeface="Cambria"/>
                <a:cs typeface="Cambria"/>
              </a:rPr>
              <a:t> </a:t>
            </a:r>
            <a:r>
              <a:rPr sz="1300" spc="-10" dirty="0">
                <a:solidFill>
                  <a:srgbClr val="202124"/>
                </a:solidFill>
                <a:latin typeface="Cambria"/>
                <a:cs typeface="Cambria"/>
              </a:rPr>
              <a:t>Dozier"</a:t>
            </a:r>
            <a:endParaRPr sz="1300" dirty="0">
              <a:latin typeface="Cambria"/>
              <a:cs typeface="Cambria"/>
            </a:endParaRPr>
          </a:p>
          <a:p>
            <a:pPr marL="12700" marR="149225" indent="164465">
              <a:lnSpc>
                <a:spcPct val="116399"/>
              </a:lnSpc>
              <a:buAutoNum type="arabicPeriod"/>
              <a:tabLst>
                <a:tab pos="177165" algn="l"/>
              </a:tabLst>
            </a:pPr>
            <a:r>
              <a:rPr sz="1300" spc="100" dirty="0">
                <a:solidFill>
                  <a:srgbClr val="202124"/>
                </a:solidFill>
                <a:latin typeface="Cambria"/>
                <a:cs typeface="Cambria"/>
              </a:rPr>
              <a:t>Check</a:t>
            </a:r>
            <a:r>
              <a:rPr sz="1300" spc="75" dirty="0">
                <a:solidFill>
                  <a:srgbClr val="202124"/>
                </a:solidFill>
                <a:latin typeface="Cambria"/>
                <a:cs typeface="Cambria"/>
              </a:rPr>
              <a:t> </a:t>
            </a:r>
            <a:r>
              <a:rPr sz="1300" spc="55" dirty="0">
                <a:solidFill>
                  <a:srgbClr val="202124"/>
                </a:solidFill>
                <a:latin typeface="Cambria"/>
                <a:cs typeface="Cambria"/>
              </a:rPr>
              <a:t>boxes</a:t>
            </a:r>
            <a:r>
              <a:rPr sz="1300" spc="80" dirty="0">
                <a:solidFill>
                  <a:srgbClr val="202124"/>
                </a:solidFill>
                <a:latin typeface="Cambria"/>
                <a:cs typeface="Cambria"/>
              </a:rPr>
              <a:t> "Can </a:t>
            </a:r>
            <a:r>
              <a:rPr sz="1300" spc="30" dirty="0">
                <a:solidFill>
                  <a:srgbClr val="202124"/>
                </a:solidFill>
                <a:latin typeface="Cambria"/>
                <a:cs typeface="Cambria"/>
              </a:rPr>
              <a:t>Prepare",</a:t>
            </a:r>
            <a:r>
              <a:rPr sz="1300" spc="-40" dirty="0">
                <a:solidFill>
                  <a:srgbClr val="202124"/>
                </a:solidFill>
                <a:latin typeface="Cambria"/>
                <a:cs typeface="Cambria"/>
              </a:rPr>
              <a:t> </a:t>
            </a:r>
            <a:r>
              <a:rPr sz="1300" spc="80" dirty="0">
                <a:solidFill>
                  <a:srgbClr val="202124"/>
                </a:solidFill>
                <a:latin typeface="Cambria"/>
                <a:cs typeface="Cambria"/>
              </a:rPr>
              <a:t>"Can </a:t>
            </a:r>
            <a:r>
              <a:rPr sz="1300" spc="30" dirty="0">
                <a:solidFill>
                  <a:srgbClr val="202124"/>
                </a:solidFill>
                <a:latin typeface="Cambria"/>
                <a:cs typeface="Cambria"/>
              </a:rPr>
              <a:t>Submit</a:t>
            </a:r>
            <a:r>
              <a:rPr sz="1300" spc="80" dirty="0">
                <a:solidFill>
                  <a:srgbClr val="202124"/>
                </a:solidFill>
                <a:latin typeface="Cambria"/>
                <a:cs typeface="Cambria"/>
              </a:rPr>
              <a:t> </a:t>
            </a:r>
            <a:r>
              <a:rPr sz="1300" spc="30" dirty="0">
                <a:solidFill>
                  <a:srgbClr val="202124"/>
                </a:solidFill>
                <a:latin typeface="Cambria"/>
                <a:cs typeface="Cambria"/>
              </a:rPr>
              <a:t>Reports",</a:t>
            </a:r>
            <a:r>
              <a:rPr sz="1300" spc="-40" dirty="0">
                <a:solidFill>
                  <a:srgbClr val="202124"/>
                </a:solidFill>
                <a:latin typeface="Cambria"/>
                <a:cs typeface="Cambria"/>
              </a:rPr>
              <a:t> </a:t>
            </a:r>
            <a:r>
              <a:rPr sz="1300" spc="80" dirty="0">
                <a:solidFill>
                  <a:srgbClr val="202124"/>
                </a:solidFill>
                <a:latin typeface="Cambria"/>
                <a:cs typeface="Cambria"/>
              </a:rPr>
              <a:t>"Can</a:t>
            </a:r>
            <a:r>
              <a:rPr sz="1300" spc="-40" dirty="0">
                <a:solidFill>
                  <a:srgbClr val="202124"/>
                </a:solidFill>
                <a:latin typeface="Cambria"/>
                <a:cs typeface="Cambria"/>
              </a:rPr>
              <a:t> </a:t>
            </a:r>
            <a:r>
              <a:rPr sz="1300" spc="30" dirty="0">
                <a:solidFill>
                  <a:srgbClr val="202124"/>
                </a:solidFill>
                <a:latin typeface="Cambria"/>
                <a:cs typeface="Cambria"/>
              </a:rPr>
              <a:t>View</a:t>
            </a:r>
            <a:r>
              <a:rPr sz="1300" spc="80" dirty="0">
                <a:solidFill>
                  <a:srgbClr val="202124"/>
                </a:solidFill>
                <a:latin typeface="Cambria"/>
                <a:cs typeface="Cambria"/>
              </a:rPr>
              <a:t> </a:t>
            </a:r>
            <a:r>
              <a:rPr sz="1300" spc="30" dirty="0">
                <a:solidFill>
                  <a:srgbClr val="202124"/>
                </a:solidFill>
                <a:latin typeface="Cambria"/>
                <a:cs typeface="Cambria"/>
              </a:rPr>
              <a:t>Receipts",</a:t>
            </a:r>
            <a:r>
              <a:rPr sz="1300" spc="-40" dirty="0">
                <a:solidFill>
                  <a:srgbClr val="202124"/>
                </a:solidFill>
                <a:latin typeface="Cambria"/>
                <a:cs typeface="Cambria"/>
              </a:rPr>
              <a:t> </a:t>
            </a:r>
            <a:r>
              <a:rPr sz="1300" spc="-25" dirty="0">
                <a:solidFill>
                  <a:srgbClr val="202124"/>
                </a:solidFill>
                <a:latin typeface="Cambria"/>
                <a:cs typeface="Cambria"/>
              </a:rPr>
              <a:t>and </a:t>
            </a:r>
            <a:r>
              <a:rPr sz="1300" spc="45" dirty="0">
                <a:solidFill>
                  <a:srgbClr val="202124"/>
                </a:solidFill>
                <a:latin typeface="Cambria"/>
                <a:cs typeface="Cambria"/>
              </a:rPr>
              <a:t>"Receive</a:t>
            </a:r>
            <a:r>
              <a:rPr sz="1300" spc="165" dirty="0">
                <a:solidFill>
                  <a:srgbClr val="202124"/>
                </a:solidFill>
                <a:latin typeface="Cambria"/>
                <a:cs typeface="Cambria"/>
              </a:rPr>
              <a:t> </a:t>
            </a:r>
            <a:r>
              <a:rPr sz="1300" dirty="0">
                <a:solidFill>
                  <a:srgbClr val="202124"/>
                </a:solidFill>
                <a:latin typeface="Cambria"/>
                <a:cs typeface="Cambria"/>
              </a:rPr>
              <a:t>Emails"</a:t>
            </a:r>
            <a:r>
              <a:rPr sz="1300" spc="165" dirty="0">
                <a:solidFill>
                  <a:srgbClr val="202124"/>
                </a:solidFill>
                <a:latin typeface="Cambria"/>
                <a:cs typeface="Cambria"/>
              </a:rPr>
              <a:t> </a:t>
            </a:r>
            <a:r>
              <a:rPr sz="1300" dirty="0">
                <a:solidFill>
                  <a:srgbClr val="202124"/>
                </a:solidFill>
                <a:latin typeface="Cambria"/>
                <a:cs typeface="Cambria"/>
              </a:rPr>
              <a:t>and</a:t>
            </a:r>
            <a:r>
              <a:rPr sz="1300" spc="165" dirty="0">
                <a:solidFill>
                  <a:srgbClr val="202124"/>
                </a:solidFill>
                <a:latin typeface="Cambria"/>
                <a:cs typeface="Cambria"/>
              </a:rPr>
              <a:t> </a:t>
            </a:r>
            <a:r>
              <a:rPr sz="1300" spc="-20" dirty="0">
                <a:solidFill>
                  <a:srgbClr val="202124"/>
                </a:solidFill>
                <a:latin typeface="Cambria"/>
                <a:cs typeface="Cambria"/>
              </a:rPr>
              <a:t>Save</a:t>
            </a:r>
            <a:endParaRPr sz="1300" dirty="0">
              <a:latin typeface="Cambria"/>
              <a:cs typeface="Cambria"/>
            </a:endParaRPr>
          </a:p>
          <a:p>
            <a:pPr marL="170815" indent="-158115">
              <a:lnSpc>
                <a:spcPct val="100000"/>
              </a:lnSpc>
              <a:spcBef>
                <a:spcPts val="254"/>
              </a:spcBef>
              <a:buAutoNum type="arabicPeriod"/>
              <a:tabLst>
                <a:tab pos="170815" algn="l"/>
              </a:tabLst>
            </a:pPr>
            <a:r>
              <a:rPr sz="1300" spc="20" dirty="0">
                <a:solidFill>
                  <a:srgbClr val="202124"/>
                </a:solidFill>
                <a:latin typeface="Cambria"/>
                <a:cs typeface="Cambria"/>
              </a:rPr>
              <a:t>To</a:t>
            </a:r>
            <a:r>
              <a:rPr sz="1300" spc="105" dirty="0">
                <a:solidFill>
                  <a:srgbClr val="202124"/>
                </a:solidFill>
                <a:latin typeface="Cambria"/>
                <a:cs typeface="Cambria"/>
              </a:rPr>
              <a:t> </a:t>
            </a:r>
            <a:r>
              <a:rPr sz="1300" spc="20" dirty="0">
                <a:solidFill>
                  <a:srgbClr val="202124"/>
                </a:solidFill>
                <a:latin typeface="Cambria"/>
                <a:cs typeface="Cambria"/>
              </a:rPr>
              <a:t>Add/Update</a:t>
            </a:r>
            <a:r>
              <a:rPr sz="1300" spc="105" dirty="0">
                <a:solidFill>
                  <a:srgbClr val="202124"/>
                </a:solidFill>
                <a:latin typeface="Cambria"/>
                <a:cs typeface="Cambria"/>
              </a:rPr>
              <a:t> </a:t>
            </a:r>
            <a:r>
              <a:rPr sz="1300" spc="60" dirty="0">
                <a:solidFill>
                  <a:srgbClr val="202124"/>
                </a:solidFill>
                <a:latin typeface="Cambria"/>
                <a:cs typeface="Cambria"/>
              </a:rPr>
              <a:t>banking</a:t>
            </a:r>
            <a:r>
              <a:rPr sz="1300" spc="105" dirty="0">
                <a:solidFill>
                  <a:srgbClr val="202124"/>
                </a:solidFill>
                <a:latin typeface="Cambria"/>
                <a:cs typeface="Cambria"/>
              </a:rPr>
              <a:t> </a:t>
            </a:r>
            <a:r>
              <a:rPr sz="1300" spc="20" dirty="0">
                <a:solidFill>
                  <a:srgbClr val="202124"/>
                </a:solidFill>
                <a:latin typeface="Cambria"/>
                <a:cs typeface="Cambria"/>
              </a:rPr>
              <a:t>info,</a:t>
            </a:r>
            <a:r>
              <a:rPr sz="1300" spc="-25" dirty="0">
                <a:solidFill>
                  <a:srgbClr val="202124"/>
                </a:solidFill>
                <a:latin typeface="Cambria"/>
                <a:cs typeface="Cambria"/>
              </a:rPr>
              <a:t> </a:t>
            </a:r>
            <a:r>
              <a:rPr sz="1300" spc="20" dirty="0">
                <a:solidFill>
                  <a:srgbClr val="202124"/>
                </a:solidFill>
                <a:latin typeface="Cambria"/>
                <a:cs typeface="Cambria"/>
              </a:rPr>
              <a:t>select</a:t>
            </a:r>
            <a:r>
              <a:rPr sz="1300" spc="105" dirty="0">
                <a:solidFill>
                  <a:srgbClr val="202124"/>
                </a:solidFill>
                <a:latin typeface="Cambria"/>
                <a:cs typeface="Cambria"/>
              </a:rPr>
              <a:t> </a:t>
            </a:r>
            <a:r>
              <a:rPr sz="1300" spc="65" dirty="0">
                <a:solidFill>
                  <a:srgbClr val="202124"/>
                </a:solidFill>
                <a:latin typeface="Cambria"/>
                <a:cs typeface="Cambria"/>
              </a:rPr>
              <a:t>Expense</a:t>
            </a:r>
            <a:r>
              <a:rPr sz="1300" spc="105" dirty="0">
                <a:solidFill>
                  <a:srgbClr val="202124"/>
                </a:solidFill>
                <a:latin typeface="Cambria"/>
                <a:cs typeface="Cambria"/>
              </a:rPr>
              <a:t> </a:t>
            </a:r>
            <a:r>
              <a:rPr sz="1300" spc="-10" dirty="0">
                <a:solidFill>
                  <a:srgbClr val="202124"/>
                </a:solidFill>
                <a:latin typeface="Cambria"/>
                <a:cs typeface="Cambria"/>
              </a:rPr>
              <a:t>Settings**</a:t>
            </a:r>
            <a:endParaRPr sz="1300" dirty="0">
              <a:latin typeface="Cambria"/>
              <a:cs typeface="Cambria"/>
            </a:endParaRPr>
          </a:p>
          <a:p>
            <a:pPr marL="177165" indent="-164465">
              <a:lnSpc>
                <a:spcPct val="100000"/>
              </a:lnSpc>
              <a:spcBef>
                <a:spcPts val="254"/>
              </a:spcBef>
              <a:buAutoNum type="arabicPeriod"/>
              <a:tabLst>
                <a:tab pos="177165" algn="l"/>
              </a:tabLst>
            </a:pPr>
            <a:r>
              <a:rPr sz="1300" spc="85" dirty="0">
                <a:solidFill>
                  <a:srgbClr val="202124"/>
                </a:solidFill>
                <a:latin typeface="Cambria"/>
                <a:cs typeface="Cambria"/>
              </a:rPr>
              <a:t>Click</a:t>
            </a:r>
            <a:r>
              <a:rPr sz="1300" spc="90" dirty="0">
                <a:solidFill>
                  <a:srgbClr val="202124"/>
                </a:solidFill>
                <a:latin typeface="Cambria"/>
                <a:cs typeface="Cambria"/>
              </a:rPr>
              <a:t> </a:t>
            </a:r>
            <a:r>
              <a:rPr sz="1300" spc="10" dirty="0">
                <a:solidFill>
                  <a:srgbClr val="202124"/>
                </a:solidFill>
                <a:latin typeface="Cambria"/>
                <a:cs typeface="Cambria"/>
              </a:rPr>
              <a:t>Bank</a:t>
            </a:r>
            <a:r>
              <a:rPr sz="1300" spc="95" dirty="0">
                <a:solidFill>
                  <a:srgbClr val="202124"/>
                </a:solidFill>
                <a:latin typeface="Cambria"/>
                <a:cs typeface="Cambria"/>
              </a:rPr>
              <a:t> </a:t>
            </a:r>
            <a:r>
              <a:rPr sz="1300" spc="10" dirty="0">
                <a:solidFill>
                  <a:srgbClr val="202124"/>
                </a:solidFill>
                <a:latin typeface="Cambria"/>
                <a:cs typeface="Cambria"/>
              </a:rPr>
              <a:t>Information,</a:t>
            </a:r>
            <a:r>
              <a:rPr sz="1300" spc="-30" dirty="0">
                <a:solidFill>
                  <a:srgbClr val="202124"/>
                </a:solidFill>
                <a:latin typeface="Cambria"/>
                <a:cs typeface="Cambria"/>
              </a:rPr>
              <a:t> </a:t>
            </a:r>
            <a:r>
              <a:rPr sz="1300" spc="50" dirty="0">
                <a:solidFill>
                  <a:srgbClr val="202124"/>
                </a:solidFill>
                <a:latin typeface="Cambria"/>
                <a:cs typeface="Cambria"/>
              </a:rPr>
              <a:t>complete</a:t>
            </a:r>
            <a:r>
              <a:rPr sz="1300" spc="95" dirty="0">
                <a:solidFill>
                  <a:srgbClr val="202124"/>
                </a:solidFill>
                <a:latin typeface="Cambria"/>
                <a:cs typeface="Cambria"/>
              </a:rPr>
              <a:t> </a:t>
            </a:r>
            <a:r>
              <a:rPr sz="1300" spc="10" dirty="0">
                <a:solidFill>
                  <a:srgbClr val="202124"/>
                </a:solidFill>
                <a:latin typeface="Cambria"/>
                <a:cs typeface="Cambria"/>
              </a:rPr>
              <a:t>form</a:t>
            </a:r>
            <a:r>
              <a:rPr sz="1300" spc="95" dirty="0">
                <a:solidFill>
                  <a:srgbClr val="202124"/>
                </a:solidFill>
                <a:latin typeface="Cambria"/>
                <a:cs typeface="Cambria"/>
              </a:rPr>
              <a:t> </a:t>
            </a:r>
            <a:r>
              <a:rPr sz="1300" spc="10" dirty="0">
                <a:solidFill>
                  <a:srgbClr val="202124"/>
                </a:solidFill>
                <a:latin typeface="Cambria"/>
                <a:cs typeface="Cambria"/>
              </a:rPr>
              <a:t>and</a:t>
            </a:r>
            <a:r>
              <a:rPr sz="1300" spc="95" dirty="0">
                <a:solidFill>
                  <a:srgbClr val="202124"/>
                </a:solidFill>
                <a:latin typeface="Cambria"/>
                <a:cs typeface="Cambria"/>
              </a:rPr>
              <a:t> </a:t>
            </a:r>
            <a:r>
              <a:rPr sz="1300" spc="55" dirty="0">
                <a:solidFill>
                  <a:srgbClr val="202124"/>
                </a:solidFill>
                <a:latin typeface="Cambria"/>
                <a:cs typeface="Cambria"/>
              </a:rPr>
              <a:t>Save**</a:t>
            </a:r>
            <a:endParaRPr sz="13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 dirty="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300" spc="10" dirty="0">
                <a:solidFill>
                  <a:srgbClr val="202124"/>
                </a:solidFill>
                <a:latin typeface="Cambria"/>
                <a:cs typeface="Cambria"/>
              </a:rPr>
              <a:t>**Students</a:t>
            </a:r>
            <a:r>
              <a:rPr sz="1300" spc="95" dirty="0">
                <a:solidFill>
                  <a:srgbClr val="202124"/>
                </a:solidFill>
                <a:latin typeface="Cambria"/>
                <a:cs typeface="Cambria"/>
              </a:rPr>
              <a:t> </a:t>
            </a:r>
            <a:r>
              <a:rPr sz="1300" spc="10" dirty="0">
                <a:solidFill>
                  <a:srgbClr val="202124"/>
                </a:solidFill>
                <a:latin typeface="Cambria"/>
                <a:cs typeface="Cambria"/>
              </a:rPr>
              <a:t>who</a:t>
            </a:r>
            <a:r>
              <a:rPr sz="1300" spc="100" dirty="0">
                <a:solidFill>
                  <a:srgbClr val="202124"/>
                </a:solidFill>
                <a:latin typeface="Cambria"/>
                <a:cs typeface="Cambria"/>
              </a:rPr>
              <a:t> </a:t>
            </a:r>
            <a:r>
              <a:rPr sz="1300" spc="10" dirty="0">
                <a:solidFill>
                  <a:srgbClr val="202124"/>
                </a:solidFill>
                <a:latin typeface="Cambria"/>
                <a:cs typeface="Cambria"/>
              </a:rPr>
              <a:t>work</a:t>
            </a:r>
            <a:r>
              <a:rPr sz="1300" spc="100" dirty="0">
                <a:solidFill>
                  <a:srgbClr val="202124"/>
                </a:solidFill>
                <a:latin typeface="Cambria"/>
                <a:cs typeface="Cambria"/>
              </a:rPr>
              <a:t> </a:t>
            </a:r>
            <a:r>
              <a:rPr sz="1300" spc="10" dirty="0">
                <a:solidFill>
                  <a:srgbClr val="202124"/>
                </a:solidFill>
                <a:latin typeface="Cambria"/>
                <a:cs typeface="Cambria"/>
              </a:rPr>
              <a:t>for</a:t>
            </a:r>
            <a:r>
              <a:rPr sz="1300" spc="100" dirty="0">
                <a:solidFill>
                  <a:srgbClr val="202124"/>
                </a:solidFill>
                <a:latin typeface="Cambria"/>
                <a:cs typeface="Cambria"/>
              </a:rPr>
              <a:t> </a:t>
            </a:r>
            <a:r>
              <a:rPr sz="1300" spc="10" dirty="0">
                <a:solidFill>
                  <a:srgbClr val="202124"/>
                </a:solidFill>
                <a:latin typeface="Cambria"/>
                <a:cs typeface="Cambria"/>
              </a:rPr>
              <a:t>the</a:t>
            </a:r>
            <a:r>
              <a:rPr sz="1300" spc="100" dirty="0">
                <a:solidFill>
                  <a:srgbClr val="202124"/>
                </a:solidFill>
                <a:latin typeface="Cambria"/>
                <a:cs typeface="Cambria"/>
              </a:rPr>
              <a:t> </a:t>
            </a:r>
            <a:r>
              <a:rPr sz="1300" spc="10" dirty="0">
                <a:solidFill>
                  <a:srgbClr val="202124"/>
                </a:solidFill>
                <a:latin typeface="Cambria"/>
                <a:cs typeface="Cambria"/>
              </a:rPr>
              <a:t>University</a:t>
            </a:r>
            <a:r>
              <a:rPr sz="1300" spc="100" dirty="0">
                <a:solidFill>
                  <a:srgbClr val="202124"/>
                </a:solidFill>
                <a:latin typeface="Cambria"/>
                <a:cs typeface="Cambria"/>
              </a:rPr>
              <a:t> </a:t>
            </a:r>
            <a:r>
              <a:rPr sz="1300" spc="50" dirty="0">
                <a:solidFill>
                  <a:srgbClr val="202124"/>
                </a:solidFill>
                <a:latin typeface="Cambria"/>
                <a:cs typeface="Cambria"/>
              </a:rPr>
              <a:t>can</a:t>
            </a:r>
            <a:r>
              <a:rPr sz="1300" spc="100" dirty="0">
                <a:solidFill>
                  <a:srgbClr val="202124"/>
                </a:solidFill>
                <a:latin typeface="Cambria"/>
                <a:cs typeface="Cambria"/>
              </a:rPr>
              <a:t> </a:t>
            </a:r>
            <a:r>
              <a:rPr sz="1300" spc="10" dirty="0">
                <a:solidFill>
                  <a:srgbClr val="202124"/>
                </a:solidFill>
                <a:latin typeface="Cambria"/>
                <a:cs typeface="Cambria"/>
              </a:rPr>
              <a:t>skip</a:t>
            </a:r>
            <a:r>
              <a:rPr sz="1300" spc="95" dirty="0">
                <a:solidFill>
                  <a:srgbClr val="202124"/>
                </a:solidFill>
                <a:latin typeface="Cambria"/>
                <a:cs typeface="Cambria"/>
              </a:rPr>
              <a:t> </a:t>
            </a:r>
            <a:r>
              <a:rPr sz="1300" spc="10" dirty="0">
                <a:solidFill>
                  <a:srgbClr val="202124"/>
                </a:solidFill>
                <a:latin typeface="Cambria"/>
                <a:cs typeface="Cambria"/>
              </a:rPr>
              <a:t>steps</a:t>
            </a:r>
            <a:r>
              <a:rPr sz="1300" spc="100" dirty="0">
                <a:solidFill>
                  <a:srgbClr val="202124"/>
                </a:solidFill>
                <a:latin typeface="Cambria"/>
                <a:cs typeface="Cambria"/>
              </a:rPr>
              <a:t> </a:t>
            </a:r>
            <a:r>
              <a:rPr sz="1300" spc="10" dirty="0">
                <a:solidFill>
                  <a:srgbClr val="202124"/>
                </a:solidFill>
                <a:latin typeface="Cambria"/>
                <a:cs typeface="Cambria"/>
              </a:rPr>
              <a:t>6</a:t>
            </a:r>
            <a:r>
              <a:rPr sz="1300" spc="100" dirty="0">
                <a:solidFill>
                  <a:srgbClr val="202124"/>
                </a:solidFill>
                <a:latin typeface="Cambria"/>
                <a:cs typeface="Cambria"/>
              </a:rPr>
              <a:t> </a:t>
            </a:r>
            <a:r>
              <a:rPr sz="1300" spc="10" dirty="0">
                <a:solidFill>
                  <a:srgbClr val="202124"/>
                </a:solidFill>
                <a:latin typeface="Cambria"/>
                <a:cs typeface="Cambria"/>
              </a:rPr>
              <a:t>&amp;</a:t>
            </a:r>
            <a:r>
              <a:rPr sz="1300" spc="100" dirty="0">
                <a:solidFill>
                  <a:srgbClr val="202124"/>
                </a:solidFill>
                <a:latin typeface="Cambria"/>
                <a:cs typeface="Cambria"/>
              </a:rPr>
              <a:t> </a:t>
            </a:r>
            <a:r>
              <a:rPr sz="1300" spc="-25" dirty="0">
                <a:solidFill>
                  <a:srgbClr val="202124"/>
                </a:solidFill>
                <a:latin typeface="Cambria"/>
                <a:cs typeface="Cambria"/>
              </a:rPr>
              <a:t>7.</a:t>
            </a:r>
            <a:endParaRPr sz="1300" dirty="0">
              <a:latin typeface="Cambria"/>
              <a:cs typeface="Cambr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1401724" y="6229680"/>
            <a:ext cx="457200" cy="457200"/>
            <a:chOff x="11401724" y="6229680"/>
            <a:chExt cx="457200" cy="45720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01724" y="6229680"/>
              <a:ext cx="457200" cy="4572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1430917" y="6258873"/>
              <a:ext cx="399415" cy="399415"/>
            </a:xfrm>
            <a:custGeom>
              <a:avLst/>
              <a:gdLst/>
              <a:ahLst/>
              <a:cxnLst/>
              <a:rect l="l" t="t" r="r" b="b"/>
              <a:pathLst>
                <a:path w="399415" h="399415">
                  <a:moveTo>
                    <a:pt x="0" y="199407"/>
                  </a:moveTo>
                  <a:lnTo>
                    <a:pt x="5266" y="153685"/>
                  </a:lnTo>
                  <a:lnTo>
                    <a:pt x="20267" y="111713"/>
                  </a:lnTo>
                  <a:lnTo>
                    <a:pt x="43807" y="74688"/>
                  </a:lnTo>
                  <a:lnTo>
                    <a:pt x="74687" y="43807"/>
                  </a:lnTo>
                  <a:lnTo>
                    <a:pt x="111712" y="20268"/>
                  </a:lnTo>
                  <a:lnTo>
                    <a:pt x="153684" y="5266"/>
                  </a:lnTo>
                  <a:lnTo>
                    <a:pt x="199406" y="0"/>
                  </a:lnTo>
                  <a:lnTo>
                    <a:pt x="238490" y="3866"/>
                  </a:lnTo>
                  <a:lnTo>
                    <a:pt x="275715" y="15179"/>
                  </a:lnTo>
                  <a:lnTo>
                    <a:pt x="310037" y="33502"/>
                  </a:lnTo>
                  <a:lnTo>
                    <a:pt x="340407" y="58405"/>
                  </a:lnTo>
                  <a:lnTo>
                    <a:pt x="365310" y="88776"/>
                  </a:lnTo>
                  <a:lnTo>
                    <a:pt x="383634" y="123097"/>
                  </a:lnTo>
                  <a:lnTo>
                    <a:pt x="394946" y="160323"/>
                  </a:lnTo>
                  <a:lnTo>
                    <a:pt x="398813" y="199407"/>
                  </a:lnTo>
                  <a:lnTo>
                    <a:pt x="393546" y="245129"/>
                  </a:lnTo>
                  <a:lnTo>
                    <a:pt x="378545" y="287101"/>
                  </a:lnTo>
                  <a:lnTo>
                    <a:pt x="355005" y="324126"/>
                  </a:lnTo>
                  <a:lnTo>
                    <a:pt x="324125" y="355007"/>
                  </a:lnTo>
                  <a:lnTo>
                    <a:pt x="287100" y="378547"/>
                  </a:lnTo>
                  <a:lnTo>
                    <a:pt x="245128" y="393548"/>
                  </a:lnTo>
                  <a:lnTo>
                    <a:pt x="199406" y="398815"/>
                  </a:lnTo>
                  <a:lnTo>
                    <a:pt x="153684" y="393548"/>
                  </a:lnTo>
                  <a:lnTo>
                    <a:pt x="111712" y="378547"/>
                  </a:lnTo>
                  <a:lnTo>
                    <a:pt x="74687" y="355007"/>
                  </a:lnTo>
                  <a:lnTo>
                    <a:pt x="43807" y="324126"/>
                  </a:lnTo>
                  <a:lnTo>
                    <a:pt x="20267" y="287101"/>
                  </a:lnTo>
                  <a:lnTo>
                    <a:pt x="5266" y="245129"/>
                  </a:lnTo>
                  <a:lnTo>
                    <a:pt x="0" y="199407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7949" y="686988"/>
            <a:ext cx="77565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45" dirty="0"/>
              <a:t>Reimbursements</a:t>
            </a:r>
            <a:r>
              <a:rPr spc="-10" dirty="0"/>
              <a:t> </a:t>
            </a:r>
            <a:r>
              <a:rPr spc="-100" dirty="0"/>
              <a:t>Continued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3081" y="1755871"/>
            <a:ext cx="10452735" cy="427418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396240" marR="234950" indent="-339725">
              <a:lnSpc>
                <a:spcPts val="2710"/>
              </a:lnSpc>
              <a:spcBef>
                <a:spcPts val="330"/>
              </a:spcBef>
              <a:buFont typeface="Yu Gothic UI"/>
              <a:buChar char="▪"/>
              <a:tabLst>
                <a:tab pos="396240" algn="l"/>
              </a:tabLst>
            </a:pPr>
            <a:r>
              <a:rPr sz="2400" b="1" dirty="0">
                <a:solidFill>
                  <a:srgbClr val="191B0D"/>
                </a:solidFill>
                <a:latin typeface="Arial"/>
                <a:cs typeface="Arial"/>
              </a:rPr>
              <a:t>So</a:t>
            </a:r>
            <a:r>
              <a:rPr sz="2400" b="1" spc="-2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91B0D"/>
                </a:solidFill>
                <a:latin typeface="Arial"/>
                <a:cs typeface="Arial"/>
              </a:rPr>
              <a:t>you’ve</a:t>
            </a:r>
            <a:r>
              <a:rPr sz="2400" b="1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91B0D"/>
                </a:solidFill>
                <a:latin typeface="Arial"/>
                <a:cs typeface="Arial"/>
              </a:rPr>
              <a:t>submitted</a:t>
            </a:r>
            <a:r>
              <a:rPr sz="2400" b="1" spc="-2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91B0D"/>
                </a:solidFill>
                <a:latin typeface="Arial"/>
                <a:cs typeface="Arial"/>
              </a:rPr>
              <a:t>all</a:t>
            </a:r>
            <a:r>
              <a:rPr sz="2400" b="1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91B0D"/>
                </a:solidFill>
                <a:latin typeface="Arial"/>
                <a:cs typeface="Arial"/>
              </a:rPr>
              <a:t>the</a:t>
            </a:r>
            <a:r>
              <a:rPr sz="2400" b="1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91B0D"/>
                </a:solidFill>
                <a:latin typeface="Arial"/>
                <a:cs typeface="Arial"/>
              </a:rPr>
              <a:t>of</a:t>
            </a:r>
            <a:r>
              <a:rPr sz="2400" b="1" spc="-2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91B0D"/>
                </a:solidFill>
                <a:latin typeface="Arial"/>
                <a:cs typeface="Arial"/>
              </a:rPr>
              <a:t>the</a:t>
            </a:r>
            <a:r>
              <a:rPr sz="2400" b="1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91B0D"/>
                </a:solidFill>
                <a:latin typeface="Arial"/>
                <a:cs typeface="Arial"/>
              </a:rPr>
              <a:t>proper</a:t>
            </a:r>
            <a:r>
              <a:rPr sz="2400" b="1" spc="-2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91B0D"/>
                </a:solidFill>
                <a:latin typeface="Arial"/>
                <a:cs typeface="Arial"/>
              </a:rPr>
              <a:t>documents,</a:t>
            </a:r>
            <a:r>
              <a:rPr sz="2400" b="1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91B0D"/>
                </a:solidFill>
                <a:latin typeface="Arial"/>
                <a:cs typeface="Arial"/>
              </a:rPr>
              <a:t>what</a:t>
            </a:r>
            <a:r>
              <a:rPr sz="2400" b="1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191B0D"/>
                </a:solidFill>
                <a:latin typeface="Arial"/>
                <a:cs typeface="Arial"/>
              </a:rPr>
              <a:t>happens next?</a:t>
            </a:r>
            <a:endParaRPr sz="2400">
              <a:latin typeface="Arial"/>
              <a:cs typeface="Arial"/>
            </a:endParaRPr>
          </a:p>
          <a:p>
            <a:pPr marL="1000125" marR="198755" lvl="1" indent="-501650">
              <a:lnSpc>
                <a:spcPts val="2260"/>
              </a:lnSpc>
              <a:spcBef>
                <a:spcPts val="695"/>
              </a:spcBef>
              <a:buFont typeface="Calibri"/>
              <a:buAutoNum type="arabicPeriod"/>
              <a:tabLst>
                <a:tab pos="1000125" algn="l"/>
              </a:tabLst>
            </a:pPr>
            <a:r>
              <a:rPr sz="2000" i="1" dirty="0">
                <a:solidFill>
                  <a:srgbClr val="191B0D"/>
                </a:solidFill>
                <a:latin typeface="Arial"/>
                <a:cs typeface="Arial"/>
              </a:rPr>
              <a:t>MCSC</a:t>
            </a:r>
            <a:r>
              <a:rPr sz="2000" i="1" spc="-2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91B0D"/>
                </a:solidFill>
                <a:latin typeface="Arial"/>
                <a:cs typeface="Arial"/>
              </a:rPr>
              <a:t>resubmits</a:t>
            </a:r>
            <a:r>
              <a:rPr sz="2000" i="1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91B0D"/>
                </a:solidFill>
                <a:latin typeface="Arial"/>
                <a:cs typeface="Arial"/>
              </a:rPr>
              <a:t>the</a:t>
            </a:r>
            <a:r>
              <a:rPr sz="2000" i="1" spc="-2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91B0D"/>
                </a:solidFill>
                <a:latin typeface="Arial"/>
                <a:cs typeface="Arial"/>
              </a:rPr>
              <a:t>provided</a:t>
            </a:r>
            <a:r>
              <a:rPr sz="2000" i="1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91B0D"/>
                </a:solidFill>
                <a:latin typeface="Arial"/>
                <a:cs typeface="Arial"/>
              </a:rPr>
              <a:t>information</a:t>
            </a:r>
            <a:r>
              <a:rPr sz="2000" i="1" spc="-2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91B0D"/>
                </a:solidFill>
                <a:latin typeface="Arial"/>
                <a:cs typeface="Arial"/>
              </a:rPr>
              <a:t>to</a:t>
            </a:r>
            <a:r>
              <a:rPr sz="2000" i="1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91B0D"/>
                </a:solidFill>
                <a:latin typeface="Arial"/>
                <a:cs typeface="Arial"/>
              </a:rPr>
              <a:t>GW</a:t>
            </a:r>
            <a:r>
              <a:rPr sz="2000" i="1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91B0D"/>
                </a:solidFill>
                <a:latin typeface="Arial"/>
                <a:cs typeface="Arial"/>
              </a:rPr>
              <a:t>SA</a:t>
            </a:r>
            <a:r>
              <a:rPr sz="2000" i="1" spc="-9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91B0D"/>
                </a:solidFill>
                <a:latin typeface="Arial"/>
                <a:cs typeface="Arial"/>
              </a:rPr>
              <a:t>(student</a:t>
            </a:r>
            <a:r>
              <a:rPr sz="2000" i="1" spc="-2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91B0D"/>
                </a:solidFill>
                <a:latin typeface="Arial"/>
                <a:cs typeface="Arial"/>
              </a:rPr>
              <a:t>association)</a:t>
            </a:r>
            <a:r>
              <a:rPr sz="2000" i="1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91B0D"/>
                </a:solidFill>
                <a:latin typeface="Arial"/>
                <a:cs typeface="Arial"/>
              </a:rPr>
              <a:t>within</a:t>
            </a:r>
            <a:r>
              <a:rPr sz="2000" i="1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i="1" spc="-50" dirty="0">
                <a:solidFill>
                  <a:srgbClr val="191B0D"/>
                </a:solidFill>
                <a:latin typeface="Arial"/>
                <a:cs typeface="Arial"/>
              </a:rPr>
              <a:t>2 </a:t>
            </a:r>
            <a:r>
              <a:rPr sz="2000" i="1" spc="-10" dirty="0">
                <a:solidFill>
                  <a:srgbClr val="191B0D"/>
                </a:solidFill>
                <a:latin typeface="Arial"/>
                <a:cs typeface="Arial"/>
              </a:rPr>
              <a:t>weeks</a:t>
            </a:r>
            <a:endParaRPr sz="2000">
              <a:latin typeface="Arial"/>
              <a:cs typeface="Arial"/>
            </a:endParaRPr>
          </a:p>
          <a:p>
            <a:pPr marL="1000125" lvl="1" indent="-535305">
              <a:lnSpc>
                <a:spcPct val="100000"/>
              </a:lnSpc>
              <a:spcBef>
                <a:spcPts val="500"/>
              </a:spcBef>
              <a:buFont typeface="Calibri"/>
              <a:buAutoNum type="arabicPeriod"/>
              <a:tabLst>
                <a:tab pos="1000125" algn="l"/>
              </a:tabLst>
            </a:pPr>
            <a:r>
              <a:rPr sz="2000" i="1" dirty="0">
                <a:solidFill>
                  <a:srgbClr val="191B0D"/>
                </a:solidFill>
                <a:latin typeface="Arial"/>
                <a:cs typeface="Arial"/>
              </a:rPr>
              <a:t>Individuals</a:t>
            </a:r>
            <a:r>
              <a:rPr sz="2000" i="1" spc="-3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91B0D"/>
                </a:solidFill>
                <a:latin typeface="Arial"/>
                <a:cs typeface="Arial"/>
              </a:rPr>
              <a:t>there</a:t>
            </a:r>
            <a:r>
              <a:rPr sz="2000" i="1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91B0D"/>
                </a:solidFill>
                <a:latin typeface="Arial"/>
                <a:cs typeface="Arial"/>
              </a:rPr>
              <a:t>review</a:t>
            </a:r>
            <a:r>
              <a:rPr sz="2000" i="1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91B0D"/>
                </a:solidFill>
                <a:latin typeface="Arial"/>
                <a:cs typeface="Arial"/>
              </a:rPr>
              <a:t>the</a:t>
            </a:r>
            <a:r>
              <a:rPr sz="2000" i="1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91B0D"/>
                </a:solidFill>
                <a:latin typeface="Arial"/>
                <a:cs typeface="Arial"/>
              </a:rPr>
              <a:t>request</a:t>
            </a:r>
            <a:r>
              <a:rPr sz="2000" i="1" spc="-1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91B0D"/>
                </a:solidFill>
                <a:latin typeface="Arial"/>
                <a:cs typeface="Arial"/>
              </a:rPr>
              <a:t>and</a:t>
            </a:r>
            <a:r>
              <a:rPr sz="2000" i="1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91B0D"/>
                </a:solidFill>
                <a:latin typeface="Arial"/>
                <a:cs typeface="Arial"/>
              </a:rPr>
              <a:t>approve</a:t>
            </a:r>
            <a:r>
              <a:rPr sz="2000" i="1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91B0D"/>
                </a:solidFill>
                <a:latin typeface="Arial"/>
                <a:cs typeface="Arial"/>
              </a:rPr>
              <a:t>or</a:t>
            </a:r>
            <a:r>
              <a:rPr sz="2000" i="1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91B0D"/>
                </a:solidFill>
                <a:latin typeface="Arial"/>
                <a:cs typeface="Arial"/>
              </a:rPr>
              <a:t>deny</a:t>
            </a:r>
            <a:r>
              <a:rPr sz="2000" i="1" spc="-1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i="1" spc="-25" dirty="0">
                <a:solidFill>
                  <a:srgbClr val="191B0D"/>
                </a:solidFill>
                <a:latin typeface="Arial"/>
                <a:cs typeface="Arial"/>
              </a:rPr>
              <a:t>it</a:t>
            </a:r>
            <a:endParaRPr sz="2000">
              <a:latin typeface="Arial"/>
              <a:cs typeface="Arial"/>
            </a:endParaRPr>
          </a:p>
          <a:p>
            <a:pPr marL="1000125" lvl="1" indent="-546100">
              <a:lnSpc>
                <a:spcPct val="100000"/>
              </a:lnSpc>
              <a:spcBef>
                <a:spcPts val="555"/>
              </a:spcBef>
              <a:buFont typeface="Calibri"/>
              <a:buAutoNum type="arabicPeriod"/>
              <a:tabLst>
                <a:tab pos="1000125" algn="l"/>
              </a:tabLst>
            </a:pPr>
            <a:r>
              <a:rPr sz="2000" i="1" dirty="0">
                <a:solidFill>
                  <a:srgbClr val="191B0D"/>
                </a:solidFill>
                <a:latin typeface="Arial"/>
                <a:cs typeface="Arial"/>
              </a:rPr>
              <a:t>Their</a:t>
            </a:r>
            <a:r>
              <a:rPr sz="2000" i="1" spc="-3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91B0D"/>
                </a:solidFill>
                <a:latin typeface="Arial"/>
                <a:cs typeface="Arial"/>
              </a:rPr>
              <a:t>“verdict”</a:t>
            </a:r>
            <a:r>
              <a:rPr sz="2000" i="1" spc="-1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91B0D"/>
                </a:solidFill>
                <a:latin typeface="Arial"/>
                <a:cs typeface="Arial"/>
              </a:rPr>
              <a:t>is</a:t>
            </a:r>
            <a:r>
              <a:rPr sz="2000" i="1" spc="-1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91B0D"/>
                </a:solidFill>
                <a:latin typeface="Arial"/>
                <a:cs typeface="Arial"/>
              </a:rPr>
              <a:t>emailed</a:t>
            </a:r>
            <a:r>
              <a:rPr sz="2000" i="1" spc="-1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91B0D"/>
                </a:solidFill>
                <a:latin typeface="Arial"/>
                <a:cs typeface="Arial"/>
              </a:rPr>
              <a:t>to</a:t>
            </a:r>
            <a:r>
              <a:rPr sz="2000" i="1" spc="-1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91B0D"/>
                </a:solidFill>
                <a:latin typeface="Arial"/>
                <a:cs typeface="Arial"/>
              </a:rPr>
              <a:t>MCSC</a:t>
            </a:r>
            <a:r>
              <a:rPr sz="2000" i="1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91B0D"/>
                </a:solidFill>
                <a:latin typeface="Arial"/>
                <a:cs typeface="Arial"/>
              </a:rPr>
              <a:t>&amp;</a:t>
            </a:r>
            <a:r>
              <a:rPr sz="2000" i="1" spc="-1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91B0D"/>
                </a:solidFill>
                <a:latin typeface="Arial"/>
                <a:cs typeface="Arial"/>
              </a:rPr>
              <a:t>we’ll</a:t>
            </a:r>
            <a:r>
              <a:rPr sz="2000" i="1" spc="-1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91B0D"/>
                </a:solidFill>
                <a:latin typeface="Arial"/>
                <a:cs typeface="Arial"/>
              </a:rPr>
              <a:t>forward</a:t>
            </a:r>
            <a:r>
              <a:rPr sz="2000" i="1" spc="-1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91B0D"/>
                </a:solidFill>
                <a:latin typeface="Arial"/>
                <a:cs typeface="Arial"/>
              </a:rPr>
              <a:t>that</a:t>
            </a:r>
            <a:r>
              <a:rPr sz="2000" i="1" spc="-1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91B0D"/>
                </a:solidFill>
                <a:latin typeface="Arial"/>
                <a:cs typeface="Arial"/>
              </a:rPr>
              <a:t>to</a:t>
            </a:r>
            <a:r>
              <a:rPr sz="2000" i="1" spc="-1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i="1" spc="-25" dirty="0">
                <a:solidFill>
                  <a:srgbClr val="191B0D"/>
                </a:solidFill>
                <a:latin typeface="Arial"/>
                <a:cs typeface="Arial"/>
              </a:rPr>
              <a:t>you</a:t>
            </a:r>
            <a:endParaRPr sz="2000">
              <a:latin typeface="Arial"/>
              <a:cs typeface="Arial"/>
            </a:endParaRPr>
          </a:p>
          <a:p>
            <a:pPr marL="1000125" marR="5080" lvl="1" indent="-548640">
              <a:lnSpc>
                <a:spcPts val="2260"/>
              </a:lnSpc>
              <a:spcBef>
                <a:spcPts val="750"/>
              </a:spcBef>
              <a:buFont typeface="Calibri"/>
              <a:buAutoNum type="arabicPeriod"/>
              <a:tabLst>
                <a:tab pos="1000125" algn="l"/>
              </a:tabLst>
            </a:pPr>
            <a:r>
              <a:rPr sz="2000" i="1" dirty="0">
                <a:solidFill>
                  <a:srgbClr val="191B0D"/>
                </a:solidFill>
                <a:latin typeface="Arial"/>
                <a:cs typeface="Arial"/>
              </a:rPr>
              <a:t>Reimbursements</a:t>
            </a:r>
            <a:r>
              <a:rPr sz="2000" i="1" spc="-3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91B0D"/>
                </a:solidFill>
                <a:latin typeface="Arial"/>
                <a:cs typeface="Arial"/>
              </a:rPr>
              <a:t>from</a:t>
            </a:r>
            <a:r>
              <a:rPr sz="2000" i="1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91B0D"/>
                </a:solidFill>
                <a:latin typeface="Arial"/>
                <a:cs typeface="Arial"/>
              </a:rPr>
              <a:t>approved</a:t>
            </a:r>
            <a:r>
              <a:rPr sz="2000" i="1" spc="-1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91B0D"/>
                </a:solidFill>
                <a:latin typeface="Arial"/>
                <a:cs typeface="Arial"/>
              </a:rPr>
              <a:t>requests</a:t>
            </a:r>
            <a:r>
              <a:rPr sz="2000" i="1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91B0D"/>
                </a:solidFill>
                <a:latin typeface="Arial"/>
                <a:cs typeface="Arial"/>
              </a:rPr>
              <a:t>are</a:t>
            </a:r>
            <a:r>
              <a:rPr sz="2000" i="1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191B0D"/>
                </a:solidFill>
                <a:latin typeface="Arial"/>
                <a:cs typeface="Arial"/>
              </a:rPr>
              <a:t>direct</a:t>
            </a:r>
            <a:r>
              <a:rPr sz="2000" b="1" i="1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191B0D"/>
                </a:solidFill>
                <a:latin typeface="Arial"/>
                <a:cs typeface="Arial"/>
              </a:rPr>
              <a:t>deposited</a:t>
            </a:r>
            <a:r>
              <a:rPr sz="2000" b="1" i="1" spc="-1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91B0D"/>
                </a:solidFill>
                <a:latin typeface="Arial"/>
                <a:cs typeface="Arial"/>
              </a:rPr>
              <a:t>into</a:t>
            </a:r>
            <a:r>
              <a:rPr sz="2000" i="1" spc="-1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91B0D"/>
                </a:solidFill>
                <a:latin typeface="Arial"/>
                <a:cs typeface="Arial"/>
              </a:rPr>
              <a:t>your</a:t>
            </a:r>
            <a:r>
              <a:rPr sz="2000" i="1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91B0D"/>
                </a:solidFill>
                <a:latin typeface="Arial"/>
                <a:cs typeface="Arial"/>
              </a:rPr>
              <a:t>account</a:t>
            </a:r>
            <a:r>
              <a:rPr sz="2000" i="1" spc="-1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i="1" spc="-25" dirty="0">
                <a:solidFill>
                  <a:srgbClr val="191B0D"/>
                </a:solidFill>
                <a:latin typeface="Arial"/>
                <a:cs typeface="Arial"/>
              </a:rPr>
              <a:t>or </a:t>
            </a:r>
            <a:r>
              <a:rPr sz="2000" i="1" dirty="0">
                <a:solidFill>
                  <a:srgbClr val="191B0D"/>
                </a:solidFill>
                <a:latin typeface="Arial"/>
                <a:cs typeface="Arial"/>
              </a:rPr>
              <a:t>are</a:t>
            </a:r>
            <a:r>
              <a:rPr sz="2000" i="1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191B0D"/>
                </a:solidFill>
                <a:latin typeface="Arial"/>
                <a:cs typeface="Arial"/>
              </a:rPr>
              <a:t>sent</a:t>
            </a:r>
            <a:r>
              <a:rPr sz="2000" b="1" i="1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191B0D"/>
                </a:solidFill>
                <a:latin typeface="Arial"/>
                <a:cs typeface="Arial"/>
              </a:rPr>
              <a:t>to</a:t>
            </a:r>
            <a:r>
              <a:rPr sz="2000" b="1" i="1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191B0D"/>
                </a:solidFill>
                <a:latin typeface="Arial"/>
                <a:cs typeface="Arial"/>
              </a:rPr>
              <a:t>the</a:t>
            </a:r>
            <a:r>
              <a:rPr sz="2000" b="1" i="1" spc="-1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191B0D"/>
                </a:solidFill>
                <a:latin typeface="Arial"/>
                <a:cs typeface="Arial"/>
              </a:rPr>
              <a:t>address</a:t>
            </a:r>
            <a:r>
              <a:rPr sz="2000" b="1" i="1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191B0D"/>
                </a:solidFill>
                <a:latin typeface="Arial"/>
                <a:cs typeface="Arial"/>
              </a:rPr>
              <a:t>linked</a:t>
            </a:r>
            <a:r>
              <a:rPr sz="2000" b="1" i="1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191B0D"/>
                </a:solidFill>
                <a:latin typeface="Arial"/>
                <a:cs typeface="Arial"/>
              </a:rPr>
              <a:t>with</a:t>
            </a:r>
            <a:r>
              <a:rPr sz="2000" b="1" i="1" spc="-20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191B0D"/>
                </a:solidFill>
                <a:latin typeface="Arial"/>
                <a:cs typeface="Arial"/>
              </a:rPr>
              <a:t>your</a:t>
            </a:r>
            <a:r>
              <a:rPr sz="2000" b="1" i="1" spc="-15" dirty="0">
                <a:solidFill>
                  <a:srgbClr val="191B0D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191B0D"/>
                </a:solidFill>
                <a:latin typeface="Arial"/>
                <a:cs typeface="Arial"/>
              </a:rPr>
              <a:t>banweb</a:t>
            </a:r>
            <a:endParaRPr sz="2000">
              <a:latin typeface="Arial"/>
              <a:cs typeface="Arial"/>
            </a:endParaRPr>
          </a:p>
          <a:p>
            <a:pPr marL="1447165" lvl="2" indent="-531495">
              <a:lnSpc>
                <a:spcPct val="100000"/>
              </a:lnSpc>
              <a:spcBef>
                <a:spcPts val="515"/>
              </a:spcBef>
              <a:buClr>
                <a:srgbClr val="191B0D"/>
              </a:buClr>
              <a:buFont typeface="Segoe UI Symbol"/>
              <a:buChar char="❖"/>
              <a:tabLst>
                <a:tab pos="1447165" algn="l"/>
              </a:tabLst>
            </a:pPr>
            <a:r>
              <a:rPr sz="1800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The</a:t>
            </a:r>
            <a:r>
              <a:rPr sz="1800" i="1" u="heavy" spc="-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800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entire</a:t>
            </a:r>
            <a:r>
              <a:rPr sz="1800" i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800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process</a:t>
            </a:r>
            <a:r>
              <a:rPr sz="1800" i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800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can</a:t>
            </a:r>
            <a:r>
              <a:rPr sz="1800" i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800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take</a:t>
            </a:r>
            <a:r>
              <a:rPr sz="1800" i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800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up</a:t>
            </a:r>
            <a:r>
              <a:rPr sz="1800" i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800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to</a:t>
            </a:r>
            <a:r>
              <a:rPr sz="1800" i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800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3</a:t>
            </a:r>
            <a:r>
              <a:rPr sz="1800" i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months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35"/>
              </a:spcBef>
            </a:pPr>
            <a:r>
              <a:rPr sz="1800" b="1" i="1" spc="190" dirty="0">
                <a:solidFill>
                  <a:srgbClr val="002060"/>
                </a:solidFill>
                <a:latin typeface="Calibri"/>
                <a:cs typeface="Calibri"/>
              </a:rPr>
              <a:t>Why</a:t>
            </a:r>
            <a:r>
              <a:rPr sz="1800" b="1" i="1" spc="-3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b="1" i="1" spc="125" dirty="0">
                <a:solidFill>
                  <a:srgbClr val="002060"/>
                </a:solidFill>
                <a:latin typeface="Calibri"/>
                <a:cs typeface="Calibri"/>
              </a:rPr>
              <a:t>might</a:t>
            </a:r>
            <a:r>
              <a:rPr sz="1800" b="1" i="1" spc="-3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b="1" i="1" spc="55" dirty="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sz="1800" b="1" i="1" spc="-3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b="1" i="1" spc="145" dirty="0">
                <a:solidFill>
                  <a:srgbClr val="002060"/>
                </a:solidFill>
                <a:latin typeface="Calibri"/>
                <a:cs typeface="Calibri"/>
              </a:rPr>
              <a:t>request</a:t>
            </a:r>
            <a:r>
              <a:rPr sz="1800" b="1" i="1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b="1" i="1" spc="155" dirty="0">
                <a:solidFill>
                  <a:srgbClr val="002060"/>
                </a:solidFill>
                <a:latin typeface="Calibri"/>
                <a:cs typeface="Calibri"/>
              </a:rPr>
              <a:t>be</a:t>
            </a:r>
            <a:r>
              <a:rPr sz="1800" b="1" i="1" spc="-3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b="1" i="1" spc="114" dirty="0">
                <a:solidFill>
                  <a:srgbClr val="002060"/>
                </a:solidFill>
                <a:latin typeface="Calibri"/>
                <a:cs typeface="Calibri"/>
              </a:rPr>
              <a:t>denied?</a:t>
            </a:r>
            <a:endParaRPr sz="18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10"/>
              </a:spcBef>
            </a:pPr>
            <a:r>
              <a:rPr sz="1600" b="1" i="1" spc="140" dirty="0">
                <a:solidFill>
                  <a:srgbClr val="002060"/>
                </a:solidFill>
                <a:latin typeface="Calibri"/>
                <a:cs typeface="Calibri"/>
              </a:rPr>
              <a:t>Proper</a:t>
            </a:r>
            <a:r>
              <a:rPr sz="1600" b="1" i="1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600" b="1" i="1" spc="90" dirty="0">
                <a:solidFill>
                  <a:srgbClr val="002060"/>
                </a:solidFill>
                <a:latin typeface="Calibri"/>
                <a:cs typeface="Calibri"/>
              </a:rPr>
              <a:t>information</a:t>
            </a:r>
            <a:r>
              <a:rPr sz="1600" b="1" i="1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600" b="1" i="1" spc="105" dirty="0">
                <a:solidFill>
                  <a:srgbClr val="002060"/>
                </a:solidFill>
                <a:latin typeface="Calibri"/>
                <a:cs typeface="Calibri"/>
              </a:rPr>
              <a:t>not</a:t>
            </a:r>
            <a:r>
              <a:rPr sz="1600" b="1" i="1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600" b="1" i="1" spc="90" dirty="0">
                <a:solidFill>
                  <a:srgbClr val="002060"/>
                </a:solidFill>
                <a:latin typeface="Calibri"/>
                <a:cs typeface="Calibri"/>
              </a:rPr>
              <a:t>provided,</a:t>
            </a:r>
            <a:r>
              <a:rPr sz="1600" b="1" i="1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600" b="1" i="1" spc="110" dirty="0">
                <a:solidFill>
                  <a:srgbClr val="002060"/>
                </a:solidFill>
                <a:latin typeface="Calibri"/>
                <a:cs typeface="Calibri"/>
              </a:rPr>
              <a:t>non-itemized</a:t>
            </a:r>
            <a:r>
              <a:rPr sz="1600" b="1" i="1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600" b="1" i="1" spc="120" dirty="0">
                <a:solidFill>
                  <a:srgbClr val="002060"/>
                </a:solidFill>
                <a:latin typeface="Calibri"/>
                <a:cs typeface="Calibri"/>
              </a:rPr>
              <a:t>receipt</a:t>
            </a:r>
            <a:r>
              <a:rPr sz="1600" b="1" i="1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600" b="1" i="1" spc="114" dirty="0">
                <a:solidFill>
                  <a:srgbClr val="002060"/>
                </a:solidFill>
                <a:latin typeface="Calibri"/>
                <a:cs typeface="Calibri"/>
              </a:rPr>
              <a:t>submitted,</a:t>
            </a:r>
            <a:r>
              <a:rPr sz="1600" b="1" i="1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600" b="1" i="1" spc="120" dirty="0">
                <a:solidFill>
                  <a:srgbClr val="002060"/>
                </a:solidFill>
                <a:latin typeface="Calibri"/>
                <a:cs typeface="Calibri"/>
              </a:rPr>
              <a:t>receipt</a:t>
            </a:r>
            <a:r>
              <a:rPr sz="1600" b="1" i="1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600" b="1" i="1" spc="120" dirty="0">
                <a:solidFill>
                  <a:srgbClr val="002060"/>
                </a:solidFill>
                <a:latin typeface="Calibri"/>
                <a:cs typeface="Calibri"/>
              </a:rPr>
              <a:t>past</a:t>
            </a:r>
            <a:r>
              <a:rPr sz="1600" b="1" i="1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600" b="1" i="1" spc="80" dirty="0">
                <a:solidFill>
                  <a:srgbClr val="002060"/>
                </a:solidFill>
                <a:latin typeface="Calibri"/>
                <a:cs typeface="Calibri"/>
              </a:rPr>
              <a:t>deadline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2519</TotalTime>
  <Words>1030</Words>
  <Application>Microsoft Macintosh PowerPoint</Application>
  <PresentationFormat>Widescreen</PresentationFormat>
  <Paragraphs>100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Meiryo UI</vt:lpstr>
      <vt:lpstr>Yu Gothic UI</vt:lpstr>
      <vt:lpstr>Arial</vt:lpstr>
      <vt:lpstr>Calibri</vt:lpstr>
      <vt:lpstr>Cambria</vt:lpstr>
      <vt:lpstr>Georgia</vt:lpstr>
      <vt:lpstr>Segoe UI Symbol</vt:lpstr>
      <vt:lpstr>Office Theme</vt:lpstr>
      <vt:lpstr>PowerPoint Presentation</vt:lpstr>
      <vt:lpstr>PowerPoint Presentation</vt:lpstr>
      <vt:lpstr>1. Registering or Renewing a Student Organization</vt:lpstr>
      <vt:lpstr>PowerPoint Presentation</vt:lpstr>
      <vt:lpstr>PowerPoint Presentation</vt:lpstr>
      <vt:lpstr>THESE 3 THINGS MUST BE IN YOUR CONSTITUTION….</vt:lpstr>
      <vt:lpstr>What Happens After Approval?</vt:lpstr>
      <vt:lpstr>PowerPoint Presentation</vt:lpstr>
      <vt:lpstr>Reimbursements Continued</vt:lpstr>
      <vt:lpstr>Reimbursements Continued</vt:lpstr>
      <vt:lpstr>Supplementing MCSC Allocation</vt:lpstr>
      <vt:lpstr>Miscellaneous other Student Organization policies</vt:lpstr>
      <vt:lpstr>CO-SPONSORSHIPS</vt:lpstr>
      <vt:lpstr>Summary of Reminders</vt:lpstr>
      <vt:lpstr>Questions? Contact…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2022-2023 Student Org Registration .pptx</dc:title>
  <cp:lastModifiedBy>anastasia chajecki</cp:lastModifiedBy>
  <cp:revision>2</cp:revision>
  <dcterms:created xsi:type="dcterms:W3CDTF">2023-08-07T20:35:09Z</dcterms:created>
  <dcterms:modified xsi:type="dcterms:W3CDTF">2023-08-10T16:04:35Z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