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15" r:id="rId3"/>
    <p:sldId id="323" r:id="rId4"/>
    <p:sldId id="334" r:id="rId5"/>
    <p:sldId id="350" r:id="rId6"/>
    <p:sldId id="352" r:id="rId7"/>
    <p:sldId id="348" r:id="rId8"/>
    <p:sldId id="353" r:id="rId9"/>
    <p:sldId id="355" r:id="rId10"/>
    <p:sldId id="356" r:id="rId11"/>
    <p:sldId id="357" r:id="rId12"/>
    <p:sldId id="358" r:id="rId13"/>
    <p:sldId id="359" r:id="rId14"/>
    <p:sldId id="361" r:id="rId15"/>
    <p:sldId id="354" r:id="rId16"/>
    <p:sldId id="340"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005581"/>
    <a:srgbClr val="FFEEBB"/>
    <a:srgbClr val="C8B18B"/>
    <a:srgbClr val="FFC425"/>
    <a:srgbClr val="295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93981" autoAdjust="0"/>
  </p:normalViewPr>
  <p:slideViewPr>
    <p:cSldViewPr>
      <p:cViewPr>
        <p:scale>
          <a:sx n="60" d="100"/>
          <a:sy n="60" d="100"/>
        </p:scale>
        <p:origin x="3176" y="1144"/>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notesViewPr>
    <p:cSldViewPr>
      <p:cViewPr varScale="1">
        <p:scale>
          <a:sx n="70" d="100"/>
          <a:sy n="70" d="100"/>
        </p:scale>
        <p:origin x="-280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FCAC-E17A-764D-9744-11548FF4900D}" type="doc">
      <dgm:prSet loTypeId="urn:microsoft.com/office/officeart/2005/8/layout/venn1" loCatId="" qsTypeId="urn:microsoft.com/office/officeart/2005/8/quickstyle/simple4" qsCatId="simple" csTypeId="urn:microsoft.com/office/officeart/2005/8/colors/accent1_4" csCatId="accent1" phldr="1"/>
      <dgm:spPr/>
    </dgm:pt>
    <dgm:pt modelId="{BE57E890-8EA5-D444-95D0-36F443527BE7}">
      <dgm:prSet phldrT="[Text]" custT="1"/>
      <dgm:spPr/>
      <dgm:t>
        <a:bodyPr/>
        <a:lstStyle/>
        <a:p>
          <a:r>
            <a:rPr lang="en-US" sz="1800" u="sng" dirty="0" smtClean="0">
              <a:latin typeface="Cambria" panose="02040503050406030204" pitchFamily="18" charset="0"/>
              <a:cs typeface="Avenir Next Regular"/>
            </a:rPr>
            <a:t>Technology</a:t>
          </a:r>
        </a:p>
        <a:p>
          <a:r>
            <a:rPr lang="en-US" sz="1300" dirty="0" smtClean="0">
              <a:latin typeface="Cambria" panose="02040503050406030204" pitchFamily="18" charset="0"/>
              <a:cs typeface="Avenir Next Regular"/>
            </a:rPr>
            <a:t>- </a:t>
          </a:r>
          <a:r>
            <a:rPr lang="en-US" sz="1400" dirty="0" smtClean="0">
              <a:latin typeface="Cambria" panose="02040503050406030204" pitchFamily="18" charset="0"/>
              <a:cs typeface="Avenir Next Regular"/>
            </a:rPr>
            <a:t>Mobile first</a:t>
          </a:r>
        </a:p>
        <a:p>
          <a:r>
            <a:rPr lang="en-US" sz="1400" dirty="0" smtClean="0">
              <a:latin typeface="Cambria" panose="02040503050406030204" pitchFamily="18" charset="0"/>
              <a:cs typeface="Avenir Next Regular"/>
            </a:rPr>
            <a:t>-Video</a:t>
          </a:r>
        </a:p>
        <a:p>
          <a:r>
            <a:rPr lang="en-US" sz="1400" dirty="0" smtClean="0">
              <a:latin typeface="Cambria" panose="02040503050406030204" pitchFamily="18" charset="0"/>
              <a:cs typeface="Avenir Next Regular"/>
            </a:rPr>
            <a:t>- Connected devices</a:t>
          </a:r>
          <a:endParaRPr lang="en-US" sz="1400" dirty="0">
            <a:latin typeface="Cambria" panose="02040503050406030204" pitchFamily="18" charset="0"/>
            <a:cs typeface="Avenir Next Regular"/>
          </a:endParaRPr>
        </a:p>
      </dgm:t>
    </dgm:pt>
    <dgm:pt modelId="{9FB6A873-F1B9-B34A-AE03-6B1B468C9515}" type="parTrans" cxnId="{F2631043-1297-2546-AB39-FB026C998C31}">
      <dgm:prSet/>
      <dgm:spPr/>
      <dgm:t>
        <a:bodyPr/>
        <a:lstStyle/>
        <a:p>
          <a:endParaRPr lang="en-US"/>
        </a:p>
      </dgm:t>
    </dgm:pt>
    <dgm:pt modelId="{70BC1EED-120D-924D-9688-1F9A2EB7FB04}" type="sibTrans" cxnId="{F2631043-1297-2546-AB39-FB026C998C31}">
      <dgm:prSet/>
      <dgm:spPr/>
      <dgm:t>
        <a:bodyPr/>
        <a:lstStyle/>
        <a:p>
          <a:endParaRPr lang="en-US"/>
        </a:p>
      </dgm:t>
    </dgm:pt>
    <dgm:pt modelId="{25043BE8-43BC-4244-8656-2877DEA79A6A}">
      <dgm:prSet phldrT="[Text]" custT="1"/>
      <dgm:spPr/>
      <dgm:t>
        <a:bodyPr/>
        <a:lstStyle/>
        <a:p>
          <a:r>
            <a:rPr lang="en-US" sz="1800" u="sng" dirty="0" smtClean="0">
              <a:latin typeface="Cambria" panose="02040503050406030204" pitchFamily="18" charset="0"/>
              <a:cs typeface="Avenir Next Regular"/>
            </a:rPr>
            <a:t>Medicine</a:t>
          </a:r>
        </a:p>
        <a:p>
          <a:r>
            <a:rPr lang="en-US" sz="1300" dirty="0" smtClean="0">
              <a:latin typeface="Cambria" panose="02040503050406030204" pitchFamily="18" charset="0"/>
              <a:cs typeface="Avenir Next Regular"/>
            </a:rPr>
            <a:t>- </a:t>
          </a:r>
          <a:r>
            <a:rPr lang="en-US" sz="1400" dirty="0" smtClean="0">
              <a:latin typeface="Cambria" panose="02040503050406030204" pitchFamily="18" charset="0"/>
              <a:cs typeface="Avenir Next Regular"/>
            </a:rPr>
            <a:t>Personalized care</a:t>
          </a:r>
        </a:p>
        <a:p>
          <a:r>
            <a:rPr lang="en-US" sz="1400" dirty="0" smtClean="0">
              <a:latin typeface="Cambria" panose="02040503050406030204" pitchFamily="18" charset="0"/>
              <a:cs typeface="Avenir Next Regular"/>
            </a:rPr>
            <a:t>- Efficiency</a:t>
          </a:r>
        </a:p>
        <a:p>
          <a:r>
            <a:rPr lang="en-US" sz="1400" dirty="0" smtClean="0">
              <a:latin typeface="Cambria" panose="02040503050406030204" pitchFamily="18" charset="0"/>
              <a:cs typeface="Avenir Next Regular"/>
            </a:rPr>
            <a:t>- Cost transparency</a:t>
          </a:r>
        </a:p>
        <a:p>
          <a:r>
            <a:rPr lang="en-US" sz="1400" dirty="0" smtClean="0">
              <a:latin typeface="Cambria" panose="02040503050406030204" pitchFamily="18" charset="0"/>
              <a:cs typeface="Avenir Next Regular"/>
            </a:rPr>
            <a:t>- Integrated into fabric</a:t>
          </a:r>
        </a:p>
        <a:p>
          <a:r>
            <a:rPr lang="en-US" sz="1400" dirty="0" smtClean="0">
              <a:latin typeface="Avenir Next Regular"/>
              <a:cs typeface="Avenir Next Regular"/>
            </a:rPr>
            <a:t> </a:t>
          </a:r>
          <a:endParaRPr lang="en-US" sz="1400" dirty="0">
            <a:latin typeface="Avenir Next Regular"/>
            <a:cs typeface="Avenir Next Regular"/>
          </a:endParaRPr>
        </a:p>
      </dgm:t>
    </dgm:pt>
    <dgm:pt modelId="{6A2965AB-3417-674D-A2BB-A108711589B5}" type="parTrans" cxnId="{ACE80320-EFB2-994E-B1DB-FF5DD721F941}">
      <dgm:prSet/>
      <dgm:spPr/>
      <dgm:t>
        <a:bodyPr/>
        <a:lstStyle/>
        <a:p>
          <a:endParaRPr lang="en-US"/>
        </a:p>
      </dgm:t>
    </dgm:pt>
    <dgm:pt modelId="{527FC30B-73A7-A844-B8AF-0AD2613BEE3E}" type="sibTrans" cxnId="{ACE80320-EFB2-994E-B1DB-FF5DD721F941}">
      <dgm:prSet/>
      <dgm:spPr/>
      <dgm:t>
        <a:bodyPr/>
        <a:lstStyle/>
        <a:p>
          <a:endParaRPr lang="en-US"/>
        </a:p>
      </dgm:t>
    </dgm:pt>
    <dgm:pt modelId="{1AC42E49-ABDC-6D43-90A6-9050D35A5ED3}">
      <dgm:prSet phldrT="[Text]" custT="1"/>
      <dgm:spPr/>
      <dgm:t>
        <a:bodyPr/>
        <a:lstStyle/>
        <a:p>
          <a:r>
            <a:rPr lang="en-US" sz="1800" u="sng" dirty="0" smtClean="0">
              <a:latin typeface="Cambria" panose="02040503050406030204" pitchFamily="18" charset="0"/>
              <a:cs typeface="Avenir Next Regular"/>
            </a:rPr>
            <a:t>Consumerism</a:t>
          </a:r>
        </a:p>
        <a:p>
          <a:r>
            <a:rPr lang="en-US" sz="1800" u="none" dirty="0" smtClean="0">
              <a:latin typeface="Cambria" panose="02040503050406030204" pitchFamily="18" charset="0"/>
              <a:cs typeface="Avenir Next Regular"/>
            </a:rPr>
            <a:t>- </a:t>
          </a:r>
          <a:r>
            <a:rPr lang="en-US" sz="1400" u="none" dirty="0" smtClean="0">
              <a:latin typeface="Cambria" panose="02040503050406030204" pitchFamily="18" charset="0"/>
              <a:cs typeface="Avenir Next Regular"/>
            </a:rPr>
            <a:t>Services delivered on demand</a:t>
          </a:r>
        </a:p>
        <a:p>
          <a:r>
            <a:rPr lang="en-US" sz="1400" u="none" dirty="0" smtClean="0">
              <a:latin typeface="Cambria" panose="02040503050406030204" pitchFamily="18" charset="0"/>
              <a:cs typeface="Avenir Next Regular"/>
            </a:rPr>
            <a:t>- Concierge quality </a:t>
          </a:r>
        </a:p>
        <a:p>
          <a:r>
            <a:rPr lang="en-US" sz="1400" u="none" dirty="0" smtClean="0">
              <a:latin typeface="Cambria" panose="02040503050406030204" pitchFamily="18" charset="0"/>
              <a:cs typeface="Avenir Next Regular"/>
            </a:rPr>
            <a:t>- Greater consumer choice for seeking care</a:t>
          </a:r>
        </a:p>
      </dgm:t>
    </dgm:pt>
    <dgm:pt modelId="{47333A8A-049D-4540-A8AE-1CDFD613A002}" type="parTrans" cxnId="{9DCD1B9A-2761-2C46-901E-6A2538FFA3FA}">
      <dgm:prSet/>
      <dgm:spPr/>
      <dgm:t>
        <a:bodyPr/>
        <a:lstStyle/>
        <a:p>
          <a:endParaRPr lang="en-US"/>
        </a:p>
      </dgm:t>
    </dgm:pt>
    <dgm:pt modelId="{13F1BD35-6F8E-DA42-8CAA-32AFCA645259}" type="sibTrans" cxnId="{9DCD1B9A-2761-2C46-901E-6A2538FFA3FA}">
      <dgm:prSet/>
      <dgm:spPr/>
      <dgm:t>
        <a:bodyPr/>
        <a:lstStyle/>
        <a:p>
          <a:endParaRPr lang="en-US"/>
        </a:p>
      </dgm:t>
    </dgm:pt>
    <dgm:pt modelId="{99F5B5B6-B4BF-D148-857D-D4187FD1B02F}" type="pres">
      <dgm:prSet presAssocID="{7C1FFCAC-E17A-764D-9744-11548FF4900D}" presName="compositeShape" presStyleCnt="0">
        <dgm:presLayoutVars>
          <dgm:chMax val="7"/>
          <dgm:dir/>
          <dgm:resizeHandles val="exact"/>
        </dgm:presLayoutVars>
      </dgm:prSet>
      <dgm:spPr/>
    </dgm:pt>
    <dgm:pt modelId="{63E08DD8-92FD-884A-9CB5-0E03D27B5A35}" type="pres">
      <dgm:prSet presAssocID="{BE57E890-8EA5-D444-95D0-36F443527BE7}" presName="circ1" presStyleLbl="vennNode1" presStyleIdx="0" presStyleCnt="3" custScaleX="121902" custScaleY="116998" custLinFactNeighborX="679" custLinFactNeighborY="290"/>
      <dgm:spPr/>
      <dgm:t>
        <a:bodyPr/>
        <a:lstStyle/>
        <a:p>
          <a:endParaRPr lang="en-US"/>
        </a:p>
      </dgm:t>
    </dgm:pt>
    <dgm:pt modelId="{22FC8066-776C-0348-B3DC-9EDA2C5F1D7F}" type="pres">
      <dgm:prSet presAssocID="{BE57E890-8EA5-D444-95D0-36F443527BE7}" presName="circ1Tx" presStyleLbl="revTx" presStyleIdx="0" presStyleCnt="0">
        <dgm:presLayoutVars>
          <dgm:chMax val="0"/>
          <dgm:chPref val="0"/>
          <dgm:bulletEnabled val="1"/>
        </dgm:presLayoutVars>
      </dgm:prSet>
      <dgm:spPr/>
      <dgm:t>
        <a:bodyPr/>
        <a:lstStyle/>
        <a:p>
          <a:endParaRPr lang="en-US"/>
        </a:p>
      </dgm:t>
    </dgm:pt>
    <dgm:pt modelId="{9FF6FA66-6D87-8246-B7A5-57C092491978}" type="pres">
      <dgm:prSet presAssocID="{25043BE8-43BC-4244-8656-2877DEA79A6A}" presName="circ2" presStyleLbl="vennNode1" presStyleIdx="1" presStyleCnt="3" custScaleX="131025" custScaleY="120714" custLinFactNeighborX="19982" custLinFactNeighborY="2179"/>
      <dgm:spPr/>
      <dgm:t>
        <a:bodyPr/>
        <a:lstStyle/>
        <a:p>
          <a:endParaRPr lang="en-US"/>
        </a:p>
      </dgm:t>
    </dgm:pt>
    <dgm:pt modelId="{9ED90AA7-627C-BC4D-97CA-2B9C51E11B4F}" type="pres">
      <dgm:prSet presAssocID="{25043BE8-43BC-4244-8656-2877DEA79A6A}" presName="circ2Tx" presStyleLbl="revTx" presStyleIdx="0" presStyleCnt="0">
        <dgm:presLayoutVars>
          <dgm:chMax val="0"/>
          <dgm:chPref val="0"/>
          <dgm:bulletEnabled val="1"/>
        </dgm:presLayoutVars>
      </dgm:prSet>
      <dgm:spPr/>
      <dgm:t>
        <a:bodyPr/>
        <a:lstStyle/>
        <a:p>
          <a:endParaRPr lang="en-US"/>
        </a:p>
      </dgm:t>
    </dgm:pt>
    <dgm:pt modelId="{20C798DE-F895-AC43-815F-F9182E64D9D8}" type="pres">
      <dgm:prSet presAssocID="{1AC42E49-ABDC-6D43-90A6-9050D35A5ED3}" presName="circ3" presStyleLbl="vennNode1" presStyleIdx="2" presStyleCnt="3" custScaleX="123806" custScaleY="123328" custLinFactNeighborX="-28104" custLinFactNeighborY="-8829"/>
      <dgm:spPr/>
      <dgm:t>
        <a:bodyPr/>
        <a:lstStyle/>
        <a:p>
          <a:endParaRPr lang="en-US"/>
        </a:p>
      </dgm:t>
    </dgm:pt>
    <dgm:pt modelId="{89509B65-FE97-6E47-A470-1738B8DDB9C6}" type="pres">
      <dgm:prSet presAssocID="{1AC42E49-ABDC-6D43-90A6-9050D35A5ED3}" presName="circ3Tx" presStyleLbl="revTx" presStyleIdx="0" presStyleCnt="0">
        <dgm:presLayoutVars>
          <dgm:chMax val="0"/>
          <dgm:chPref val="0"/>
          <dgm:bulletEnabled val="1"/>
        </dgm:presLayoutVars>
      </dgm:prSet>
      <dgm:spPr/>
      <dgm:t>
        <a:bodyPr/>
        <a:lstStyle/>
        <a:p>
          <a:endParaRPr lang="en-US"/>
        </a:p>
      </dgm:t>
    </dgm:pt>
  </dgm:ptLst>
  <dgm:cxnLst>
    <dgm:cxn modelId="{D1BC7D46-3E72-7745-8F8F-095E523CCD01}" type="presOf" srcId="{BE57E890-8EA5-D444-95D0-36F443527BE7}" destId="{22FC8066-776C-0348-B3DC-9EDA2C5F1D7F}" srcOrd="1" destOrd="0" presId="urn:microsoft.com/office/officeart/2005/8/layout/venn1"/>
    <dgm:cxn modelId="{02D9F19A-6E54-9248-BAB4-4D5B7460EA5E}" type="presOf" srcId="{25043BE8-43BC-4244-8656-2877DEA79A6A}" destId="{9FF6FA66-6D87-8246-B7A5-57C092491978}" srcOrd="0" destOrd="0" presId="urn:microsoft.com/office/officeart/2005/8/layout/venn1"/>
    <dgm:cxn modelId="{ACE80320-EFB2-994E-B1DB-FF5DD721F941}" srcId="{7C1FFCAC-E17A-764D-9744-11548FF4900D}" destId="{25043BE8-43BC-4244-8656-2877DEA79A6A}" srcOrd="1" destOrd="0" parTransId="{6A2965AB-3417-674D-A2BB-A108711589B5}" sibTransId="{527FC30B-73A7-A844-B8AF-0AD2613BEE3E}"/>
    <dgm:cxn modelId="{6660C1BA-551D-0F40-912A-11EC1C59F616}" type="presOf" srcId="{7C1FFCAC-E17A-764D-9744-11548FF4900D}" destId="{99F5B5B6-B4BF-D148-857D-D4187FD1B02F}" srcOrd="0" destOrd="0" presId="urn:microsoft.com/office/officeart/2005/8/layout/venn1"/>
    <dgm:cxn modelId="{D10E93F4-627B-C54C-9966-1748F6425716}" type="presOf" srcId="{25043BE8-43BC-4244-8656-2877DEA79A6A}" destId="{9ED90AA7-627C-BC4D-97CA-2B9C51E11B4F}" srcOrd="1" destOrd="0" presId="urn:microsoft.com/office/officeart/2005/8/layout/venn1"/>
    <dgm:cxn modelId="{B959EFB7-9373-4040-AA93-74F00FF32714}" type="presOf" srcId="{1AC42E49-ABDC-6D43-90A6-9050D35A5ED3}" destId="{20C798DE-F895-AC43-815F-F9182E64D9D8}" srcOrd="0" destOrd="0" presId="urn:microsoft.com/office/officeart/2005/8/layout/venn1"/>
    <dgm:cxn modelId="{78AB52D9-8F84-1343-BA5E-5FEA7A7316AE}" type="presOf" srcId="{BE57E890-8EA5-D444-95D0-36F443527BE7}" destId="{63E08DD8-92FD-884A-9CB5-0E03D27B5A35}" srcOrd="0" destOrd="0" presId="urn:microsoft.com/office/officeart/2005/8/layout/venn1"/>
    <dgm:cxn modelId="{9DCD1B9A-2761-2C46-901E-6A2538FFA3FA}" srcId="{7C1FFCAC-E17A-764D-9744-11548FF4900D}" destId="{1AC42E49-ABDC-6D43-90A6-9050D35A5ED3}" srcOrd="2" destOrd="0" parTransId="{47333A8A-049D-4540-A8AE-1CDFD613A002}" sibTransId="{13F1BD35-6F8E-DA42-8CAA-32AFCA645259}"/>
    <dgm:cxn modelId="{725916CF-DAAC-1643-9BE8-93D71DC07E97}" type="presOf" srcId="{1AC42E49-ABDC-6D43-90A6-9050D35A5ED3}" destId="{89509B65-FE97-6E47-A470-1738B8DDB9C6}" srcOrd="1" destOrd="0" presId="urn:microsoft.com/office/officeart/2005/8/layout/venn1"/>
    <dgm:cxn modelId="{F2631043-1297-2546-AB39-FB026C998C31}" srcId="{7C1FFCAC-E17A-764D-9744-11548FF4900D}" destId="{BE57E890-8EA5-D444-95D0-36F443527BE7}" srcOrd="0" destOrd="0" parTransId="{9FB6A873-F1B9-B34A-AE03-6B1B468C9515}" sibTransId="{70BC1EED-120D-924D-9688-1F9A2EB7FB04}"/>
    <dgm:cxn modelId="{43A49767-3D01-344E-BF27-8D404FBD3D77}" type="presParOf" srcId="{99F5B5B6-B4BF-D148-857D-D4187FD1B02F}" destId="{63E08DD8-92FD-884A-9CB5-0E03D27B5A35}" srcOrd="0" destOrd="0" presId="urn:microsoft.com/office/officeart/2005/8/layout/venn1"/>
    <dgm:cxn modelId="{E788782E-08E2-3045-9A2A-4F4946ECFE8B}" type="presParOf" srcId="{99F5B5B6-B4BF-D148-857D-D4187FD1B02F}" destId="{22FC8066-776C-0348-B3DC-9EDA2C5F1D7F}" srcOrd="1" destOrd="0" presId="urn:microsoft.com/office/officeart/2005/8/layout/venn1"/>
    <dgm:cxn modelId="{29342856-9C44-274F-9BB2-852FF9072D85}" type="presParOf" srcId="{99F5B5B6-B4BF-D148-857D-D4187FD1B02F}" destId="{9FF6FA66-6D87-8246-B7A5-57C092491978}" srcOrd="2" destOrd="0" presId="urn:microsoft.com/office/officeart/2005/8/layout/venn1"/>
    <dgm:cxn modelId="{39CE5996-32EC-C048-A8A4-76AEC4886CB0}" type="presParOf" srcId="{99F5B5B6-B4BF-D148-857D-D4187FD1B02F}" destId="{9ED90AA7-627C-BC4D-97CA-2B9C51E11B4F}" srcOrd="3" destOrd="0" presId="urn:microsoft.com/office/officeart/2005/8/layout/venn1"/>
    <dgm:cxn modelId="{95A93750-38C9-DA44-B8F4-C914C0674B1F}" type="presParOf" srcId="{99F5B5B6-B4BF-D148-857D-D4187FD1B02F}" destId="{20C798DE-F895-AC43-815F-F9182E64D9D8}" srcOrd="4" destOrd="0" presId="urn:microsoft.com/office/officeart/2005/8/layout/venn1"/>
    <dgm:cxn modelId="{2EE9AA9B-0CED-5649-89BE-A2ECBDB99A54}" type="presParOf" srcId="{99F5B5B6-B4BF-D148-857D-D4187FD1B02F}" destId="{89509B65-FE97-6E47-A470-1738B8DDB9C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08DD8-92FD-884A-9CB5-0E03D27B5A35}">
      <dsp:nvSpPr>
        <dsp:cNvPr id="0" name=""/>
        <dsp:cNvSpPr/>
      </dsp:nvSpPr>
      <dsp:spPr>
        <a:xfrm>
          <a:off x="1719871" y="-115208"/>
          <a:ext cx="2832539" cy="2718589"/>
        </a:xfrm>
        <a:prstGeom prst="ellipse">
          <a:avLst/>
        </a:prstGeom>
        <a:gradFill rotWithShape="0">
          <a:gsLst>
            <a:gs pos="0">
              <a:schemeClr val="accent1">
                <a:shade val="80000"/>
                <a:alpha val="50000"/>
                <a:hueOff val="0"/>
                <a:satOff val="0"/>
                <a:lumOff val="0"/>
                <a:alphaOff val="0"/>
                <a:shade val="51000"/>
                <a:satMod val="130000"/>
              </a:schemeClr>
            </a:gs>
            <a:gs pos="80000">
              <a:schemeClr val="accent1">
                <a:shade val="80000"/>
                <a:alpha val="50000"/>
                <a:hueOff val="0"/>
                <a:satOff val="0"/>
                <a:lumOff val="0"/>
                <a:alphaOff val="0"/>
                <a:shade val="93000"/>
                <a:satMod val="130000"/>
              </a:schemeClr>
            </a:gs>
            <a:gs pos="100000">
              <a:schemeClr val="accent1">
                <a:shade val="80000"/>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u="sng" kern="1200" dirty="0" smtClean="0">
              <a:latin typeface="Cambria" panose="02040503050406030204" pitchFamily="18" charset="0"/>
              <a:cs typeface="Avenir Next Regular"/>
            </a:rPr>
            <a:t>Technology</a:t>
          </a:r>
        </a:p>
        <a:p>
          <a:pPr lvl="0" algn="ctr" defTabSz="800100">
            <a:lnSpc>
              <a:spcPct val="90000"/>
            </a:lnSpc>
            <a:spcBef>
              <a:spcPct val="0"/>
            </a:spcBef>
            <a:spcAft>
              <a:spcPct val="35000"/>
            </a:spcAft>
          </a:pPr>
          <a:r>
            <a:rPr lang="en-US" sz="1300" kern="1200" dirty="0" smtClean="0">
              <a:latin typeface="Cambria" panose="02040503050406030204" pitchFamily="18" charset="0"/>
              <a:cs typeface="Avenir Next Regular"/>
            </a:rPr>
            <a:t>- </a:t>
          </a:r>
          <a:r>
            <a:rPr lang="en-US" sz="1400" kern="1200" dirty="0" smtClean="0">
              <a:latin typeface="Cambria" panose="02040503050406030204" pitchFamily="18" charset="0"/>
              <a:cs typeface="Avenir Next Regular"/>
            </a:rPr>
            <a:t>Mobile first</a:t>
          </a:r>
        </a:p>
        <a:p>
          <a:pPr lvl="0" algn="ctr" defTabSz="800100">
            <a:lnSpc>
              <a:spcPct val="90000"/>
            </a:lnSpc>
            <a:spcBef>
              <a:spcPct val="0"/>
            </a:spcBef>
            <a:spcAft>
              <a:spcPct val="35000"/>
            </a:spcAft>
          </a:pPr>
          <a:r>
            <a:rPr lang="en-US" sz="1400" kern="1200" dirty="0" smtClean="0">
              <a:latin typeface="Cambria" panose="02040503050406030204" pitchFamily="18" charset="0"/>
              <a:cs typeface="Avenir Next Regular"/>
            </a:rPr>
            <a:t>-Video</a:t>
          </a:r>
        </a:p>
        <a:p>
          <a:pPr lvl="0" algn="ctr" defTabSz="800100">
            <a:lnSpc>
              <a:spcPct val="90000"/>
            </a:lnSpc>
            <a:spcBef>
              <a:spcPct val="0"/>
            </a:spcBef>
            <a:spcAft>
              <a:spcPct val="35000"/>
            </a:spcAft>
          </a:pPr>
          <a:r>
            <a:rPr lang="en-US" sz="1400" kern="1200" dirty="0" smtClean="0">
              <a:latin typeface="Cambria" panose="02040503050406030204" pitchFamily="18" charset="0"/>
              <a:cs typeface="Avenir Next Regular"/>
            </a:rPr>
            <a:t>- Connected devices</a:t>
          </a:r>
          <a:endParaRPr lang="en-US" sz="1400" kern="1200" dirty="0">
            <a:latin typeface="Cambria" panose="02040503050406030204" pitchFamily="18" charset="0"/>
            <a:cs typeface="Avenir Next Regular"/>
          </a:endParaRPr>
        </a:p>
      </dsp:txBody>
      <dsp:txXfrm>
        <a:off x="2097543" y="360544"/>
        <a:ext cx="2077195" cy="1223365"/>
      </dsp:txXfrm>
    </dsp:sp>
    <dsp:sp modelId="{9FF6FA66-6D87-8246-B7A5-57C092491978}">
      <dsp:nvSpPr>
        <dsp:cNvPr id="0" name=""/>
        <dsp:cNvSpPr/>
      </dsp:nvSpPr>
      <dsp:spPr>
        <a:xfrm>
          <a:off x="2900848" y="1287142"/>
          <a:ext cx="3044523" cy="2804935"/>
        </a:xfrm>
        <a:prstGeom prst="ellipse">
          <a:avLst/>
        </a:prstGeom>
        <a:gradFill rotWithShape="0">
          <a:gsLst>
            <a:gs pos="0">
              <a:schemeClr val="accent1">
                <a:shade val="80000"/>
                <a:alpha val="50000"/>
                <a:hueOff val="24850"/>
                <a:satOff val="6763"/>
                <a:lumOff val="11185"/>
                <a:alphaOff val="0"/>
                <a:shade val="51000"/>
                <a:satMod val="130000"/>
              </a:schemeClr>
            </a:gs>
            <a:gs pos="80000">
              <a:schemeClr val="accent1">
                <a:shade val="80000"/>
                <a:alpha val="50000"/>
                <a:hueOff val="24850"/>
                <a:satOff val="6763"/>
                <a:lumOff val="11185"/>
                <a:alphaOff val="0"/>
                <a:shade val="93000"/>
                <a:satMod val="130000"/>
              </a:schemeClr>
            </a:gs>
            <a:gs pos="100000">
              <a:schemeClr val="accent1">
                <a:shade val="80000"/>
                <a:alpha val="50000"/>
                <a:hueOff val="24850"/>
                <a:satOff val="6763"/>
                <a:lumOff val="1118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u="sng" kern="1200" dirty="0" smtClean="0">
              <a:latin typeface="Cambria" panose="02040503050406030204" pitchFamily="18" charset="0"/>
              <a:cs typeface="Avenir Next Regular"/>
            </a:rPr>
            <a:t>Medicine</a:t>
          </a:r>
        </a:p>
        <a:p>
          <a:pPr lvl="0" algn="ctr" defTabSz="800100">
            <a:lnSpc>
              <a:spcPct val="90000"/>
            </a:lnSpc>
            <a:spcBef>
              <a:spcPct val="0"/>
            </a:spcBef>
            <a:spcAft>
              <a:spcPct val="35000"/>
            </a:spcAft>
          </a:pPr>
          <a:r>
            <a:rPr lang="en-US" sz="1300" kern="1200" dirty="0" smtClean="0">
              <a:latin typeface="Cambria" panose="02040503050406030204" pitchFamily="18" charset="0"/>
              <a:cs typeface="Avenir Next Regular"/>
            </a:rPr>
            <a:t>- </a:t>
          </a:r>
          <a:r>
            <a:rPr lang="en-US" sz="1400" kern="1200" dirty="0" smtClean="0">
              <a:latin typeface="Cambria" panose="02040503050406030204" pitchFamily="18" charset="0"/>
              <a:cs typeface="Avenir Next Regular"/>
            </a:rPr>
            <a:t>Personalized care</a:t>
          </a:r>
        </a:p>
        <a:p>
          <a:pPr lvl="0" algn="ctr" defTabSz="800100">
            <a:lnSpc>
              <a:spcPct val="90000"/>
            </a:lnSpc>
            <a:spcBef>
              <a:spcPct val="0"/>
            </a:spcBef>
            <a:spcAft>
              <a:spcPct val="35000"/>
            </a:spcAft>
          </a:pPr>
          <a:r>
            <a:rPr lang="en-US" sz="1400" kern="1200" dirty="0" smtClean="0">
              <a:latin typeface="Cambria" panose="02040503050406030204" pitchFamily="18" charset="0"/>
              <a:cs typeface="Avenir Next Regular"/>
            </a:rPr>
            <a:t>- Efficiency</a:t>
          </a:r>
        </a:p>
        <a:p>
          <a:pPr lvl="0" algn="ctr" defTabSz="800100">
            <a:lnSpc>
              <a:spcPct val="90000"/>
            </a:lnSpc>
            <a:spcBef>
              <a:spcPct val="0"/>
            </a:spcBef>
            <a:spcAft>
              <a:spcPct val="35000"/>
            </a:spcAft>
          </a:pPr>
          <a:r>
            <a:rPr lang="en-US" sz="1400" kern="1200" dirty="0" smtClean="0">
              <a:latin typeface="Cambria" panose="02040503050406030204" pitchFamily="18" charset="0"/>
              <a:cs typeface="Avenir Next Regular"/>
            </a:rPr>
            <a:t>- Cost transparency</a:t>
          </a:r>
        </a:p>
        <a:p>
          <a:pPr lvl="0" algn="ctr" defTabSz="800100">
            <a:lnSpc>
              <a:spcPct val="90000"/>
            </a:lnSpc>
            <a:spcBef>
              <a:spcPct val="0"/>
            </a:spcBef>
            <a:spcAft>
              <a:spcPct val="35000"/>
            </a:spcAft>
          </a:pPr>
          <a:r>
            <a:rPr lang="en-US" sz="1400" kern="1200" dirty="0" smtClean="0">
              <a:latin typeface="Cambria" panose="02040503050406030204" pitchFamily="18" charset="0"/>
              <a:cs typeface="Avenir Next Regular"/>
            </a:rPr>
            <a:t>- Integrated into fabric</a:t>
          </a:r>
        </a:p>
        <a:p>
          <a:pPr lvl="0" algn="ctr" defTabSz="800100">
            <a:lnSpc>
              <a:spcPct val="90000"/>
            </a:lnSpc>
            <a:spcBef>
              <a:spcPct val="0"/>
            </a:spcBef>
            <a:spcAft>
              <a:spcPct val="35000"/>
            </a:spcAft>
          </a:pPr>
          <a:r>
            <a:rPr lang="en-US" sz="1400" kern="1200" dirty="0" smtClean="0">
              <a:latin typeface="Avenir Next Regular"/>
              <a:cs typeface="Avenir Next Regular"/>
            </a:rPr>
            <a:t> </a:t>
          </a:r>
          <a:endParaRPr lang="en-US" sz="1400" kern="1200" dirty="0">
            <a:latin typeface="Avenir Next Regular"/>
            <a:cs typeface="Avenir Next Regular"/>
          </a:endParaRPr>
        </a:p>
      </dsp:txBody>
      <dsp:txXfrm>
        <a:off x="3831965" y="2011750"/>
        <a:ext cx="1826714" cy="1542714"/>
      </dsp:txXfrm>
    </dsp:sp>
    <dsp:sp modelId="{20C798DE-F895-AC43-815F-F9182E64D9D8}">
      <dsp:nvSpPr>
        <dsp:cNvPr id="0" name=""/>
        <dsp:cNvSpPr/>
      </dsp:nvSpPr>
      <dsp:spPr>
        <a:xfrm>
          <a:off x="190503" y="1051620"/>
          <a:ext cx="2876781" cy="2865674"/>
        </a:xfrm>
        <a:prstGeom prst="ellipse">
          <a:avLst/>
        </a:prstGeom>
        <a:gradFill rotWithShape="0">
          <a:gsLst>
            <a:gs pos="0">
              <a:schemeClr val="accent1">
                <a:shade val="80000"/>
                <a:alpha val="50000"/>
                <a:hueOff val="24850"/>
                <a:satOff val="6763"/>
                <a:lumOff val="11185"/>
                <a:alphaOff val="0"/>
                <a:shade val="51000"/>
                <a:satMod val="130000"/>
              </a:schemeClr>
            </a:gs>
            <a:gs pos="80000">
              <a:schemeClr val="accent1">
                <a:shade val="80000"/>
                <a:alpha val="50000"/>
                <a:hueOff val="24850"/>
                <a:satOff val="6763"/>
                <a:lumOff val="11185"/>
                <a:alphaOff val="0"/>
                <a:shade val="93000"/>
                <a:satMod val="130000"/>
              </a:schemeClr>
            </a:gs>
            <a:gs pos="100000">
              <a:schemeClr val="accent1">
                <a:shade val="80000"/>
                <a:alpha val="50000"/>
                <a:hueOff val="24850"/>
                <a:satOff val="6763"/>
                <a:lumOff val="1118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u="sng" kern="1200" dirty="0" smtClean="0">
              <a:latin typeface="Cambria" panose="02040503050406030204" pitchFamily="18" charset="0"/>
              <a:cs typeface="Avenir Next Regular"/>
            </a:rPr>
            <a:t>Consumerism</a:t>
          </a:r>
        </a:p>
        <a:p>
          <a:pPr lvl="0" algn="ctr" defTabSz="800100">
            <a:lnSpc>
              <a:spcPct val="90000"/>
            </a:lnSpc>
            <a:spcBef>
              <a:spcPct val="0"/>
            </a:spcBef>
            <a:spcAft>
              <a:spcPct val="35000"/>
            </a:spcAft>
          </a:pPr>
          <a:r>
            <a:rPr lang="en-US" sz="1800" u="none" kern="1200" dirty="0" smtClean="0">
              <a:latin typeface="Cambria" panose="02040503050406030204" pitchFamily="18" charset="0"/>
              <a:cs typeface="Avenir Next Regular"/>
            </a:rPr>
            <a:t>- </a:t>
          </a:r>
          <a:r>
            <a:rPr lang="en-US" sz="1400" u="none" kern="1200" dirty="0" smtClean="0">
              <a:latin typeface="Cambria" panose="02040503050406030204" pitchFamily="18" charset="0"/>
              <a:cs typeface="Avenir Next Regular"/>
            </a:rPr>
            <a:t>Services delivered on demand</a:t>
          </a:r>
        </a:p>
        <a:p>
          <a:pPr lvl="0" algn="ctr" defTabSz="800100">
            <a:lnSpc>
              <a:spcPct val="90000"/>
            </a:lnSpc>
            <a:spcBef>
              <a:spcPct val="0"/>
            </a:spcBef>
            <a:spcAft>
              <a:spcPct val="35000"/>
            </a:spcAft>
          </a:pPr>
          <a:r>
            <a:rPr lang="en-US" sz="1400" u="none" kern="1200" dirty="0" smtClean="0">
              <a:latin typeface="Cambria" panose="02040503050406030204" pitchFamily="18" charset="0"/>
              <a:cs typeface="Avenir Next Regular"/>
            </a:rPr>
            <a:t>- Concierge quality </a:t>
          </a:r>
        </a:p>
        <a:p>
          <a:pPr lvl="0" algn="ctr" defTabSz="800100">
            <a:lnSpc>
              <a:spcPct val="90000"/>
            </a:lnSpc>
            <a:spcBef>
              <a:spcPct val="0"/>
            </a:spcBef>
            <a:spcAft>
              <a:spcPct val="35000"/>
            </a:spcAft>
          </a:pPr>
          <a:r>
            <a:rPr lang="en-US" sz="1400" u="none" kern="1200" dirty="0" smtClean="0">
              <a:latin typeface="Cambria" panose="02040503050406030204" pitchFamily="18" charset="0"/>
              <a:cs typeface="Avenir Next Regular"/>
            </a:rPr>
            <a:t>- Greater consumer choice for seeking care</a:t>
          </a:r>
        </a:p>
      </dsp:txBody>
      <dsp:txXfrm>
        <a:off x="461400" y="1791919"/>
        <a:ext cx="1726068" cy="15761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2B3AF295-ECB8-4E52-9C13-FF12F4DB0197}" type="datetimeFigureOut">
              <a:rPr lang="en-US"/>
              <a:pPr>
                <a:defRPr/>
              </a:pPr>
              <a:t>10/15/16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C85A72A5-0577-487E-A081-510EB21FD0F3}" type="slidenum">
              <a:rPr lang="en-US"/>
              <a:pPr>
                <a:defRPr/>
              </a:pPr>
              <a:t>‹#›</a:t>
            </a:fld>
            <a:endParaRPr lang="en-US" dirty="0"/>
          </a:p>
        </p:txBody>
      </p:sp>
    </p:spTree>
    <p:extLst>
      <p:ext uri="{BB962C8B-B14F-4D97-AF65-F5344CB8AC3E}">
        <p14:creationId xmlns:p14="http://schemas.microsoft.com/office/powerpoint/2010/main" val="2972270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AFD47761-555D-4C78-9D63-894C41EAB988}" type="datetimeFigureOut">
              <a:rPr lang="en-US"/>
              <a:pPr>
                <a:defRPr/>
              </a:pPr>
              <a:t>10/15/16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478701E9-87CF-42A0-9968-0AF6581E3EDD}" type="slidenum">
              <a:rPr lang="en-US"/>
              <a:pPr>
                <a:defRPr/>
              </a:pPr>
              <a:t>‹#›</a:t>
            </a:fld>
            <a:endParaRPr lang="en-US" dirty="0"/>
          </a:p>
        </p:txBody>
      </p:sp>
    </p:spTree>
    <p:extLst>
      <p:ext uri="{BB962C8B-B14F-4D97-AF65-F5344CB8AC3E}">
        <p14:creationId xmlns:p14="http://schemas.microsoft.com/office/powerpoint/2010/main" val="40233891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03AB929-A9AF-49F1-BAD0-75BA6C7F54CF}" type="datetimeFigureOut">
              <a:rPr lang="en-US"/>
              <a:pPr>
                <a:defRPr/>
              </a:pPr>
              <a:t>10/15/16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419837E-EFBC-4F9E-ADFD-65F5294D0CE7}" type="slidenum">
              <a:rPr lang="en-US"/>
              <a:pPr>
                <a:defRPr/>
              </a:pPr>
              <a:t>‹#›</a:t>
            </a:fld>
            <a:endParaRPr lang="en-US" dirty="0"/>
          </a:p>
        </p:txBody>
      </p:sp>
    </p:spTree>
    <p:extLst>
      <p:ext uri="{BB962C8B-B14F-4D97-AF65-F5344CB8AC3E}">
        <p14:creationId xmlns:p14="http://schemas.microsoft.com/office/powerpoint/2010/main" val="311221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2DA27E-2D16-4FA8-B873-418174285213}" type="datetimeFigureOut">
              <a:rPr lang="en-US"/>
              <a:pPr>
                <a:defRPr/>
              </a:pPr>
              <a:t>10/15/16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1A903BE-FB1C-45C5-B0DC-E9C9D99B5654}" type="slidenum">
              <a:rPr lang="en-US"/>
              <a:pPr>
                <a:defRPr/>
              </a:pPr>
              <a:t>‹#›</a:t>
            </a:fld>
            <a:endParaRPr lang="en-US" dirty="0"/>
          </a:p>
        </p:txBody>
      </p:sp>
    </p:spTree>
    <p:extLst>
      <p:ext uri="{BB962C8B-B14F-4D97-AF65-F5344CB8AC3E}">
        <p14:creationId xmlns:p14="http://schemas.microsoft.com/office/powerpoint/2010/main" val="56374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C455C62-A14A-45B0-964C-E2CABE0885D0}" type="datetimeFigureOut">
              <a:rPr lang="en-US"/>
              <a:pPr>
                <a:defRPr/>
              </a:pPr>
              <a:t>10/15/16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4CDA2A-B020-446A-A8B3-35EE499053B3}" type="slidenum">
              <a:rPr lang="en-US"/>
              <a:pPr>
                <a:defRPr/>
              </a:pPr>
              <a:t>‹#›</a:t>
            </a:fld>
            <a:endParaRPr lang="en-US" dirty="0"/>
          </a:p>
        </p:txBody>
      </p:sp>
    </p:spTree>
    <p:extLst>
      <p:ext uri="{BB962C8B-B14F-4D97-AF65-F5344CB8AC3E}">
        <p14:creationId xmlns:p14="http://schemas.microsoft.com/office/powerpoint/2010/main" val="370095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B5F86C-4336-4191-A19F-3B73CE6CF809}" type="datetimeFigureOut">
              <a:rPr lang="en-US"/>
              <a:pPr>
                <a:defRPr/>
              </a:pPr>
              <a:t>10/15/16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C468E0-98FD-4EC3-BF75-C58FD90E4BB4}" type="slidenum">
              <a:rPr lang="en-US"/>
              <a:pPr>
                <a:defRPr/>
              </a:pPr>
              <a:t>‹#›</a:t>
            </a:fld>
            <a:endParaRPr lang="en-US" dirty="0"/>
          </a:p>
        </p:txBody>
      </p:sp>
    </p:spTree>
    <p:extLst>
      <p:ext uri="{BB962C8B-B14F-4D97-AF65-F5344CB8AC3E}">
        <p14:creationId xmlns:p14="http://schemas.microsoft.com/office/powerpoint/2010/main" val="52318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22AE0B-71E9-4D6B-AD30-C15979DD242D}" type="datetimeFigureOut">
              <a:rPr lang="en-US"/>
              <a:pPr>
                <a:defRPr/>
              </a:pPr>
              <a:t>10/15/16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C254137-4AA3-48E1-9861-6FF48713EBAD}" type="slidenum">
              <a:rPr lang="en-US"/>
              <a:pPr>
                <a:defRPr/>
              </a:pPr>
              <a:t>‹#›</a:t>
            </a:fld>
            <a:endParaRPr lang="en-US" dirty="0"/>
          </a:p>
        </p:txBody>
      </p:sp>
    </p:spTree>
    <p:extLst>
      <p:ext uri="{BB962C8B-B14F-4D97-AF65-F5344CB8AC3E}">
        <p14:creationId xmlns:p14="http://schemas.microsoft.com/office/powerpoint/2010/main" val="24774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D730EA-FE31-4DB2-90E0-125B79E46CDB}" type="datetimeFigureOut">
              <a:rPr lang="en-US"/>
              <a:pPr>
                <a:defRPr/>
              </a:pPr>
              <a:t>10/15/16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7F69F68-9D7D-4F19-B13D-B93F9DAC0B76}" type="slidenum">
              <a:rPr lang="en-US"/>
              <a:pPr>
                <a:defRPr/>
              </a:pPr>
              <a:t>‹#›</a:t>
            </a:fld>
            <a:endParaRPr lang="en-US" dirty="0"/>
          </a:p>
        </p:txBody>
      </p:sp>
    </p:spTree>
    <p:extLst>
      <p:ext uri="{BB962C8B-B14F-4D97-AF65-F5344CB8AC3E}">
        <p14:creationId xmlns:p14="http://schemas.microsoft.com/office/powerpoint/2010/main" val="190011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C5F02D9-198D-45F3-8356-91ECDDDCB1CD}" type="datetimeFigureOut">
              <a:rPr lang="en-US"/>
              <a:pPr>
                <a:defRPr/>
              </a:pPr>
              <a:t>10/15/16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E3CA4BE3-8FB3-42FB-A438-E6B59C8BF40A}" type="slidenum">
              <a:rPr lang="en-US"/>
              <a:pPr>
                <a:defRPr/>
              </a:pPr>
              <a:t>‹#›</a:t>
            </a:fld>
            <a:endParaRPr lang="en-US" dirty="0"/>
          </a:p>
        </p:txBody>
      </p:sp>
    </p:spTree>
    <p:extLst>
      <p:ext uri="{BB962C8B-B14F-4D97-AF65-F5344CB8AC3E}">
        <p14:creationId xmlns:p14="http://schemas.microsoft.com/office/powerpoint/2010/main" val="215692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C356F25-A97C-46CA-AEB2-FCA275CB2F3D}" type="datetimeFigureOut">
              <a:rPr lang="en-US"/>
              <a:pPr>
                <a:defRPr/>
              </a:pPr>
              <a:t>10/15/16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F22E601-B823-4C79-A815-79AFF54AC022}" type="slidenum">
              <a:rPr lang="en-US"/>
              <a:pPr>
                <a:defRPr/>
              </a:pPr>
              <a:t>‹#›</a:t>
            </a:fld>
            <a:endParaRPr lang="en-US" dirty="0"/>
          </a:p>
        </p:txBody>
      </p:sp>
    </p:spTree>
    <p:extLst>
      <p:ext uri="{BB962C8B-B14F-4D97-AF65-F5344CB8AC3E}">
        <p14:creationId xmlns:p14="http://schemas.microsoft.com/office/powerpoint/2010/main" val="255504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6C15C9-FEE3-4842-B094-D2AD7F29D9AB}" type="datetimeFigureOut">
              <a:rPr lang="en-US"/>
              <a:pPr>
                <a:defRPr/>
              </a:pPr>
              <a:t>10/15/16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05921B13-D243-44B9-9E58-1E6871B0482B}" type="slidenum">
              <a:rPr lang="en-US"/>
              <a:pPr>
                <a:defRPr/>
              </a:pPr>
              <a:t>‹#›</a:t>
            </a:fld>
            <a:endParaRPr lang="en-US" dirty="0"/>
          </a:p>
        </p:txBody>
      </p:sp>
    </p:spTree>
    <p:extLst>
      <p:ext uri="{BB962C8B-B14F-4D97-AF65-F5344CB8AC3E}">
        <p14:creationId xmlns:p14="http://schemas.microsoft.com/office/powerpoint/2010/main" val="96399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F13048-3C0E-433A-9C19-7DE0651145BC}" type="datetimeFigureOut">
              <a:rPr lang="en-US"/>
              <a:pPr>
                <a:defRPr/>
              </a:pPr>
              <a:t>10/15/16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016ED15-1AB2-4637-8A22-A8F8F171DC88}" type="slidenum">
              <a:rPr lang="en-US"/>
              <a:pPr>
                <a:defRPr/>
              </a:pPr>
              <a:t>‹#›</a:t>
            </a:fld>
            <a:endParaRPr lang="en-US" dirty="0"/>
          </a:p>
        </p:txBody>
      </p:sp>
    </p:spTree>
    <p:extLst>
      <p:ext uri="{BB962C8B-B14F-4D97-AF65-F5344CB8AC3E}">
        <p14:creationId xmlns:p14="http://schemas.microsoft.com/office/powerpoint/2010/main" val="344674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96875" y="65087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A49638-867B-4EDA-AA79-810C19BD503F}" type="datetimeFigureOut">
              <a:rPr lang="en-US"/>
              <a:pPr>
                <a:defRPr/>
              </a:pPr>
              <a:t>10/15/16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4A6C6A8-4BF9-42F1-A735-78D944933BAB}" type="slidenum">
              <a:rPr lang="en-US"/>
              <a:pPr>
                <a:defRPr/>
              </a:pPr>
              <a:t>‹#›</a:t>
            </a:fld>
            <a:endParaRPr lang="en-US" dirty="0"/>
          </a:p>
        </p:txBody>
      </p:sp>
    </p:spTree>
    <p:extLst>
      <p:ext uri="{BB962C8B-B14F-4D97-AF65-F5344CB8AC3E}">
        <p14:creationId xmlns:p14="http://schemas.microsoft.com/office/powerpoint/2010/main" val="1885401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81000" y="11430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381000" y="2286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Rectangle 3"/>
          <p:cNvSpPr/>
          <p:nvPr userDrawn="1"/>
        </p:nvSpPr>
        <p:spPr>
          <a:xfrm>
            <a:off x="6126163" y="4953000"/>
            <a:ext cx="2590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4"/>
          </p:nvPr>
        </p:nvSpPr>
        <p:spPr>
          <a:xfrm>
            <a:off x="6553200" y="655320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6D52FC-EB6F-4E15-A981-B7B4A8BDE8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000" kern="1200">
          <a:solidFill>
            <a:srgbClr val="0F6181"/>
          </a:solidFill>
          <a:latin typeface="+mj-lt"/>
          <a:ea typeface="+mj-ea"/>
          <a:cs typeface="+mj-cs"/>
        </a:defRPr>
      </a:lvl1pPr>
      <a:lvl2pPr algn="ctr" rtl="0" fontAlgn="base">
        <a:spcBef>
          <a:spcPct val="0"/>
        </a:spcBef>
        <a:spcAft>
          <a:spcPct val="0"/>
        </a:spcAft>
        <a:defRPr sz="4000">
          <a:solidFill>
            <a:srgbClr val="0F6181"/>
          </a:solidFill>
          <a:latin typeface="Calibri" pitchFamily="34" charset="0"/>
        </a:defRPr>
      </a:lvl2pPr>
      <a:lvl3pPr algn="ctr" rtl="0" fontAlgn="base">
        <a:spcBef>
          <a:spcPct val="0"/>
        </a:spcBef>
        <a:spcAft>
          <a:spcPct val="0"/>
        </a:spcAft>
        <a:defRPr sz="4000">
          <a:solidFill>
            <a:srgbClr val="0F6181"/>
          </a:solidFill>
          <a:latin typeface="Calibri" pitchFamily="34" charset="0"/>
        </a:defRPr>
      </a:lvl3pPr>
      <a:lvl4pPr algn="ctr" rtl="0" fontAlgn="base">
        <a:spcBef>
          <a:spcPct val="0"/>
        </a:spcBef>
        <a:spcAft>
          <a:spcPct val="0"/>
        </a:spcAft>
        <a:defRPr sz="4000">
          <a:solidFill>
            <a:srgbClr val="0F6181"/>
          </a:solidFill>
          <a:latin typeface="Calibri" pitchFamily="34" charset="0"/>
        </a:defRPr>
      </a:lvl4pPr>
      <a:lvl5pPr algn="ctr" rtl="0" fontAlgn="base">
        <a:spcBef>
          <a:spcPct val="0"/>
        </a:spcBef>
        <a:spcAft>
          <a:spcPct val="0"/>
        </a:spcAft>
        <a:defRPr sz="4000">
          <a:solidFill>
            <a:srgbClr val="0F6181"/>
          </a:solidFill>
          <a:latin typeface="Calibri" pitchFamily="34" charset="0"/>
        </a:defRPr>
      </a:lvl5pPr>
      <a:lvl6pPr marL="457200" algn="ctr" rtl="0" fontAlgn="base">
        <a:spcBef>
          <a:spcPct val="0"/>
        </a:spcBef>
        <a:spcAft>
          <a:spcPct val="0"/>
        </a:spcAft>
        <a:defRPr sz="4000">
          <a:solidFill>
            <a:srgbClr val="0F6181"/>
          </a:solidFill>
          <a:latin typeface="Calibri" pitchFamily="34" charset="0"/>
        </a:defRPr>
      </a:lvl6pPr>
      <a:lvl7pPr marL="914400" algn="ctr" rtl="0" fontAlgn="base">
        <a:spcBef>
          <a:spcPct val="0"/>
        </a:spcBef>
        <a:spcAft>
          <a:spcPct val="0"/>
        </a:spcAft>
        <a:defRPr sz="4000">
          <a:solidFill>
            <a:srgbClr val="0F6181"/>
          </a:solidFill>
          <a:latin typeface="Calibri" pitchFamily="34" charset="0"/>
        </a:defRPr>
      </a:lvl7pPr>
      <a:lvl8pPr marL="1371600" algn="ctr" rtl="0" fontAlgn="base">
        <a:spcBef>
          <a:spcPct val="0"/>
        </a:spcBef>
        <a:spcAft>
          <a:spcPct val="0"/>
        </a:spcAft>
        <a:defRPr sz="4000">
          <a:solidFill>
            <a:srgbClr val="0F6181"/>
          </a:solidFill>
          <a:latin typeface="Calibri" pitchFamily="34" charset="0"/>
        </a:defRPr>
      </a:lvl8pPr>
      <a:lvl9pPr marL="1828800" algn="ctr" rtl="0" fontAlgn="base">
        <a:spcBef>
          <a:spcPct val="0"/>
        </a:spcBef>
        <a:spcAft>
          <a:spcPct val="0"/>
        </a:spcAft>
        <a:defRPr sz="4000">
          <a:solidFill>
            <a:srgbClr val="0F618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2789660"/>
            <a:ext cx="7772400" cy="1470025"/>
          </a:xfrm>
        </p:spPr>
        <p:txBody>
          <a:bodyPr/>
          <a:lstStyle/>
          <a:p>
            <a:r>
              <a:rPr lang="en-US" altLang="en-US" sz="3200" dirty="0" smtClean="0"/>
              <a:t/>
            </a:r>
            <a:br>
              <a:rPr lang="en-US" altLang="en-US" sz="3200" dirty="0" smtClean="0"/>
            </a:br>
            <a:r>
              <a:rPr lang="en-US" altLang="en-US" dirty="0" smtClean="0"/>
              <a:t>Telehealth Extends EM Opportunities to Participate in CCM</a:t>
            </a:r>
            <a:br>
              <a:rPr lang="en-US" altLang="en-US" dirty="0" smtClean="0"/>
            </a:br>
            <a:r>
              <a:rPr lang="en-US" altLang="en-US" sz="3200" dirty="0" smtClean="0"/>
              <a:t/>
            </a:r>
            <a:br>
              <a:rPr lang="en-US" altLang="en-US" sz="3200" dirty="0" smtClean="0"/>
            </a:br>
            <a:endParaRPr lang="en-US" alt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1447800" cy="1286934"/>
          </a:xfrm>
          <a:prstGeom prst="rect">
            <a:avLst/>
          </a:prstGeom>
        </p:spPr>
      </p:pic>
      <p:sp>
        <p:nvSpPr>
          <p:cNvPr id="6" name="TextBox 5"/>
          <p:cNvSpPr txBox="1"/>
          <p:nvPr/>
        </p:nvSpPr>
        <p:spPr>
          <a:xfrm>
            <a:off x="2689113" y="5924550"/>
            <a:ext cx="3765774" cy="923330"/>
          </a:xfrm>
          <a:prstGeom prst="rect">
            <a:avLst/>
          </a:prstGeom>
          <a:noFill/>
        </p:spPr>
        <p:txBody>
          <a:bodyPr wrap="none" rtlCol="0">
            <a:spAutoFit/>
          </a:bodyPr>
          <a:lstStyle/>
          <a:p>
            <a:pPr algn="ctr"/>
            <a:r>
              <a:rPr lang="en-US" b="1" dirty="0">
                <a:solidFill>
                  <a:srgbClr val="295995"/>
                </a:solidFill>
              </a:rPr>
              <a:t>George Washington University</a:t>
            </a:r>
            <a:endParaRPr lang="en-US" dirty="0">
              <a:solidFill>
                <a:srgbClr val="295995"/>
              </a:solidFill>
            </a:endParaRPr>
          </a:p>
          <a:p>
            <a:pPr algn="ctr"/>
            <a:r>
              <a:rPr lang="en-US" b="1" dirty="0" smtClean="0">
                <a:solidFill>
                  <a:srgbClr val="295995"/>
                </a:solidFill>
              </a:rPr>
              <a:t>School </a:t>
            </a:r>
            <a:r>
              <a:rPr lang="en-US" b="1" dirty="0">
                <a:solidFill>
                  <a:srgbClr val="295995"/>
                </a:solidFill>
              </a:rPr>
              <a:t>of Medicine &amp; Health Sciences</a:t>
            </a:r>
            <a:endParaRPr lang="en-US" dirty="0">
              <a:solidFill>
                <a:srgbClr val="295995"/>
              </a:solidFill>
            </a:endParaRPr>
          </a:p>
          <a:p>
            <a:endParaRPr lang="en-US" dirty="0"/>
          </a:p>
        </p:txBody>
      </p:sp>
      <p:sp>
        <p:nvSpPr>
          <p:cNvPr id="7" name="TextBox 6"/>
          <p:cNvSpPr txBox="1"/>
          <p:nvPr/>
        </p:nvSpPr>
        <p:spPr>
          <a:xfrm>
            <a:off x="2391851" y="3859580"/>
            <a:ext cx="4063036" cy="954103"/>
          </a:xfrm>
          <a:prstGeom prst="rect">
            <a:avLst/>
          </a:prstGeom>
          <a:noFill/>
        </p:spPr>
        <p:txBody>
          <a:bodyPr wrap="square" lIns="121917" tIns="60958" rIns="121917" bIns="60958" rtlCol="0">
            <a:spAutoFit/>
          </a:bodyPr>
          <a:lstStyle/>
          <a:p>
            <a:pPr algn="ctr"/>
            <a:r>
              <a:rPr lang="en-US" dirty="0" smtClean="0">
                <a:solidFill>
                  <a:srgbClr val="444343"/>
                </a:solidFill>
                <a:latin typeface="Cambria" panose="02040503050406030204" pitchFamily="18" charset="0"/>
                <a:cs typeface="Avenir Next Regular"/>
              </a:rPr>
              <a:t>Robert J. Wagner, MD, FACEP </a:t>
            </a:r>
            <a:endParaRPr lang="en-US" dirty="0">
              <a:solidFill>
                <a:srgbClr val="444343"/>
              </a:solidFill>
              <a:latin typeface="Cambria" panose="02040503050406030204" pitchFamily="18" charset="0"/>
              <a:cs typeface="Avenir Next Regular"/>
            </a:endParaRPr>
          </a:p>
          <a:p>
            <a:pPr algn="ctr"/>
            <a:r>
              <a:rPr lang="en-US" dirty="0" smtClean="0">
                <a:solidFill>
                  <a:srgbClr val="444343"/>
                </a:solidFill>
                <a:latin typeface="Cambria" panose="02040503050406030204" pitchFamily="18" charset="0"/>
                <a:cs typeface="Avenir Next Regular"/>
              </a:rPr>
              <a:t>And</a:t>
            </a:r>
          </a:p>
          <a:p>
            <a:pPr algn="ctr"/>
            <a:r>
              <a:rPr lang="en-US" dirty="0" smtClean="0">
                <a:solidFill>
                  <a:srgbClr val="444343"/>
                </a:solidFill>
                <a:latin typeface="Cambria" panose="02040503050406030204" pitchFamily="18" charset="0"/>
                <a:cs typeface="Avenir Next Regular"/>
              </a:rPr>
              <a:t>Sylvan Waller, MD, FACEP</a:t>
            </a:r>
            <a:endParaRPr lang="en-US" dirty="0">
              <a:solidFill>
                <a:srgbClr val="444343"/>
              </a:solidFill>
              <a:latin typeface="Cambria" panose="02040503050406030204" pitchFamily="18" charset="0"/>
              <a:cs typeface="Avenir Next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143000"/>
          </a:xfrm>
        </p:spPr>
        <p:txBody>
          <a:bodyPr/>
          <a:lstStyle/>
          <a:p>
            <a:pPr algn="l"/>
            <a:r>
              <a:rPr lang="en-US" i="1" dirty="0" smtClean="0"/>
              <a:t>The Future of Chronic Care</a:t>
            </a:r>
            <a:endParaRPr lang="en-US" i="1" dirty="0"/>
          </a:p>
        </p:txBody>
      </p:sp>
      <p:sp>
        <p:nvSpPr>
          <p:cNvPr id="3" name="Content Placeholder 2"/>
          <p:cNvSpPr>
            <a:spLocks noGrp="1"/>
          </p:cNvSpPr>
          <p:nvPr>
            <p:ph idx="1"/>
          </p:nvPr>
        </p:nvSpPr>
        <p:spPr>
          <a:xfrm>
            <a:off x="457200" y="1905000"/>
            <a:ext cx="8229600" cy="3276600"/>
          </a:xfrm>
        </p:spPr>
        <p:txBody>
          <a:bodyPr/>
          <a:lstStyle/>
          <a:p>
            <a:pPr>
              <a:spcBef>
                <a:spcPts val="400"/>
              </a:spcBef>
              <a:spcAft>
                <a:spcPts val="200"/>
              </a:spcAft>
            </a:pPr>
            <a:r>
              <a:rPr lang="en-US" sz="2000" dirty="0">
                <a:latin typeface="Cambria" panose="02040503050406030204" pitchFamily="18" charset="0"/>
              </a:rPr>
              <a:t>Increased access to care through the </a:t>
            </a:r>
            <a:r>
              <a:rPr lang="en-US" sz="2000" dirty="0" smtClean="0">
                <a:latin typeface="Cambria" panose="02040503050406030204" pitchFamily="18" charset="0"/>
              </a:rPr>
              <a:t>ACA increases </a:t>
            </a:r>
            <a:r>
              <a:rPr lang="en-US" sz="2000" dirty="0">
                <a:latin typeface="Cambria" panose="02040503050406030204" pitchFamily="18" charset="0"/>
              </a:rPr>
              <a:t>the number of individuals in need of chronic care management</a:t>
            </a:r>
          </a:p>
          <a:p>
            <a:pPr>
              <a:spcBef>
                <a:spcPts val="400"/>
              </a:spcBef>
              <a:spcAft>
                <a:spcPts val="200"/>
              </a:spcAft>
            </a:pPr>
            <a:r>
              <a:rPr lang="en-US" sz="2000" dirty="0">
                <a:latin typeface="Cambria" panose="02040503050406030204" pitchFamily="18" charset="0"/>
              </a:rPr>
              <a:t>Payment models </a:t>
            </a:r>
            <a:r>
              <a:rPr lang="en-US" sz="2000" dirty="0" smtClean="0">
                <a:latin typeface="Cambria" panose="02040503050406030204" pitchFamily="18" charset="0"/>
              </a:rPr>
              <a:t>continue </a:t>
            </a:r>
            <a:r>
              <a:rPr lang="en-US" sz="2000" dirty="0">
                <a:latin typeface="Cambria" panose="02040503050406030204" pitchFamily="18" charset="0"/>
              </a:rPr>
              <a:t>to shift from volume to value-based payment </a:t>
            </a:r>
            <a:r>
              <a:rPr lang="en-US" sz="2000" dirty="0" smtClean="0">
                <a:latin typeface="Cambria" panose="02040503050406030204" pitchFamily="18" charset="0"/>
              </a:rPr>
              <a:t>requiring </a:t>
            </a:r>
            <a:r>
              <a:rPr lang="en-US" sz="2000" dirty="0">
                <a:latin typeface="Cambria" panose="02040503050406030204" pitchFamily="18" charset="0"/>
              </a:rPr>
              <a:t>more Chronic Care Management (CCM) specific programs</a:t>
            </a:r>
          </a:p>
          <a:p>
            <a:pPr>
              <a:spcBef>
                <a:spcPts val="400"/>
              </a:spcBef>
              <a:spcAft>
                <a:spcPts val="200"/>
              </a:spcAft>
            </a:pPr>
            <a:r>
              <a:rPr lang="en-US" sz="2000" dirty="0">
                <a:latin typeface="Cambria" panose="02040503050406030204" pitchFamily="18" charset="0"/>
              </a:rPr>
              <a:t>Effective use of health care resources </a:t>
            </a:r>
            <a:r>
              <a:rPr lang="en-US" sz="2000" dirty="0" smtClean="0">
                <a:latin typeface="Cambria" panose="02040503050406030204" pitchFamily="18" charset="0"/>
              </a:rPr>
              <a:t>allocated </a:t>
            </a:r>
            <a:r>
              <a:rPr lang="en-US" sz="2000" dirty="0">
                <a:latin typeface="Cambria" panose="02040503050406030204" pitchFamily="18" charset="0"/>
              </a:rPr>
              <a:t>across the entire </a:t>
            </a:r>
            <a:r>
              <a:rPr lang="en-US" sz="2000" dirty="0" smtClean="0">
                <a:latin typeface="Cambria" panose="02040503050406030204" pitchFamily="18" charset="0"/>
              </a:rPr>
              <a:t>system</a:t>
            </a:r>
          </a:p>
          <a:p>
            <a:pPr>
              <a:spcBef>
                <a:spcPts val="400"/>
              </a:spcBef>
              <a:spcAft>
                <a:spcPts val="200"/>
              </a:spcAft>
            </a:pPr>
            <a:r>
              <a:rPr lang="en-US" sz="2000" dirty="0" smtClean="0">
                <a:latin typeface="Cambria" panose="02040503050406030204" pitchFamily="18" charset="0"/>
              </a:rPr>
              <a:t>Innovative payment models create incentives for health providers and systems to improve care models</a:t>
            </a:r>
          </a:p>
          <a:p>
            <a:pPr>
              <a:spcBef>
                <a:spcPts val="400"/>
              </a:spcBef>
              <a:spcAft>
                <a:spcPts val="200"/>
              </a:spcAft>
            </a:pPr>
            <a:r>
              <a:rPr lang="en-US" sz="2000" dirty="0" smtClean="0">
                <a:latin typeface="Cambria" panose="02040503050406030204" pitchFamily="18" charset="0"/>
              </a:rPr>
              <a:t>Attention </a:t>
            </a:r>
            <a:r>
              <a:rPr lang="en-US" sz="2000" dirty="0">
                <a:latin typeface="Cambria" panose="02040503050406030204" pitchFamily="18" charset="0"/>
              </a:rPr>
              <a:t>placed on prevention and </a:t>
            </a:r>
            <a:r>
              <a:rPr lang="en-US" sz="2000" dirty="0" smtClean="0">
                <a:latin typeface="Cambria" panose="02040503050406030204" pitchFamily="18" charset="0"/>
              </a:rPr>
              <a:t>wellness - from </a:t>
            </a:r>
            <a:r>
              <a:rPr lang="en-US" sz="2000" dirty="0">
                <a:latin typeface="Cambria" panose="02040503050406030204" pitchFamily="18" charset="0"/>
              </a:rPr>
              <a:t>reactive to proactive care </a:t>
            </a:r>
          </a:p>
          <a:p>
            <a:pPr>
              <a:spcBef>
                <a:spcPts val="400"/>
              </a:spcBef>
              <a:spcAft>
                <a:spcPts val="200"/>
              </a:spcAft>
            </a:pPr>
            <a:r>
              <a:rPr lang="en-US" sz="2000" dirty="0">
                <a:latin typeface="Cambria" panose="02040503050406030204" pitchFamily="18" charset="0"/>
              </a:rPr>
              <a:t>Innovative care models will continue to drive enhanced value</a:t>
            </a:r>
          </a:p>
          <a:p>
            <a:pPr>
              <a:spcBef>
                <a:spcPts val="400"/>
              </a:spcBef>
              <a:spcAft>
                <a:spcPts val="200"/>
              </a:spcAft>
            </a:pPr>
            <a:r>
              <a:rPr lang="en-US" sz="2000" dirty="0" smtClean="0">
                <a:latin typeface="Cambria" panose="02040503050406030204" pitchFamily="18" charset="0"/>
              </a:rPr>
              <a:t>Advancing </a:t>
            </a:r>
            <a:r>
              <a:rPr lang="en-US" sz="2000" dirty="0">
                <a:latin typeface="Cambria" panose="02040503050406030204" pitchFamily="18" charset="0"/>
              </a:rPr>
              <a:t>technology will provide greater value </a:t>
            </a:r>
          </a:p>
        </p:txBody>
      </p:sp>
    </p:spTree>
    <p:extLst>
      <p:ext uri="{BB962C8B-B14F-4D97-AF65-F5344CB8AC3E}">
        <p14:creationId xmlns:p14="http://schemas.microsoft.com/office/powerpoint/2010/main" val="1615093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1143000"/>
          </a:xfrm>
        </p:spPr>
        <p:txBody>
          <a:bodyPr/>
          <a:lstStyle/>
          <a:p>
            <a:pPr algn="l"/>
            <a:r>
              <a:rPr lang="en-US" i="1" dirty="0" smtClean="0"/>
              <a:t>ROI vs. VOI</a:t>
            </a:r>
            <a:endParaRPr lang="en-US"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835" y="1371600"/>
            <a:ext cx="5036329" cy="5022474"/>
          </a:xfrm>
          <a:prstGeom prst="rect">
            <a:avLst/>
          </a:prstGeom>
        </p:spPr>
      </p:pic>
    </p:spTree>
    <p:extLst>
      <p:ext uri="{BB962C8B-B14F-4D97-AF65-F5344CB8AC3E}">
        <p14:creationId xmlns:p14="http://schemas.microsoft.com/office/powerpoint/2010/main" val="3686694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457200"/>
            <a:ext cx="8382000" cy="1143000"/>
          </a:xfrm>
        </p:spPr>
        <p:txBody>
          <a:bodyPr/>
          <a:lstStyle/>
          <a:p>
            <a:pPr algn="l"/>
            <a:r>
              <a:rPr lang="en-US" i="1" dirty="0" smtClean="0"/>
              <a:t>Drivers of Telehealth in CCM</a:t>
            </a:r>
            <a:endParaRPr lang="en-US" i="1" dirty="0"/>
          </a:p>
        </p:txBody>
      </p:sp>
      <p:pic>
        <p:nvPicPr>
          <p:cNvPr id="4" name="Picture 3"/>
          <p:cNvPicPr>
            <a:picLocks noChangeAspect="1"/>
          </p:cNvPicPr>
          <p:nvPr/>
        </p:nvPicPr>
        <p:blipFill>
          <a:blip r:embed="rId2"/>
          <a:stretch>
            <a:fillRect/>
          </a:stretch>
        </p:blipFill>
        <p:spPr>
          <a:xfrm>
            <a:off x="445613" y="1600200"/>
            <a:ext cx="8260796" cy="4749196"/>
          </a:xfrm>
          <a:prstGeom prst="rect">
            <a:avLst/>
          </a:prstGeom>
        </p:spPr>
      </p:pic>
    </p:spTree>
    <p:extLst>
      <p:ext uri="{BB962C8B-B14F-4D97-AF65-F5344CB8AC3E}">
        <p14:creationId xmlns:p14="http://schemas.microsoft.com/office/powerpoint/2010/main" val="963929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143000"/>
          </a:xfrm>
        </p:spPr>
        <p:txBody>
          <a:bodyPr/>
          <a:lstStyle/>
          <a:p>
            <a:pPr algn="l"/>
            <a:r>
              <a:rPr lang="en-US" i="1" dirty="0" smtClean="0"/>
              <a:t>Telehealth </a:t>
            </a:r>
            <a:br>
              <a:rPr lang="en-US" i="1" dirty="0" smtClean="0"/>
            </a:br>
            <a:r>
              <a:rPr lang="en-US" i="1" dirty="0" smtClean="0"/>
              <a:t>Value Proposition in CCM</a:t>
            </a:r>
            <a:endParaRPr lang="en-US" i="1" dirty="0"/>
          </a:p>
        </p:txBody>
      </p:sp>
      <p:pic>
        <p:nvPicPr>
          <p:cNvPr id="6" name="Picture 5"/>
          <p:cNvPicPr>
            <a:picLocks noChangeAspect="1"/>
          </p:cNvPicPr>
          <p:nvPr/>
        </p:nvPicPr>
        <p:blipFill>
          <a:blip r:embed="rId2"/>
          <a:stretch>
            <a:fillRect/>
          </a:stretch>
        </p:blipFill>
        <p:spPr>
          <a:xfrm>
            <a:off x="570442" y="1600200"/>
            <a:ext cx="8003115" cy="4876801"/>
          </a:xfrm>
          <a:prstGeom prst="rect">
            <a:avLst/>
          </a:prstGeom>
        </p:spPr>
      </p:pic>
    </p:spTree>
    <p:extLst>
      <p:ext uri="{BB962C8B-B14F-4D97-AF65-F5344CB8AC3E}">
        <p14:creationId xmlns:p14="http://schemas.microsoft.com/office/powerpoint/2010/main" val="3150520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393032"/>
            <a:ext cx="8382000" cy="1143000"/>
          </a:xfrm>
        </p:spPr>
        <p:txBody>
          <a:bodyPr/>
          <a:lstStyle/>
          <a:p>
            <a:pPr algn="l"/>
            <a:r>
              <a:rPr lang="en-US" i="1" dirty="0" smtClean="0"/>
              <a:t>Benefits to Tele-CCM</a:t>
            </a:r>
            <a:endParaRPr lang="en-US" i="1" dirty="0"/>
          </a:p>
        </p:txBody>
      </p:sp>
      <p:pic>
        <p:nvPicPr>
          <p:cNvPr id="5" name="Picture 4"/>
          <p:cNvPicPr>
            <a:picLocks noChangeAspect="1"/>
          </p:cNvPicPr>
          <p:nvPr/>
        </p:nvPicPr>
        <p:blipFill>
          <a:blip r:embed="rId2"/>
          <a:stretch>
            <a:fillRect/>
          </a:stretch>
        </p:blipFill>
        <p:spPr>
          <a:xfrm>
            <a:off x="737526" y="1524000"/>
            <a:ext cx="7668947" cy="4922367"/>
          </a:xfrm>
          <a:prstGeom prst="rect">
            <a:avLst/>
          </a:prstGeom>
        </p:spPr>
      </p:pic>
    </p:spTree>
    <p:extLst>
      <p:ext uri="{BB962C8B-B14F-4D97-AF65-F5344CB8AC3E}">
        <p14:creationId xmlns:p14="http://schemas.microsoft.com/office/powerpoint/2010/main" val="3974195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43199" y="3889645"/>
            <a:ext cx="3709296" cy="264956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85" y="1415150"/>
            <a:ext cx="7990325" cy="2438400"/>
          </a:xfrm>
          <a:prstGeom prst="rect">
            <a:avLst/>
          </a:prstGeom>
        </p:spPr>
      </p:pic>
    </p:spTree>
    <p:extLst>
      <p:ext uri="{BB962C8B-B14F-4D97-AF65-F5344CB8AC3E}">
        <p14:creationId xmlns:p14="http://schemas.microsoft.com/office/powerpoint/2010/main" val="2623717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2133600"/>
            <a:ext cx="8305800" cy="2667000"/>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000" kern="1200">
                <a:solidFill>
                  <a:schemeClr val="dk1"/>
                </a:solidFill>
                <a:latin typeface="+mn-lt"/>
                <a:ea typeface="+mn-ea"/>
                <a:cs typeface="+mn-cs"/>
              </a:defRPr>
            </a:lvl1pPr>
            <a:lvl2pPr algn="ctr" rtl="0" fontAlgn="base">
              <a:spcBef>
                <a:spcPct val="0"/>
              </a:spcBef>
              <a:spcAft>
                <a:spcPct val="0"/>
              </a:spcAft>
              <a:defRPr sz="4000">
                <a:solidFill>
                  <a:schemeClr val="dk1"/>
                </a:solidFill>
                <a:latin typeface="+mn-lt"/>
                <a:ea typeface="+mn-ea"/>
                <a:cs typeface="+mn-cs"/>
              </a:defRPr>
            </a:lvl2pPr>
            <a:lvl3pPr algn="ctr" rtl="0" fontAlgn="base">
              <a:spcBef>
                <a:spcPct val="0"/>
              </a:spcBef>
              <a:spcAft>
                <a:spcPct val="0"/>
              </a:spcAft>
              <a:defRPr sz="4000">
                <a:solidFill>
                  <a:schemeClr val="dk1"/>
                </a:solidFill>
                <a:latin typeface="+mn-lt"/>
                <a:ea typeface="+mn-ea"/>
                <a:cs typeface="+mn-cs"/>
              </a:defRPr>
            </a:lvl3pPr>
            <a:lvl4pPr algn="ctr" rtl="0" fontAlgn="base">
              <a:spcBef>
                <a:spcPct val="0"/>
              </a:spcBef>
              <a:spcAft>
                <a:spcPct val="0"/>
              </a:spcAft>
              <a:defRPr sz="4000">
                <a:solidFill>
                  <a:schemeClr val="dk1"/>
                </a:solidFill>
                <a:latin typeface="+mn-lt"/>
                <a:ea typeface="+mn-ea"/>
                <a:cs typeface="+mn-cs"/>
              </a:defRPr>
            </a:lvl4pPr>
            <a:lvl5pPr algn="ctr" rtl="0" fontAlgn="base">
              <a:spcBef>
                <a:spcPct val="0"/>
              </a:spcBef>
              <a:spcAft>
                <a:spcPct val="0"/>
              </a:spcAft>
              <a:defRPr sz="4000">
                <a:solidFill>
                  <a:schemeClr val="dk1"/>
                </a:solidFill>
                <a:latin typeface="+mn-lt"/>
                <a:ea typeface="+mn-ea"/>
                <a:cs typeface="+mn-cs"/>
              </a:defRPr>
            </a:lvl5pPr>
            <a:lvl6pPr marL="457200" algn="ctr" rtl="0" fontAlgn="base">
              <a:spcBef>
                <a:spcPct val="0"/>
              </a:spcBef>
              <a:spcAft>
                <a:spcPct val="0"/>
              </a:spcAft>
              <a:defRPr sz="4000">
                <a:solidFill>
                  <a:schemeClr val="dk1"/>
                </a:solidFill>
                <a:latin typeface="+mn-lt"/>
                <a:ea typeface="+mn-ea"/>
                <a:cs typeface="+mn-cs"/>
              </a:defRPr>
            </a:lvl6pPr>
            <a:lvl7pPr marL="914400" algn="ctr" rtl="0" fontAlgn="base">
              <a:spcBef>
                <a:spcPct val="0"/>
              </a:spcBef>
              <a:spcAft>
                <a:spcPct val="0"/>
              </a:spcAft>
              <a:defRPr sz="4000">
                <a:solidFill>
                  <a:schemeClr val="dk1"/>
                </a:solidFill>
                <a:latin typeface="+mn-lt"/>
                <a:ea typeface="+mn-ea"/>
                <a:cs typeface="+mn-cs"/>
              </a:defRPr>
            </a:lvl7pPr>
            <a:lvl8pPr marL="1371600" algn="ctr" rtl="0" fontAlgn="base">
              <a:spcBef>
                <a:spcPct val="0"/>
              </a:spcBef>
              <a:spcAft>
                <a:spcPct val="0"/>
              </a:spcAft>
              <a:defRPr sz="4000">
                <a:solidFill>
                  <a:schemeClr val="dk1"/>
                </a:solidFill>
                <a:latin typeface="+mn-lt"/>
                <a:ea typeface="+mn-ea"/>
                <a:cs typeface="+mn-cs"/>
              </a:defRPr>
            </a:lvl8pPr>
            <a:lvl9pPr marL="1828800" algn="ctr" rtl="0" fontAlgn="base">
              <a:spcBef>
                <a:spcPct val="0"/>
              </a:spcBef>
              <a:spcAft>
                <a:spcPct val="0"/>
              </a:spcAft>
              <a:defRPr sz="4000">
                <a:solidFill>
                  <a:schemeClr val="dk1"/>
                </a:solidFill>
                <a:latin typeface="+mn-lt"/>
                <a:ea typeface="+mn-ea"/>
                <a:cs typeface="+mn-cs"/>
              </a:defRPr>
            </a:lvl9pPr>
          </a:lstStyle>
          <a:p>
            <a:r>
              <a:rPr lang="en-US" altLang="en-US" i="1" dirty="0" smtClean="0"/>
              <a:t>Thank you</a:t>
            </a:r>
          </a:p>
          <a:p>
            <a:r>
              <a:rPr lang="en-US" altLang="en-US" sz="2000" i="1" dirty="0" smtClean="0"/>
              <a:t>Sylvan Waller</a:t>
            </a:r>
          </a:p>
          <a:p>
            <a:r>
              <a:rPr lang="en-US" altLang="en-US" sz="2000" i="1" dirty="0" err="1" smtClean="0"/>
              <a:t>Rehan</a:t>
            </a:r>
            <a:r>
              <a:rPr lang="en-US" altLang="en-US" sz="2000" i="1" dirty="0" smtClean="0"/>
              <a:t> Virani</a:t>
            </a:r>
          </a:p>
          <a:p>
            <a:r>
              <a:rPr lang="en-US" altLang="en-US" sz="2000" i="1" dirty="0" smtClean="0"/>
              <a:t>Monica Leslie</a:t>
            </a:r>
          </a:p>
          <a:p>
            <a:r>
              <a:rPr lang="en-US" altLang="en-US" sz="2000" i="1" dirty="0" smtClean="0"/>
              <a:t>Jeff Jones</a:t>
            </a:r>
          </a:p>
          <a:p>
            <a:endParaRPr lang="en-US" altLang="en-US" dirty="0" smtClean="0"/>
          </a:p>
        </p:txBody>
      </p:sp>
    </p:spTree>
    <p:extLst>
      <p:ext uri="{BB962C8B-B14F-4D97-AF65-F5344CB8AC3E}">
        <p14:creationId xmlns:p14="http://schemas.microsoft.com/office/powerpoint/2010/main" val="404032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i="1" dirty="0" smtClean="0"/>
              <a:t>Bio</a:t>
            </a:r>
            <a:r>
              <a:rPr lang="en-US" altLang="en-US" dirty="0" smtClean="0"/>
              <a:t/>
            </a:r>
            <a:br>
              <a:rPr lang="en-US" altLang="en-US" dirty="0" smtClean="0"/>
            </a:br>
            <a:endParaRPr lang="en-US" altLang="en-US" dirty="0" smtClean="0"/>
          </a:p>
        </p:txBody>
      </p:sp>
      <p:sp>
        <p:nvSpPr>
          <p:cNvPr id="27651" name="Content Placeholder 2"/>
          <p:cNvSpPr>
            <a:spLocks noGrp="1"/>
          </p:cNvSpPr>
          <p:nvPr>
            <p:ph idx="1"/>
          </p:nvPr>
        </p:nvSpPr>
        <p:spPr>
          <a:xfrm>
            <a:off x="388398" y="1714500"/>
            <a:ext cx="8229600" cy="4762500"/>
          </a:xfrm>
        </p:spPr>
        <p:txBody>
          <a:bodyPr/>
          <a:lstStyle/>
          <a:p>
            <a:pPr marL="457200" lvl="1" indent="0">
              <a:buNone/>
            </a:pPr>
            <a:r>
              <a:rPr lang="en-US" altLang="en-US" sz="1600" dirty="0" smtClean="0">
                <a:latin typeface="Cambria" panose="02040503050406030204" pitchFamily="18" charset="0"/>
              </a:rPr>
              <a:t>Robert J. Wagner, </a:t>
            </a:r>
            <a:r>
              <a:rPr lang="en-US" altLang="en-US" sz="1600" dirty="0">
                <a:latin typeface="Cambria" panose="02040503050406030204" pitchFamily="18" charset="0"/>
              </a:rPr>
              <a:t>MD, FACEP </a:t>
            </a:r>
          </a:p>
          <a:p>
            <a:pPr marL="457200" lvl="1" indent="0">
              <a:buNone/>
            </a:pPr>
            <a:r>
              <a:rPr lang="en-US" altLang="en-US" sz="1600" dirty="0" smtClean="0">
                <a:latin typeface="Cambria" panose="02040503050406030204" pitchFamily="18" charset="0"/>
              </a:rPr>
              <a:t>Partner Consulting Services, Schumacher Clinical Partner</a:t>
            </a:r>
          </a:p>
          <a:p>
            <a:pPr marL="457200" lvl="1" indent="0">
              <a:buNone/>
            </a:pPr>
            <a:endParaRPr lang="en-US" altLang="en-US" sz="1400" dirty="0">
              <a:latin typeface="Cambria" panose="02040503050406030204" pitchFamily="18" charset="0"/>
            </a:endParaRPr>
          </a:p>
          <a:p>
            <a:pPr marL="457200" lvl="1" indent="0">
              <a:buNone/>
            </a:pPr>
            <a:r>
              <a:rPr lang="en-US" sz="1400" dirty="0"/>
              <a:t>Dr. Robert Wagner is a Partner with the Consulting Services Division of Schumacher Clinical Partners</a:t>
            </a:r>
            <a:r>
              <a:rPr lang="en-US" sz="1400" dirty="0" smtClean="0"/>
              <a:t>. In this role he has had the opportunity to help multiple hospitals and health systems managing strategies to drive clinical, operational and financial excellence. Recently he has worked with clients to develop telehealth strategies, free standing emergency department development, transitions of care and denials management. </a:t>
            </a:r>
          </a:p>
          <a:p>
            <a:pPr marL="457200" lvl="1" indent="0">
              <a:buNone/>
            </a:pPr>
            <a:endParaRPr lang="en-US" altLang="en-US" sz="1400" dirty="0"/>
          </a:p>
          <a:p>
            <a:pPr marL="457200" lvl="1" indent="0">
              <a:buNone/>
            </a:pPr>
            <a:r>
              <a:rPr lang="en-US" altLang="en-US" sz="1400" dirty="0" smtClean="0"/>
              <a:t>Dr. Wagner has been with SCP since 2010 in multiple roles including Medical Director, President of Care Management and Chief Medical Information Officer. </a:t>
            </a:r>
          </a:p>
          <a:p>
            <a:pPr marL="457200" lvl="1" indent="0">
              <a:buNone/>
            </a:pPr>
            <a:endParaRPr lang="en-US" altLang="en-US" sz="1400" dirty="0"/>
          </a:p>
          <a:p>
            <a:pPr marL="457200" lvl="1" indent="0">
              <a:buNone/>
            </a:pPr>
            <a:r>
              <a:rPr lang="en-US" sz="1400" dirty="0" smtClean="0"/>
              <a:t>Dr. Wagner </a:t>
            </a:r>
            <a:r>
              <a:rPr lang="en-US" sz="1400" dirty="0"/>
              <a:t>is a graduate of Albany Medical </a:t>
            </a:r>
            <a:r>
              <a:rPr lang="en-US" sz="1400" dirty="0" smtClean="0"/>
              <a:t>College. He did his internship in General Surgery at the University of Maryland </a:t>
            </a:r>
            <a:r>
              <a:rPr lang="en-US" sz="1400" dirty="0"/>
              <a:t>and completed his Emergency Medicine residency at Shands Hospital in Jacksonville, FL. </a:t>
            </a:r>
            <a:endParaRPr lang="en-US" altLang="en-US"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81000" y="2057400"/>
            <a:ext cx="8229600" cy="3962400"/>
          </a:xfrm>
        </p:spPr>
        <p:txBody>
          <a:bodyPr/>
          <a:lstStyle/>
          <a:p>
            <a:pPr lvl="1"/>
            <a:endParaRPr lang="en-US" altLang="en-US" dirty="0" smtClean="0"/>
          </a:p>
          <a:p>
            <a:pPr marL="457200" lvl="1" indent="0">
              <a:buNone/>
            </a:pPr>
            <a:endParaRPr lang="en-US" altLang="en-US" dirty="0" smtClean="0"/>
          </a:p>
        </p:txBody>
      </p:sp>
      <p:sp>
        <p:nvSpPr>
          <p:cNvPr id="2" name="Title 1"/>
          <p:cNvSpPr>
            <a:spLocks noGrp="1"/>
          </p:cNvSpPr>
          <p:nvPr>
            <p:ph type="title"/>
          </p:nvPr>
        </p:nvSpPr>
        <p:spPr>
          <a:xfrm>
            <a:off x="385011" y="609600"/>
            <a:ext cx="4953000" cy="533400"/>
          </a:xfrm>
        </p:spPr>
        <p:txBody>
          <a:bodyPr/>
          <a:lstStyle/>
          <a:p>
            <a:pPr algn="l"/>
            <a:r>
              <a:rPr lang="en-US" i="1" dirty="0" smtClean="0"/>
              <a:t>Defining the Problem</a:t>
            </a:r>
            <a:endParaRPr lang="en-US" i="1" dirty="0"/>
          </a:p>
        </p:txBody>
      </p:sp>
      <p:sp>
        <p:nvSpPr>
          <p:cNvPr id="3" name="TextBox 2"/>
          <p:cNvSpPr txBox="1"/>
          <p:nvPr/>
        </p:nvSpPr>
        <p:spPr>
          <a:xfrm>
            <a:off x="534084" y="2899454"/>
            <a:ext cx="1355585" cy="1938992"/>
          </a:xfrm>
          <a:prstGeom prst="rect">
            <a:avLst/>
          </a:prstGeom>
          <a:noFill/>
        </p:spPr>
        <p:txBody>
          <a:bodyPr wrap="square" rtlCol="0">
            <a:spAutoFit/>
          </a:bodyPr>
          <a:lstStyle/>
          <a:p>
            <a:r>
              <a:rPr lang="en-US" sz="2000" dirty="0" smtClean="0">
                <a:solidFill>
                  <a:schemeClr val="tx2">
                    <a:lumMod val="50000"/>
                  </a:schemeClr>
                </a:solidFill>
                <a:latin typeface="Cambria" panose="02040503050406030204" pitchFamily="18" charset="0"/>
              </a:rPr>
              <a:t>Average </a:t>
            </a:r>
            <a:r>
              <a:rPr lang="en-US" sz="2000" dirty="0">
                <a:solidFill>
                  <a:schemeClr val="tx2">
                    <a:lumMod val="50000"/>
                  </a:schemeClr>
                </a:solidFill>
                <a:latin typeface="Cambria" panose="02040503050406030204" pitchFamily="18" charset="0"/>
              </a:rPr>
              <a:t>wait time to see a doctor in the US is 18.5 days, </a:t>
            </a:r>
            <a:endParaRPr lang="en-US" sz="2000" dirty="0">
              <a:latin typeface="Cambria" panose="02040503050406030204" pitchFamily="18" charset="0"/>
            </a:endParaRPr>
          </a:p>
        </p:txBody>
      </p:sp>
      <p:pic>
        <p:nvPicPr>
          <p:cNvPr id="5" name="Picture 4" descr="Screen Shot 2015-07-29 at 10.31.44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743" y="1371600"/>
            <a:ext cx="6467688" cy="4994700"/>
          </a:xfrm>
          <a:prstGeom prst="rect">
            <a:avLst/>
          </a:prstGeom>
          <a:ln w="6350" cmpd="sng">
            <a:noFill/>
          </a:ln>
          <a:effectLst>
            <a:outerShdw blurRad="292100" dist="139700" dir="2700000" sx="96000" sy="96000" algn="tl" rotWithShape="0">
              <a:srgbClr val="333333">
                <a:alpha val="65000"/>
              </a:srgbClr>
            </a:outerShdw>
          </a:effectLst>
        </p:spPr>
      </p:pic>
    </p:spTree>
    <p:extLst>
      <p:ext uri="{BB962C8B-B14F-4D97-AF65-F5344CB8AC3E}">
        <p14:creationId xmlns:p14="http://schemas.microsoft.com/office/powerpoint/2010/main" val="3680309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79" y="520250"/>
            <a:ext cx="8382000" cy="1143000"/>
          </a:xfrm>
        </p:spPr>
        <p:txBody>
          <a:bodyPr/>
          <a:lstStyle/>
          <a:p>
            <a:pPr algn="l"/>
            <a:r>
              <a:rPr lang="en-US" i="1" dirty="0" smtClean="0"/>
              <a:t>Where We are Today</a:t>
            </a:r>
            <a:endParaRPr lang="en-US" i="1" dirty="0"/>
          </a:p>
        </p:txBody>
      </p:sp>
      <p:sp>
        <p:nvSpPr>
          <p:cNvPr id="3" name="Content Placeholder 2"/>
          <p:cNvSpPr>
            <a:spLocks noGrp="1"/>
          </p:cNvSpPr>
          <p:nvPr>
            <p:ph idx="1"/>
          </p:nvPr>
        </p:nvSpPr>
        <p:spPr>
          <a:xfrm>
            <a:off x="381000" y="2286000"/>
            <a:ext cx="4191000" cy="3886200"/>
          </a:xfrm>
        </p:spPr>
        <p:txBody>
          <a:bodyPr/>
          <a:lstStyle/>
          <a:p>
            <a:pPr marL="0" indent="0">
              <a:buNone/>
            </a:pPr>
            <a:r>
              <a:rPr lang="en-US" sz="2000" dirty="0" smtClean="0">
                <a:latin typeface="Cambria" panose="02040503050406030204" pitchFamily="18" charset="0"/>
              </a:rPr>
              <a:t>Confluence between Technology, Medicine, and the Affordable Care Act:</a:t>
            </a:r>
          </a:p>
          <a:p>
            <a:pPr>
              <a:buFont typeface="Arial" panose="020B0604020202020204" pitchFamily="34" charset="0"/>
              <a:buChar char="•"/>
            </a:pPr>
            <a:r>
              <a:rPr lang="en-US" sz="2000" dirty="0" smtClean="0">
                <a:latin typeface="Cambria" panose="02040503050406030204" pitchFamily="18" charset="0"/>
              </a:rPr>
              <a:t>Consumers awareness of coverage</a:t>
            </a:r>
          </a:p>
          <a:p>
            <a:pPr>
              <a:buFont typeface="Arial" panose="020B0604020202020204" pitchFamily="34" charset="0"/>
              <a:buChar char="•"/>
            </a:pPr>
            <a:endParaRPr lang="en-US" sz="2000" dirty="0">
              <a:latin typeface="Cambria" panose="02040503050406030204" pitchFamily="18" charset="0"/>
            </a:endParaRPr>
          </a:p>
          <a:p>
            <a:pPr>
              <a:buFont typeface="Arial" panose="020B0604020202020204" pitchFamily="34" charset="0"/>
              <a:buChar char="•"/>
            </a:pPr>
            <a:r>
              <a:rPr lang="en-US" sz="2000" dirty="0" smtClean="0">
                <a:latin typeface="Cambria" panose="02040503050406030204" pitchFamily="18" charset="0"/>
              </a:rPr>
              <a:t>Focus on consumerism and transparency</a:t>
            </a:r>
          </a:p>
          <a:p>
            <a:pPr>
              <a:buFont typeface="Arial" panose="020B0604020202020204" pitchFamily="34" charset="0"/>
              <a:buChar char="•"/>
            </a:pPr>
            <a:endParaRPr lang="en-US" sz="2000" dirty="0">
              <a:latin typeface="Cambria" panose="02040503050406030204" pitchFamily="18" charset="0"/>
            </a:endParaRPr>
          </a:p>
          <a:p>
            <a:pPr>
              <a:buFont typeface="Arial" panose="020B0604020202020204" pitchFamily="34" charset="0"/>
              <a:buChar char="•"/>
            </a:pPr>
            <a:r>
              <a:rPr lang="en-US" sz="2000" dirty="0" smtClean="0">
                <a:latin typeface="Cambria" panose="02040503050406030204" pitchFamily="18" charset="0"/>
              </a:rPr>
              <a:t>Proliferation of technology</a:t>
            </a:r>
            <a:endParaRPr lang="en-US" sz="2000" dirty="0">
              <a:latin typeface="Cambria" panose="02040503050406030204" pitchFamily="18" charset="0"/>
            </a:endParaRPr>
          </a:p>
        </p:txBody>
      </p:sp>
      <p:grpSp>
        <p:nvGrpSpPr>
          <p:cNvPr id="4" name="Group 3"/>
          <p:cNvGrpSpPr/>
          <p:nvPr/>
        </p:nvGrpSpPr>
        <p:grpSpPr>
          <a:xfrm>
            <a:off x="5029200" y="1981200"/>
            <a:ext cx="2803343" cy="2743200"/>
            <a:chOff x="2278653" y="67733"/>
            <a:chExt cx="3251200" cy="3251200"/>
          </a:xfrm>
        </p:grpSpPr>
        <p:sp>
          <p:nvSpPr>
            <p:cNvPr id="5" name="Oval 4"/>
            <p:cNvSpPr/>
            <p:nvPr/>
          </p:nvSpPr>
          <p:spPr>
            <a:xfrm>
              <a:off x="2278653" y="67733"/>
              <a:ext cx="3251200" cy="3251200"/>
            </a:xfrm>
            <a:prstGeom prst="ellipse">
              <a:avLst/>
            </a:prstGeom>
          </p:spPr>
          <p:style>
            <a:lnRef idx="0">
              <a:schemeClr val="lt1">
                <a:hueOff val="0"/>
                <a:satOff val="0"/>
                <a:lumOff val="0"/>
                <a:alphaOff val="0"/>
              </a:schemeClr>
            </a:lnRef>
            <a:fillRef idx="3">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sp>
        <p:sp>
          <p:nvSpPr>
            <p:cNvPr id="6" name="Oval 4"/>
            <p:cNvSpPr txBox="1"/>
            <p:nvPr/>
          </p:nvSpPr>
          <p:spPr>
            <a:xfrm>
              <a:off x="2712146" y="636693"/>
              <a:ext cx="2384213" cy="14630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2800" kern="1200" dirty="0" smtClean="0">
                  <a:latin typeface="Cambria" panose="02040503050406030204" pitchFamily="18" charset="0"/>
                  <a:cs typeface="Avenir Next Regular"/>
                </a:rPr>
                <a:t>Technology</a:t>
              </a:r>
              <a:endParaRPr lang="en-US" sz="2800" kern="1200" dirty="0">
                <a:latin typeface="Cambria" panose="02040503050406030204" pitchFamily="18" charset="0"/>
                <a:cs typeface="Avenir Next Regular"/>
              </a:endParaRPr>
            </a:p>
          </p:txBody>
        </p:sp>
      </p:grpSp>
      <p:grpSp>
        <p:nvGrpSpPr>
          <p:cNvPr id="7" name="Group 6"/>
          <p:cNvGrpSpPr/>
          <p:nvPr/>
        </p:nvGrpSpPr>
        <p:grpSpPr>
          <a:xfrm>
            <a:off x="3962400" y="3882021"/>
            <a:ext cx="2744294" cy="2616200"/>
            <a:chOff x="1105511" y="2099733"/>
            <a:chExt cx="3251200" cy="3251200"/>
          </a:xfrm>
        </p:grpSpPr>
        <p:sp>
          <p:nvSpPr>
            <p:cNvPr id="8" name="Oval 7"/>
            <p:cNvSpPr/>
            <p:nvPr/>
          </p:nvSpPr>
          <p:spPr>
            <a:xfrm>
              <a:off x="1105511" y="2099733"/>
              <a:ext cx="3251200" cy="3251200"/>
            </a:xfrm>
            <a:prstGeom prst="ellipse">
              <a:avLst/>
            </a:prstGeom>
          </p:spPr>
          <p:style>
            <a:lnRef idx="0">
              <a:schemeClr val="lt1">
                <a:hueOff val="0"/>
                <a:satOff val="0"/>
                <a:lumOff val="0"/>
                <a:alphaOff val="0"/>
              </a:schemeClr>
            </a:lnRef>
            <a:fillRef idx="3">
              <a:schemeClr val="accent1">
                <a:shade val="80000"/>
                <a:alpha val="50000"/>
                <a:hueOff val="233923"/>
                <a:satOff val="1724"/>
                <a:lumOff val="20492"/>
                <a:alphaOff val="0"/>
              </a:schemeClr>
            </a:fillRef>
            <a:effectRef idx="0">
              <a:schemeClr val="accent1">
                <a:shade val="80000"/>
                <a:alpha val="50000"/>
                <a:hueOff val="233923"/>
                <a:satOff val="1724"/>
                <a:lumOff val="20492"/>
                <a:alphaOff val="0"/>
              </a:schemeClr>
            </a:effectRef>
            <a:fontRef idx="minor">
              <a:schemeClr val="tx1"/>
            </a:fontRef>
          </p:style>
        </p:sp>
        <p:sp>
          <p:nvSpPr>
            <p:cNvPr id="9" name="Oval 4"/>
            <p:cNvSpPr txBox="1"/>
            <p:nvPr/>
          </p:nvSpPr>
          <p:spPr>
            <a:xfrm>
              <a:off x="1835680" y="2843068"/>
              <a:ext cx="1790861" cy="178816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2800" kern="1200" dirty="0" smtClean="0">
                  <a:latin typeface="Cambria" panose="02040503050406030204" pitchFamily="18" charset="0"/>
                  <a:cs typeface="Avenir Next Regular"/>
                </a:rPr>
                <a:t>ACA</a:t>
              </a:r>
              <a:endParaRPr lang="en-US" sz="2800" kern="1200" dirty="0">
                <a:latin typeface="Cambria" panose="02040503050406030204" pitchFamily="18" charset="0"/>
                <a:cs typeface="Avenir Next Regular"/>
              </a:endParaRPr>
            </a:p>
          </p:txBody>
        </p:sp>
      </p:grpSp>
      <p:grpSp>
        <p:nvGrpSpPr>
          <p:cNvPr id="10" name="Group 9"/>
          <p:cNvGrpSpPr/>
          <p:nvPr/>
        </p:nvGrpSpPr>
        <p:grpSpPr>
          <a:xfrm>
            <a:off x="6096000" y="3882021"/>
            <a:ext cx="2676579" cy="2636915"/>
            <a:chOff x="3451794" y="2099733"/>
            <a:chExt cx="3294551" cy="3251200"/>
          </a:xfrm>
        </p:grpSpPr>
        <p:sp>
          <p:nvSpPr>
            <p:cNvPr id="11" name="Oval 10"/>
            <p:cNvSpPr/>
            <p:nvPr/>
          </p:nvSpPr>
          <p:spPr>
            <a:xfrm>
              <a:off x="3451794" y="2099733"/>
              <a:ext cx="3294551" cy="3251200"/>
            </a:xfrm>
            <a:prstGeom prst="ellipse">
              <a:avLst/>
            </a:prstGeom>
          </p:spPr>
          <p:style>
            <a:lnRef idx="0">
              <a:schemeClr val="lt1">
                <a:hueOff val="0"/>
                <a:satOff val="0"/>
                <a:lumOff val="0"/>
                <a:alphaOff val="0"/>
              </a:schemeClr>
            </a:lnRef>
            <a:fillRef idx="3">
              <a:schemeClr val="accent1">
                <a:shade val="80000"/>
                <a:alpha val="50000"/>
                <a:hueOff val="233923"/>
                <a:satOff val="1724"/>
                <a:lumOff val="20492"/>
                <a:alphaOff val="0"/>
              </a:schemeClr>
            </a:fillRef>
            <a:effectRef idx="0">
              <a:schemeClr val="accent1">
                <a:shade val="80000"/>
                <a:alpha val="50000"/>
                <a:hueOff val="233923"/>
                <a:satOff val="1724"/>
                <a:lumOff val="20492"/>
                <a:alphaOff val="0"/>
              </a:schemeClr>
            </a:effectRef>
            <a:fontRef idx="minor">
              <a:schemeClr val="tx1"/>
            </a:fontRef>
          </p:style>
        </p:sp>
        <p:sp>
          <p:nvSpPr>
            <p:cNvPr id="12" name="Oval 4"/>
            <p:cNvSpPr txBox="1"/>
            <p:nvPr/>
          </p:nvSpPr>
          <p:spPr>
            <a:xfrm>
              <a:off x="4167061" y="2807894"/>
              <a:ext cx="1950720" cy="178816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2800" kern="1200" dirty="0" smtClean="0">
                  <a:latin typeface="Cambria" panose="02040503050406030204" pitchFamily="18" charset="0"/>
                  <a:cs typeface="Avenir Next Regular"/>
                </a:rPr>
                <a:t>Medicine</a:t>
              </a:r>
              <a:endParaRPr lang="en-US" sz="2800" kern="1200" dirty="0">
                <a:latin typeface="Cambria" panose="02040503050406030204" pitchFamily="18" charset="0"/>
                <a:cs typeface="Avenir Next Regular"/>
              </a:endParaRPr>
            </a:p>
          </p:txBody>
        </p:sp>
      </p:grpSp>
    </p:spTree>
    <p:extLst>
      <p:ext uri="{BB962C8B-B14F-4D97-AF65-F5344CB8AC3E}">
        <p14:creationId xmlns:p14="http://schemas.microsoft.com/office/powerpoint/2010/main" val="3265092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4741"/>
            <a:ext cx="8382000" cy="789225"/>
          </a:xfrm>
        </p:spPr>
        <p:txBody>
          <a:bodyPr/>
          <a:lstStyle/>
          <a:p>
            <a:pPr algn="l"/>
            <a:r>
              <a:rPr lang="en-US" i="1" dirty="0" smtClean="0"/>
              <a:t>Acute Episodic Care	</a:t>
            </a:r>
            <a:endParaRPr lang="en-US" i="1" dirty="0"/>
          </a:p>
        </p:txBody>
      </p:sp>
      <p:sp>
        <p:nvSpPr>
          <p:cNvPr id="4" name="Text Placeholder 2"/>
          <p:cNvSpPr txBox="1">
            <a:spLocks/>
          </p:cNvSpPr>
          <p:nvPr/>
        </p:nvSpPr>
        <p:spPr bwMode="auto">
          <a:xfrm>
            <a:off x="533400" y="1909752"/>
            <a:ext cx="10139035" cy="215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EF942A"/>
              </a:buClr>
              <a:buFont typeface="Arial" charset="0"/>
              <a:buNone/>
            </a:pPr>
            <a:endParaRPr lang="en-US" sz="2100" dirty="0" smtClean="0"/>
          </a:p>
          <a:p>
            <a:pPr marL="0" indent="0">
              <a:buFont typeface="Arial" charset="0"/>
              <a:buNone/>
            </a:pPr>
            <a:endParaRPr lang="en-US" dirty="0"/>
          </a:p>
        </p:txBody>
      </p:sp>
      <p:pic>
        <p:nvPicPr>
          <p:cNvPr id="12" name="Picture 11" descr="Screen Shot 2015-07-22 at 9.45.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82408"/>
            <a:ext cx="8242350" cy="2872277"/>
          </a:xfrm>
          <a:prstGeom prst="rect">
            <a:avLst/>
          </a:prstGeom>
          <a:ln>
            <a:noFill/>
          </a:ln>
          <a:effectLst>
            <a:outerShdw blurRad="292100" dist="139700" dir="2700000" sx="96000" sy="96000" algn="tl" rotWithShape="0">
              <a:srgbClr val="333333">
                <a:alpha val="65000"/>
              </a:srgbClr>
            </a:outerShdw>
          </a:effectLst>
        </p:spPr>
      </p:pic>
      <p:sp>
        <p:nvSpPr>
          <p:cNvPr id="17" name="TextBox 16"/>
          <p:cNvSpPr txBox="1"/>
          <p:nvPr/>
        </p:nvSpPr>
        <p:spPr>
          <a:xfrm>
            <a:off x="533400" y="5189358"/>
            <a:ext cx="2223656" cy="1384995"/>
          </a:xfrm>
          <a:prstGeom prst="rect">
            <a:avLst/>
          </a:prstGeom>
          <a:noFill/>
        </p:spPr>
        <p:txBody>
          <a:bodyPr wrap="square" rtlCol="0">
            <a:spAutoFit/>
          </a:bodyPr>
          <a:lstStyle/>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Allergies	</a:t>
            </a:r>
          </a:p>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Colds / Sinus Infections</a:t>
            </a:r>
          </a:p>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Ear infections</a:t>
            </a:r>
          </a:p>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Eye infections / Styes</a:t>
            </a:r>
          </a:p>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Headaches</a:t>
            </a:r>
            <a:r>
              <a:rPr lang="en-US" sz="1200" dirty="0">
                <a:latin typeface="Avenir Next Regular"/>
                <a:cs typeface="Avenir Next Regular"/>
              </a:rPr>
              <a:t>	</a:t>
            </a:r>
            <a:endParaRPr lang="en-US" sz="1200" dirty="0"/>
          </a:p>
        </p:txBody>
      </p:sp>
      <p:sp>
        <p:nvSpPr>
          <p:cNvPr id="18" name="TextBox 17"/>
          <p:cNvSpPr txBox="1"/>
          <p:nvPr/>
        </p:nvSpPr>
        <p:spPr>
          <a:xfrm>
            <a:off x="3048000" y="5189358"/>
            <a:ext cx="2743200" cy="1446550"/>
          </a:xfrm>
          <a:prstGeom prst="rect">
            <a:avLst/>
          </a:prstGeom>
          <a:noFill/>
        </p:spPr>
        <p:txBody>
          <a:bodyPr wrap="square" rtlCol="0">
            <a:spAutoFit/>
          </a:bodyPr>
          <a:lstStyle/>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Influenza (flu)</a:t>
            </a:r>
          </a:p>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Sexually Transmitted Diseases</a:t>
            </a:r>
          </a:p>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Skin Conditions / Eczema / Rash</a:t>
            </a:r>
          </a:p>
          <a:p>
            <a:endParaRPr lang="en-US" dirty="0"/>
          </a:p>
        </p:txBody>
      </p:sp>
      <p:sp>
        <p:nvSpPr>
          <p:cNvPr id="19" name="TextBox 18"/>
          <p:cNvSpPr txBox="1"/>
          <p:nvPr/>
        </p:nvSpPr>
        <p:spPr>
          <a:xfrm>
            <a:off x="6396658" y="5189358"/>
            <a:ext cx="1981200" cy="1384995"/>
          </a:xfrm>
          <a:prstGeom prst="rect">
            <a:avLst/>
          </a:prstGeom>
          <a:noFill/>
        </p:spPr>
        <p:txBody>
          <a:bodyPr wrap="square" rtlCol="0">
            <a:spAutoFit/>
          </a:bodyPr>
          <a:lstStyle/>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Sprains and Strains</a:t>
            </a:r>
          </a:p>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Stomach flu (gastroenteritis</a:t>
            </a:r>
            <a:r>
              <a:rPr lang="en-US" sz="1400" dirty="0" smtClean="0">
                <a:latin typeface="Cambria" panose="02040503050406030204" pitchFamily="18" charset="0"/>
                <a:cs typeface="Avenir Next Regular"/>
              </a:rPr>
              <a:t>)</a:t>
            </a:r>
            <a:endParaRPr lang="en-US" sz="1400" dirty="0">
              <a:latin typeface="Cambria" panose="02040503050406030204" pitchFamily="18" charset="0"/>
              <a:cs typeface="Avenir Next Regular"/>
            </a:endParaRPr>
          </a:p>
          <a:p>
            <a:pPr marL="285750" indent="-285750">
              <a:buClr>
                <a:srgbClr val="B3B3B3"/>
              </a:buClr>
              <a:buFont typeface="Arial" panose="020B0604020202020204" pitchFamily="34" charset="0"/>
              <a:buChar char="•"/>
            </a:pPr>
            <a:r>
              <a:rPr lang="en-US" sz="1400" dirty="0">
                <a:latin typeface="Cambria" panose="02040503050406030204" pitchFamily="18" charset="0"/>
                <a:cs typeface="Avenir Next Regular"/>
              </a:rPr>
              <a:t>Strep / Sore </a:t>
            </a:r>
            <a:r>
              <a:rPr lang="en-US" sz="1400" dirty="0" smtClean="0">
                <a:latin typeface="Cambria" panose="02040503050406030204" pitchFamily="18" charset="0"/>
                <a:cs typeface="Avenir Next Regular"/>
              </a:rPr>
              <a:t>throat</a:t>
            </a:r>
          </a:p>
          <a:p>
            <a:pPr marL="285750" indent="-285750">
              <a:buClr>
                <a:srgbClr val="B3B3B3"/>
              </a:buClr>
              <a:buFont typeface="Arial" panose="020B0604020202020204" pitchFamily="34" charset="0"/>
              <a:buChar char="•"/>
            </a:pPr>
            <a:r>
              <a:rPr lang="en-US" sz="1400" dirty="0" smtClean="0">
                <a:latin typeface="Cambria" panose="02040503050406030204" pitchFamily="18" charset="0"/>
                <a:cs typeface="Avenir Next Regular"/>
              </a:rPr>
              <a:t>Urinary tract infections (UTIs)</a:t>
            </a:r>
          </a:p>
        </p:txBody>
      </p:sp>
      <p:sp>
        <p:nvSpPr>
          <p:cNvPr id="20" name="TextBox 19"/>
          <p:cNvSpPr txBox="1"/>
          <p:nvPr/>
        </p:nvSpPr>
        <p:spPr>
          <a:xfrm>
            <a:off x="381000" y="4757679"/>
            <a:ext cx="7142018" cy="369332"/>
          </a:xfrm>
          <a:prstGeom prst="rect">
            <a:avLst/>
          </a:prstGeom>
          <a:noFill/>
        </p:spPr>
        <p:txBody>
          <a:bodyPr wrap="square" rtlCol="0">
            <a:spAutoFit/>
          </a:bodyPr>
          <a:lstStyle/>
          <a:p>
            <a:pPr marL="0" indent="0">
              <a:buNone/>
            </a:pPr>
            <a:r>
              <a:rPr lang="en-US" dirty="0">
                <a:latin typeface="Cambria" panose="02040503050406030204" pitchFamily="18" charset="0"/>
              </a:rPr>
              <a:t>Most common medical issues being treated by Telemedicine today</a:t>
            </a:r>
            <a:r>
              <a:rPr lang="en-US" dirty="0"/>
              <a:t>: </a:t>
            </a:r>
          </a:p>
        </p:txBody>
      </p:sp>
    </p:spTree>
    <p:extLst>
      <p:ext uri="{BB962C8B-B14F-4D97-AF65-F5344CB8AC3E}">
        <p14:creationId xmlns:p14="http://schemas.microsoft.com/office/powerpoint/2010/main" val="291546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33400"/>
            <a:ext cx="8382000" cy="1143000"/>
          </a:xfrm>
        </p:spPr>
        <p:txBody>
          <a:bodyPr/>
          <a:lstStyle/>
          <a:p>
            <a:pPr algn="l"/>
            <a:r>
              <a:rPr lang="en-US" i="1" dirty="0" smtClean="0"/>
              <a:t>Future of Telemedicine</a:t>
            </a:r>
            <a:endParaRPr lang="en-US" i="1" dirty="0"/>
          </a:p>
        </p:txBody>
      </p:sp>
      <p:pic>
        <p:nvPicPr>
          <p:cNvPr id="12" name="Picture 11" descr="Screen Shot 2015-07-22 at 9.54.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085" y="1676400"/>
            <a:ext cx="7079828" cy="4698198"/>
          </a:xfrm>
          <a:prstGeom prst="rect">
            <a:avLst/>
          </a:prstGeom>
          <a:ln>
            <a:noFill/>
          </a:ln>
          <a:effectLst>
            <a:outerShdw blurRad="292100" dist="139700" dir="2700000" sx="96000" sy="96000" algn="tl" rotWithShape="0">
              <a:srgbClr val="333333">
                <a:alpha val="65000"/>
              </a:srgbClr>
            </a:outerShdw>
          </a:effectLst>
        </p:spPr>
      </p:pic>
    </p:spTree>
    <p:extLst>
      <p:ext uri="{BB962C8B-B14F-4D97-AF65-F5344CB8AC3E}">
        <p14:creationId xmlns:p14="http://schemas.microsoft.com/office/powerpoint/2010/main" val="3887152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1143000"/>
          </a:xfrm>
        </p:spPr>
        <p:txBody>
          <a:bodyPr/>
          <a:lstStyle/>
          <a:p>
            <a:pPr algn="l"/>
            <a:r>
              <a:rPr lang="en-US" i="1" dirty="0" smtClean="0"/>
              <a:t>Confluence of Technology, </a:t>
            </a:r>
            <a:br>
              <a:rPr lang="en-US" i="1" dirty="0" smtClean="0"/>
            </a:br>
            <a:r>
              <a:rPr lang="en-US" i="1" dirty="0" smtClean="0"/>
              <a:t>Medicine, and Consumerism	</a:t>
            </a:r>
            <a:endParaRPr lang="en-US" i="1" dirty="0"/>
          </a:p>
        </p:txBody>
      </p:sp>
      <p:graphicFrame>
        <p:nvGraphicFramePr>
          <p:cNvPr id="12" name="Diagram 11"/>
          <p:cNvGraphicFramePr/>
          <p:nvPr>
            <p:extLst>
              <p:ext uri="{D42A27DB-BD31-4B8C-83A1-F6EECF244321}">
                <p14:modId xmlns:p14="http://schemas.microsoft.com/office/powerpoint/2010/main" val="3771004013"/>
              </p:ext>
            </p:extLst>
          </p:nvPr>
        </p:nvGraphicFramePr>
        <p:xfrm>
          <a:off x="1600200" y="2133600"/>
          <a:ext cx="632460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987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77" y="460168"/>
            <a:ext cx="8382000" cy="1143000"/>
          </a:xfrm>
        </p:spPr>
        <p:txBody>
          <a:bodyPr/>
          <a:lstStyle/>
          <a:p>
            <a:pPr algn="l"/>
            <a:r>
              <a:rPr lang="en-US" i="1" dirty="0" smtClean="0"/>
              <a:t>Technology Advances	</a:t>
            </a:r>
            <a:endParaRPr lang="en-US" i="1" dirty="0"/>
          </a:p>
        </p:txBody>
      </p:sp>
      <p:sp>
        <p:nvSpPr>
          <p:cNvPr id="12" name="Text Placeholder 2"/>
          <p:cNvSpPr txBox="1">
            <a:spLocks/>
          </p:cNvSpPr>
          <p:nvPr/>
        </p:nvSpPr>
        <p:spPr bwMode="auto">
          <a:xfrm>
            <a:off x="360219" y="2057400"/>
            <a:ext cx="8250382" cy="496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smtClean="0">
                <a:latin typeface="Cambria" panose="02040503050406030204" pitchFamily="18" charset="0"/>
              </a:rPr>
              <a:t>Today we rely on physical exams and clinical algorithms </a:t>
            </a:r>
          </a:p>
          <a:p>
            <a:pPr>
              <a:buFont typeface="Arial" panose="020B0604020202020204" pitchFamily="34" charset="0"/>
              <a:buChar char="•"/>
            </a:pPr>
            <a:r>
              <a:rPr lang="en-US" sz="2000" dirty="0" smtClean="0">
                <a:latin typeface="Cambria" panose="02040503050406030204" pitchFamily="18" charset="0"/>
              </a:rPr>
              <a:t>Tomorrow, with the proliferation of technology we will be able to transform healthcare with digital connected devices: </a:t>
            </a:r>
          </a:p>
          <a:p>
            <a:endParaRPr lang="en-US" dirty="0"/>
          </a:p>
        </p:txBody>
      </p:sp>
      <p:pic>
        <p:nvPicPr>
          <p:cNvPr id="14" name="Picture 13" descr="2959bd8cc7ecbe729cdb305d9988d79f-origina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620984"/>
            <a:ext cx="1450425" cy="1840429"/>
          </a:xfrm>
          <a:prstGeom prst="rect">
            <a:avLst/>
          </a:prstGeom>
        </p:spPr>
      </p:pic>
      <p:pic>
        <p:nvPicPr>
          <p:cNvPr id="15" name="Picture 14" descr="T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225" y="3962400"/>
            <a:ext cx="2795713" cy="2170216"/>
          </a:xfrm>
          <a:prstGeom prst="rect">
            <a:avLst/>
          </a:prstGeom>
        </p:spPr>
      </p:pic>
      <p:pic>
        <p:nvPicPr>
          <p:cNvPr id="16" name="Picture 15" descr="phone_screenshot__71654.1431734060.1280.128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1938" y="3620984"/>
            <a:ext cx="1329174" cy="2057400"/>
          </a:xfrm>
          <a:prstGeom prst="rect">
            <a:avLst/>
          </a:prstGeom>
        </p:spPr>
      </p:pic>
      <p:pic>
        <p:nvPicPr>
          <p:cNvPr id="17" name="Picture 16" descr="pulse-oximeter-mi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331" y="3962400"/>
            <a:ext cx="2220469" cy="1989925"/>
          </a:xfrm>
          <a:prstGeom prst="rect">
            <a:avLst/>
          </a:prstGeom>
        </p:spPr>
      </p:pic>
    </p:spTree>
    <p:extLst>
      <p:ext uri="{BB962C8B-B14F-4D97-AF65-F5344CB8AC3E}">
        <p14:creationId xmlns:p14="http://schemas.microsoft.com/office/powerpoint/2010/main" val="219084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72068" y="1995281"/>
            <a:ext cx="4102964" cy="4121253"/>
          </a:xfrm>
          <a:prstGeom prst="rect">
            <a:avLst/>
          </a:prstGeom>
        </p:spPr>
      </p:pic>
      <p:sp>
        <p:nvSpPr>
          <p:cNvPr id="2" name="Title 1"/>
          <p:cNvSpPr>
            <a:spLocks noGrp="1"/>
          </p:cNvSpPr>
          <p:nvPr>
            <p:ph type="title"/>
          </p:nvPr>
        </p:nvSpPr>
        <p:spPr>
          <a:xfrm>
            <a:off x="393032" y="453412"/>
            <a:ext cx="8382000" cy="1143000"/>
          </a:xfrm>
        </p:spPr>
        <p:txBody>
          <a:bodyPr/>
          <a:lstStyle/>
          <a:p>
            <a:pPr algn="l"/>
            <a:r>
              <a:rPr lang="en-US" i="1" dirty="0" smtClean="0"/>
              <a:t>Increased Exposure</a:t>
            </a:r>
            <a:endParaRPr lang="en-US" i="1" dirty="0"/>
          </a:p>
        </p:txBody>
      </p:sp>
      <p:sp>
        <p:nvSpPr>
          <p:cNvPr id="3" name="Content Placeholder 2"/>
          <p:cNvSpPr>
            <a:spLocks noGrp="1"/>
          </p:cNvSpPr>
          <p:nvPr>
            <p:ph idx="1"/>
          </p:nvPr>
        </p:nvSpPr>
        <p:spPr>
          <a:xfrm>
            <a:off x="381000" y="2286000"/>
            <a:ext cx="4876800" cy="3276600"/>
          </a:xfrm>
        </p:spPr>
        <p:txBody>
          <a:bodyPr/>
          <a:lstStyle/>
          <a:p>
            <a:r>
              <a:rPr lang="en-US" sz="2000" dirty="0">
                <a:latin typeface="Cambria" panose="02040503050406030204" pitchFamily="18" charset="0"/>
              </a:rPr>
              <a:t>FSED’s, Hybrid Models and UC increase our exposure and ability to manage chronic conditions</a:t>
            </a:r>
          </a:p>
          <a:p>
            <a:r>
              <a:rPr lang="en-US" sz="2000" dirty="0">
                <a:latin typeface="Cambria" panose="02040503050406030204" pitchFamily="18" charset="0"/>
              </a:rPr>
              <a:t>Create models that allow for </a:t>
            </a:r>
            <a:r>
              <a:rPr lang="en-US" sz="2000" dirty="0" smtClean="0">
                <a:latin typeface="Cambria" panose="02040503050406030204" pitchFamily="18" charset="0"/>
              </a:rPr>
              <a:t>identification </a:t>
            </a:r>
            <a:r>
              <a:rPr lang="en-US" sz="2000" dirty="0">
                <a:latin typeface="Cambria" panose="02040503050406030204" pitchFamily="18" charset="0"/>
              </a:rPr>
              <a:t>and navigation </a:t>
            </a:r>
            <a:r>
              <a:rPr lang="en-US" sz="2000" dirty="0" smtClean="0">
                <a:latin typeface="Cambria" panose="02040503050406030204" pitchFamily="18" charset="0"/>
              </a:rPr>
              <a:t>of chronic conditions</a:t>
            </a:r>
          </a:p>
          <a:p>
            <a:r>
              <a:rPr lang="en-US" sz="2000" dirty="0" smtClean="0">
                <a:latin typeface="Cambria" panose="02040503050406030204" pitchFamily="18" charset="0"/>
              </a:rPr>
              <a:t>Increased accessibility will result in increased opportunities for EM physicians  to actively participate in CCM</a:t>
            </a:r>
            <a:endParaRPr lang="en-US" sz="2000" dirty="0">
              <a:latin typeface="Cambria" panose="02040503050406030204" pitchFamily="18" charset="0"/>
            </a:endParaRPr>
          </a:p>
          <a:p>
            <a:endParaRPr lang="en-US" dirty="0"/>
          </a:p>
        </p:txBody>
      </p:sp>
      <p:sp>
        <p:nvSpPr>
          <p:cNvPr id="5" name="Rectangle 4"/>
          <p:cNvSpPr/>
          <p:nvPr/>
        </p:nvSpPr>
        <p:spPr>
          <a:xfrm>
            <a:off x="5257800" y="5854924"/>
            <a:ext cx="3235181" cy="261610"/>
          </a:xfrm>
          <a:prstGeom prst="rect">
            <a:avLst/>
          </a:prstGeom>
        </p:spPr>
        <p:txBody>
          <a:bodyPr wrap="none">
            <a:spAutoFit/>
          </a:bodyPr>
          <a:lstStyle/>
          <a:p>
            <a:r>
              <a:rPr lang="en-US" sz="1100" dirty="0" smtClean="0">
                <a:solidFill>
                  <a:schemeClr val="accent6">
                    <a:lumMod val="25000"/>
                  </a:schemeClr>
                </a:solidFill>
              </a:rPr>
              <a:t>Source: http://www.cdc.gov/chronicdisease/overview/</a:t>
            </a:r>
            <a:endParaRPr lang="en-US" sz="1100" dirty="0">
              <a:solidFill>
                <a:schemeClr val="accent6">
                  <a:lumMod val="25000"/>
                </a:schemeClr>
              </a:solidFill>
            </a:endParaRPr>
          </a:p>
        </p:txBody>
      </p:sp>
    </p:spTree>
    <p:extLst>
      <p:ext uri="{BB962C8B-B14F-4D97-AF65-F5344CB8AC3E}">
        <p14:creationId xmlns:p14="http://schemas.microsoft.com/office/powerpoint/2010/main" val="3267989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UM Slide Template">
  <a:themeElements>
    <a:clrScheme name="Urgent Matters Color Theme">
      <a:dk1>
        <a:sysClr val="windowText" lastClr="000000"/>
      </a:dk1>
      <a:lt1>
        <a:sysClr val="window" lastClr="FFFFFF"/>
      </a:lt1>
      <a:dk2>
        <a:srgbClr val="1F497D"/>
      </a:dk2>
      <a:lt2>
        <a:srgbClr val="EEECE1"/>
      </a:lt2>
      <a:accent1>
        <a:srgbClr val="C7DAE2"/>
      </a:accent1>
      <a:accent2>
        <a:srgbClr val="8CB3C2"/>
      </a:accent2>
      <a:accent3>
        <a:srgbClr val="0F6181"/>
      </a:accent3>
      <a:accent4>
        <a:srgbClr val="AD4059"/>
      </a:accent4>
      <a:accent5>
        <a:srgbClr val="FFFFFF"/>
      </a:accent5>
      <a:accent6>
        <a:srgbClr val="000000"/>
      </a:accent6>
      <a:hlink>
        <a:srgbClr val="0F6181"/>
      </a:hlink>
      <a:folHlink>
        <a:srgbClr val="AD40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 Slide Template</Template>
  <TotalTime>1286</TotalTime>
  <Words>506</Words>
  <Application>Microsoft Macintosh PowerPoint</Application>
  <PresentationFormat>On-screen Show (4:3)</PresentationFormat>
  <Paragraphs>82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 Regular</vt:lpstr>
      <vt:lpstr>Calibri</vt:lpstr>
      <vt:lpstr>Cambria</vt:lpstr>
      <vt:lpstr>UM Slide Template</vt:lpstr>
      <vt:lpstr> Telehealth Extends EM Opportunities to Participate in CCM  </vt:lpstr>
      <vt:lpstr>Bio </vt:lpstr>
      <vt:lpstr>Defining the Problem</vt:lpstr>
      <vt:lpstr>Where We are Today</vt:lpstr>
      <vt:lpstr>Acute Episodic Care </vt:lpstr>
      <vt:lpstr>Future of Telemedicine</vt:lpstr>
      <vt:lpstr>Confluence of Technology,  Medicine, and Consumerism </vt:lpstr>
      <vt:lpstr>Technology Advances </vt:lpstr>
      <vt:lpstr>Increased Exposure</vt:lpstr>
      <vt:lpstr>The Future of Chronic Care</vt:lpstr>
      <vt:lpstr>ROI vs. VOI</vt:lpstr>
      <vt:lpstr>Drivers of Telehealth in CCM</vt:lpstr>
      <vt:lpstr>Telehealth  Value Proposition in CCM</vt:lpstr>
      <vt:lpstr>Benefits to Tele-CCM</vt:lpstr>
      <vt:lpstr>PowerPoint Presentation</vt:lpstr>
      <vt:lpstr>PowerPoint Presentation</vt:lpstr>
    </vt:vector>
  </TitlesOfParts>
  <Company>The George Washington University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Twesten</dc:creator>
  <cp:lastModifiedBy>C. Noelle Dietrich</cp:lastModifiedBy>
  <cp:revision>129</cp:revision>
  <cp:lastPrinted>2016-10-05T14:34:30Z</cp:lastPrinted>
  <dcterms:created xsi:type="dcterms:W3CDTF">2013-04-17T18:24:55Z</dcterms:created>
  <dcterms:modified xsi:type="dcterms:W3CDTF">2016-10-15T22:50:47Z</dcterms:modified>
</cp:coreProperties>
</file>