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15" r:id="rId3"/>
    <p:sldId id="323" r:id="rId4"/>
    <p:sldId id="326" r:id="rId5"/>
    <p:sldId id="329" r:id="rId6"/>
    <p:sldId id="330" r:id="rId7"/>
    <p:sldId id="336" r:id="rId8"/>
    <p:sldId id="325" r:id="rId9"/>
    <p:sldId id="331" r:id="rId10"/>
    <p:sldId id="335" r:id="rId11"/>
    <p:sldId id="332" r:id="rId12"/>
    <p:sldId id="337" r:id="rId13"/>
    <p:sldId id="338" r:id="rId14"/>
    <p:sldId id="340" r:id="rId15"/>
    <p:sldId id="343" r:id="rId16"/>
    <p:sldId id="333" r:id="rId17"/>
    <p:sldId id="339" r:id="rId18"/>
    <p:sldId id="342" r:id="rId19"/>
    <p:sldId id="341" r:id="rId20"/>
    <p:sldId id="32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6"/>
    <a:srgbClr val="005581"/>
    <a:srgbClr val="FFEEBB"/>
    <a:srgbClr val="C8B18B"/>
    <a:srgbClr val="FFC425"/>
    <a:srgbClr val="2959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981" autoAdjust="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sorterViewPr>
    <p:cViewPr>
      <p:scale>
        <a:sx n="100" d="100"/>
        <a:sy n="100" d="100"/>
      </p:scale>
      <p:origin x="0" y="5208"/>
    </p:cViewPr>
  </p:sorterViewPr>
  <p:notesViewPr>
    <p:cSldViewPr>
      <p:cViewPr varScale="1">
        <p:scale>
          <a:sx n="70" d="100"/>
          <a:sy n="70" d="100"/>
        </p:scale>
        <p:origin x="-28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B3AF295-ECB8-4E52-9C13-FF12F4DB0197}" type="datetimeFigureOut">
              <a:rPr lang="en-US"/>
              <a:pPr>
                <a:defRPr/>
              </a:pPr>
              <a:t>10/10/2016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85A72A5-0577-487E-A081-510EB21FD0F3}" type="slidenum">
              <a:rPr lang="en-US"/>
              <a:pPr>
                <a:defRPr/>
              </a:pPr>
              <a:t>‹#›</a:t>
            </a:fld>
            <a:endParaRPr lang="en-US"/>
          </a:p>
        </p:txBody>
      </p:sp>
    </p:spTree>
    <p:extLst>
      <p:ext uri="{BB962C8B-B14F-4D97-AF65-F5344CB8AC3E}">
        <p14:creationId xmlns:p14="http://schemas.microsoft.com/office/powerpoint/2010/main" val="297227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FD47761-555D-4C78-9D63-894C41EAB988}" type="datetimeFigureOut">
              <a:rPr lang="en-US"/>
              <a:pPr>
                <a:defRPr/>
              </a:pPr>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78701E9-87CF-42A0-9968-0AF6581E3EDD}" type="slidenum">
              <a:rPr lang="en-US"/>
              <a:pPr>
                <a:defRPr/>
              </a:pPr>
              <a:t>‹#›</a:t>
            </a:fld>
            <a:endParaRPr lang="en-US"/>
          </a:p>
        </p:txBody>
      </p:sp>
    </p:spTree>
    <p:extLst>
      <p:ext uri="{BB962C8B-B14F-4D97-AF65-F5344CB8AC3E}">
        <p14:creationId xmlns:p14="http://schemas.microsoft.com/office/powerpoint/2010/main" val="40233891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03AB929-A9AF-49F1-BAD0-75BA6C7F54CF}" type="datetimeFigureOut">
              <a:rPr lang="en-US"/>
              <a:pPr>
                <a:defRPr/>
              </a:pPr>
              <a:t>10/10/2016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19837E-EFBC-4F9E-ADFD-65F5294D0CE7}" type="slidenum">
              <a:rPr lang="en-US"/>
              <a:pPr>
                <a:defRPr/>
              </a:pPr>
              <a:t>‹#›</a:t>
            </a:fld>
            <a:endParaRPr lang="en-US"/>
          </a:p>
        </p:txBody>
      </p:sp>
    </p:spTree>
    <p:extLst>
      <p:ext uri="{BB962C8B-B14F-4D97-AF65-F5344CB8AC3E}">
        <p14:creationId xmlns:p14="http://schemas.microsoft.com/office/powerpoint/2010/main" val="311221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62DA27E-2D16-4FA8-B873-418174285213}" type="datetimeFigureOut">
              <a:rPr lang="en-US"/>
              <a:pPr>
                <a:defRPr/>
              </a:pPr>
              <a:t>10/10/2016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A903BE-FB1C-45C5-B0DC-E9C9D99B5654}" type="slidenum">
              <a:rPr lang="en-US"/>
              <a:pPr>
                <a:defRPr/>
              </a:pPr>
              <a:t>‹#›</a:t>
            </a:fld>
            <a:endParaRPr lang="en-US"/>
          </a:p>
        </p:txBody>
      </p:sp>
    </p:spTree>
    <p:extLst>
      <p:ext uri="{BB962C8B-B14F-4D97-AF65-F5344CB8AC3E}">
        <p14:creationId xmlns:p14="http://schemas.microsoft.com/office/powerpoint/2010/main" val="56374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C455C62-A14A-45B0-964C-E2CABE0885D0}" type="datetimeFigureOut">
              <a:rPr lang="en-US"/>
              <a:pPr>
                <a:defRPr/>
              </a:pPr>
              <a:t>10/10/2016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4CDA2A-B020-446A-A8B3-35EE499053B3}" type="slidenum">
              <a:rPr lang="en-US"/>
              <a:pPr>
                <a:defRPr/>
              </a:pPr>
              <a:t>‹#›</a:t>
            </a:fld>
            <a:endParaRPr lang="en-US"/>
          </a:p>
        </p:txBody>
      </p:sp>
    </p:spTree>
    <p:extLst>
      <p:ext uri="{BB962C8B-B14F-4D97-AF65-F5344CB8AC3E}">
        <p14:creationId xmlns:p14="http://schemas.microsoft.com/office/powerpoint/2010/main" val="37009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CB5F86C-4336-4191-A19F-3B73CE6CF809}" type="datetimeFigureOut">
              <a:rPr lang="en-US"/>
              <a:pPr>
                <a:defRPr/>
              </a:pPr>
              <a:t>10/10/2016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C468E0-98FD-4EC3-BF75-C58FD90E4BB4}" type="slidenum">
              <a:rPr lang="en-US"/>
              <a:pPr>
                <a:defRPr/>
              </a:pPr>
              <a:t>‹#›</a:t>
            </a:fld>
            <a:endParaRPr lang="en-US"/>
          </a:p>
        </p:txBody>
      </p:sp>
    </p:spTree>
    <p:extLst>
      <p:ext uri="{BB962C8B-B14F-4D97-AF65-F5344CB8AC3E}">
        <p14:creationId xmlns:p14="http://schemas.microsoft.com/office/powerpoint/2010/main" val="52318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222AE0B-71E9-4D6B-AD30-C15979DD242D}" type="datetimeFigureOut">
              <a:rPr lang="en-US"/>
              <a:pPr>
                <a:defRPr/>
              </a:pPr>
              <a:t>10/10/2016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254137-4AA3-48E1-9861-6FF48713EBAD}" type="slidenum">
              <a:rPr lang="en-US"/>
              <a:pPr>
                <a:defRPr/>
              </a:pPr>
              <a:t>‹#›</a:t>
            </a:fld>
            <a:endParaRPr lang="en-US"/>
          </a:p>
        </p:txBody>
      </p:sp>
    </p:spTree>
    <p:extLst>
      <p:ext uri="{BB962C8B-B14F-4D97-AF65-F5344CB8AC3E}">
        <p14:creationId xmlns:p14="http://schemas.microsoft.com/office/powerpoint/2010/main" val="247742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8D730EA-FE31-4DB2-90E0-125B79E46CDB}" type="datetimeFigureOut">
              <a:rPr lang="en-US"/>
              <a:pPr>
                <a:defRPr/>
              </a:pPr>
              <a:t>10/10/2016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7F69F68-9D7D-4F19-B13D-B93F9DAC0B76}" type="slidenum">
              <a:rPr lang="en-US"/>
              <a:pPr>
                <a:defRPr/>
              </a:pPr>
              <a:t>‹#›</a:t>
            </a:fld>
            <a:endParaRPr lang="en-US"/>
          </a:p>
        </p:txBody>
      </p:sp>
    </p:spTree>
    <p:extLst>
      <p:ext uri="{BB962C8B-B14F-4D97-AF65-F5344CB8AC3E}">
        <p14:creationId xmlns:p14="http://schemas.microsoft.com/office/powerpoint/2010/main" val="190011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C5F02D9-198D-45F3-8356-91ECDDDCB1CD}" type="datetimeFigureOut">
              <a:rPr lang="en-US"/>
              <a:pPr>
                <a:defRPr/>
              </a:pPr>
              <a:t>10/10/2016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3CA4BE3-8FB3-42FB-A438-E6B59C8BF40A}" type="slidenum">
              <a:rPr lang="en-US"/>
              <a:pPr>
                <a:defRPr/>
              </a:pPr>
              <a:t>‹#›</a:t>
            </a:fld>
            <a:endParaRPr lang="en-US"/>
          </a:p>
        </p:txBody>
      </p:sp>
    </p:spTree>
    <p:extLst>
      <p:ext uri="{BB962C8B-B14F-4D97-AF65-F5344CB8AC3E}">
        <p14:creationId xmlns:p14="http://schemas.microsoft.com/office/powerpoint/2010/main" val="215692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C356F25-A97C-46CA-AEB2-FCA275CB2F3D}" type="datetimeFigureOut">
              <a:rPr lang="en-US"/>
              <a:pPr>
                <a:defRPr/>
              </a:pPr>
              <a:t>10/10/2016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F22E601-B823-4C79-A815-79AFF54AC022}" type="slidenum">
              <a:rPr lang="en-US"/>
              <a:pPr>
                <a:defRPr/>
              </a:pPr>
              <a:t>‹#›</a:t>
            </a:fld>
            <a:endParaRPr lang="en-US"/>
          </a:p>
        </p:txBody>
      </p:sp>
    </p:spTree>
    <p:extLst>
      <p:ext uri="{BB962C8B-B14F-4D97-AF65-F5344CB8AC3E}">
        <p14:creationId xmlns:p14="http://schemas.microsoft.com/office/powerpoint/2010/main" val="255504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A6C15C9-FEE3-4842-B094-D2AD7F29D9AB}" type="datetimeFigureOut">
              <a:rPr lang="en-US"/>
              <a:pPr>
                <a:defRPr/>
              </a:pPr>
              <a:t>10/10/2016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5921B13-D243-44B9-9E58-1E6871B0482B}" type="slidenum">
              <a:rPr lang="en-US"/>
              <a:pPr>
                <a:defRPr/>
              </a:pPr>
              <a:t>‹#›</a:t>
            </a:fld>
            <a:endParaRPr lang="en-US"/>
          </a:p>
        </p:txBody>
      </p:sp>
    </p:spTree>
    <p:extLst>
      <p:ext uri="{BB962C8B-B14F-4D97-AF65-F5344CB8AC3E}">
        <p14:creationId xmlns:p14="http://schemas.microsoft.com/office/powerpoint/2010/main" val="96399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F13048-3C0E-433A-9C19-7DE0651145BC}" type="datetimeFigureOut">
              <a:rPr lang="en-US"/>
              <a:pPr>
                <a:defRPr/>
              </a:pPr>
              <a:t>10/10/2016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016ED15-1AB2-4637-8A22-A8F8F171DC88}" type="slidenum">
              <a:rPr lang="en-US"/>
              <a:pPr>
                <a:defRPr/>
              </a:pPr>
              <a:t>‹#›</a:t>
            </a:fld>
            <a:endParaRPr lang="en-US"/>
          </a:p>
        </p:txBody>
      </p:sp>
    </p:spTree>
    <p:extLst>
      <p:ext uri="{BB962C8B-B14F-4D97-AF65-F5344CB8AC3E}">
        <p14:creationId xmlns:p14="http://schemas.microsoft.com/office/powerpoint/2010/main" val="3446741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96875" y="6508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7A49638-867B-4EDA-AA79-810C19BD503F}" type="datetimeFigureOut">
              <a:rPr lang="en-US"/>
              <a:pPr>
                <a:defRPr/>
              </a:pPr>
              <a:t>10/10/2016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4A6C6A8-4BF9-42F1-A735-78D944933BAB}" type="slidenum">
              <a:rPr lang="en-US"/>
              <a:pPr>
                <a:defRPr/>
              </a:pPr>
              <a:t>‹#›</a:t>
            </a:fld>
            <a:endParaRPr lang="en-US"/>
          </a:p>
        </p:txBody>
      </p:sp>
    </p:spTree>
    <p:extLst>
      <p:ext uri="{BB962C8B-B14F-4D97-AF65-F5344CB8AC3E}">
        <p14:creationId xmlns:p14="http://schemas.microsoft.com/office/powerpoint/2010/main" val="188540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381000" y="11430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381000" y="2286000"/>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p:cNvSpPr/>
          <p:nvPr userDrawn="1"/>
        </p:nvSpPr>
        <p:spPr>
          <a:xfrm>
            <a:off x="6126163" y="4953000"/>
            <a:ext cx="25908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6553200" y="655320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56D52FC-EB6F-4E15-A981-B7B4A8BDE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4000" kern="1200">
          <a:solidFill>
            <a:srgbClr val="0F6181"/>
          </a:solidFill>
          <a:latin typeface="+mj-lt"/>
          <a:ea typeface="+mj-ea"/>
          <a:cs typeface="+mj-cs"/>
        </a:defRPr>
      </a:lvl1pPr>
      <a:lvl2pPr algn="ctr" rtl="0" fontAlgn="base">
        <a:spcBef>
          <a:spcPct val="0"/>
        </a:spcBef>
        <a:spcAft>
          <a:spcPct val="0"/>
        </a:spcAft>
        <a:defRPr sz="4000">
          <a:solidFill>
            <a:srgbClr val="0F6181"/>
          </a:solidFill>
          <a:latin typeface="Calibri" pitchFamily="34" charset="0"/>
        </a:defRPr>
      </a:lvl2pPr>
      <a:lvl3pPr algn="ctr" rtl="0" fontAlgn="base">
        <a:spcBef>
          <a:spcPct val="0"/>
        </a:spcBef>
        <a:spcAft>
          <a:spcPct val="0"/>
        </a:spcAft>
        <a:defRPr sz="4000">
          <a:solidFill>
            <a:srgbClr val="0F6181"/>
          </a:solidFill>
          <a:latin typeface="Calibri" pitchFamily="34" charset="0"/>
        </a:defRPr>
      </a:lvl3pPr>
      <a:lvl4pPr algn="ctr" rtl="0" fontAlgn="base">
        <a:spcBef>
          <a:spcPct val="0"/>
        </a:spcBef>
        <a:spcAft>
          <a:spcPct val="0"/>
        </a:spcAft>
        <a:defRPr sz="4000">
          <a:solidFill>
            <a:srgbClr val="0F6181"/>
          </a:solidFill>
          <a:latin typeface="Calibri" pitchFamily="34" charset="0"/>
        </a:defRPr>
      </a:lvl4pPr>
      <a:lvl5pPr algn="ctr" rtl="0" fontAlgn="base">
        <a:spcBef>
          <a:spcPct val="0"/>
        </a:spcBef>
        <a:spcAft>
          <a:spcPct val="0"/>
        </a:spcAft>
        <a:defRPr sz="4000">
          <a:solidFill>
            <a:srgbClr val="0F6181"/>
          </a:solidFill>
          <a:latin typeface="Calibri" pitchFamily="34" charset="0"/>
        </a:defRPr>
      </a:lvl5pPr>
      <a:lvl6pPr marL="457200" algn="ctr" rtl="0" fontAlgn="base">
        <a:spcBef>
          <a:spcPct val="0"/>
        </a:spcBef>
        <a:spcAft>
          <a:spcPct val="0"/>
        </a:spcAft>
        <a:defRPr sz="4000">
          <a:solidFill>
            <a:srgbClr val="0F6181"/>
          </a:solidFill>
          <a:latin typeface="Calibri" pitchFamily="34" charset="0"/>
        </a:defRPr>
      </a:lvl6pPr>
      <a:lvl7pPr marL="914400" algn="ctr" rtl="0" fontAlgn="base">
        <a:spcBef>
          <a:spcPct val="0"/>
        </a:spcBef>
        <a:spcAft>
          <a:spcPct val="0"/>
        </a:spcAft>
        <a:defRPr sz="4000">
          <a:solidFill>
            <a:srgbClr val="0F6181"/>
          </a:solidFill>
          <a:latin typeface="Calibri" pitchFamily="34" charset="0"/>
        </a:defRPr>
      </a:lvl7pPr>
      <a:lvl8pPr marL="1371600" algn="ctr" rtl="0" fontAlgn="base">
        <a:spcBef>
          <a:spcPct val="0"/>
        </a:spcBef>
        <a:spcAft>
          <a:spcPct val="0"/>
        </a:spcAft>
        <a:defRPr sz="4000">
          <a:solidFill>
            <a:srgbClr val="0F6181"/>
          </a:solidFill>
          <a:latin typeface="Calibri" pitchFamily="34" charset="0"/>
        </a:defRPr>
      </a:lvl8pPr>
      <a:lvl9pPr marL="1828800" algn="ctr" rtl="0" fontAlgn="base">
        <a:spcBef>
          <a:spcPct val="0"/>
        </a:spcBef>
        <a:spcAft>
          <a:spcPct val="0"/>
        </a:spcAft>
        <a:defRPr sz="4000">
          <a:solidFill>
            <a:srgbClr val="0F618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vantagehealth.com/healthcare-research" TargetMode="External"/><Relationship Id="rId2" Type="http://schemas.openxmlformats.org/officeDocument/2006/relationships/hyperlink" Target="http://www.ruralhealthweb.org/go/left/about-rural-health/what-s-different-about-rural-health-care" TargetMode="External"/><Relationship Id="rId1" Type="http://schemas.openxmlformats.org/officeDocument/2006/relationships/slideLayout" Target="../slideLayouts/slideLayout2.xml"/><Relationship Id="rId4" Type="http://schemas.openxmlformats.org/officeDocument/2006/relationships/hyperlink" Target="http://oig.hh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5800" y="2416175"/>
            <a:ext cx="7924800" cy="1470025"/>
          </a:xfrm>
        </p:spPr>
        <p:txBody>
          <a:bodyPr/>
          <a:lstStyle/>
          <a:p>
            <a:r>
              <a:rPr lang="en-US" altLang="en-US" sz="3200" dirty="0"/>
              <a:t>Disruptive Innovation in </a:t>
            </a:r>
            <a:br>
              <a:rPr lang="en-US" altLang="en-US" sz="3200" dirty="0"/>
            </a:br>
            <a:r>
              <a:rPr lang="en-US" altLang="en-US" sz="3200" dirty="0"/>
              <a:t>Emergency Medicine: </a:t>
            </a:r>
            <a:br>
              <a:rPr lang="en-US" altLang="en-US" sz="3200" dirty="0"/>
            </a:br>
            <a:r>
              <a:rPr lang="en-US" altLang="en-US" sz="3200" dirty="0"/>
              <a:t>Alternative Care Models for </a:t>
            </a:r>
            <a:br>
              <a:rPr lang="en-US" altLang="en-US" sz="3200" dirty="0"/>
            </a:br>
            <a:r>
              <a:rPr lang="en-US" altLang="en-US" sz="3200" dirty="0"/>
              <a:t>Rural Hospital Emergency Department Closure</a:t>
            </a:r>
            <a:br>
              <a:rPr lang="en-US" altLang="en-US" sz="3200" dirty="0"/>
            </a:br>
            <a:br>
              <a:rPr lang="en-US" altLang="en-US" sz="3200" dirty="0"/>
            </a:br>
            <a:r>
              <a:rPr lang="en-US" altLang="en-US" sz="2400" dirty="0"/>
              <a:t>David Ernst, MD, FACEP</a:t>
            </a:r>
          </a:p>
        </p:txBody>
      </p:sp>
      <p:sp>
        <p:nvSpPr>
          <p:cNvPr id="3" name="Subtitle 2"/>
          <p:cNvSpPr>
            <a:spLocks noGrp="1"/>
          </p:cNvSpPr>
          <p:nvPr>
            <p:ph type="subTitle" idx="1"/>
          </p:nvPr>
        </p:nvSpPr>
        <p:spPr>
          <a:xfrm>
            <a:off x="1371600" y="4724400"/>
            <a:ext cx="6400800" cy="1752600"/>
          </a:xfrm>
        </p:spPr>
        <p:txBody>
          <a:bodyPr rtlCol="0">
            <a:normAutofit/>
          </a:bodyPr>
          <a:lstStyle/>
          <a:p>
            <a:pPr fontAlgn="auto">
              <a:spcAft>
                <a:spcPts val="0"/>
              </a:spcAft>
              <a:buFont typeface="Arial" pitchFamily="34" charset="0"/>
              <a:buNone/>
              <a:defRPr/>
            </a:pPr>
            <a:r>
              <a:rPr lang="en-US" sz="2400" dirty="0"/>
              <a:t>October 15, 2016</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1447800" cy="1286934"/>
          </a:xfrm>
          <a:prstGeom prst="rect">
            <a:avLst/>
          </a:prstGeom>
        </p:spPr>
      </p:pic>
      <p:sp>
        <p:nvSpPr>
          <p:cNvPr id="6" name="TextBox 5"/>
          <p:cNvSpPr txBox="1"/>
          <p:nvPr/>
        </p:nvSpPr>
        <p:spPr>
          <a:xfrm>
            <a:off x="2689113" y="5924550"/>
            <a:ext cx="3765774" cy="923330"/>
          </a:xfrm>
          <a:prstGeom prst="rect">
            <a:avLst/>
          </a:prstGeom>
          <a:noFill/>
        </p:spPr>
        <p:txBody>
          <a:bodyPr wrap="none" rtlCol="0">
            <a:spAutoFit/>
          </a:bodyPr>
          <a:lstStyle/>
          <a:p>
            <a:pPr algn="ctr"/>
            <a:r>
              <a:rPr lang="en-US" b="1" dirty="0">
                <a:solidFill>
                  <a:srgbClr val="295995"/>
                </a:solidFill>
              </a:rPr>
              <a:t>George Washington University</a:t>
            </a:r>
            <a:endParaRPr lang="en-US" dirty="0">
              <a:solidFill>
                <a:srgbClr val="295995"/>
              </a:solidFill>
            </a:endParaRPr>
          </a:p>
          <a:p>
            <a:pPr algn="ctr"/>
            <a:r>
              <a:rPr lang="en-US" b="1" dirty="0">
                <a:solidFill>
                  <a:srgbClr val="295995"/>
                </a:solidFill>
              </a:rPr>
              <a:t>School of Medicine &amp; Health Sciences</a:t>
            </a:r>
            <a:endParaRPr lang="en-US" dirty="0">
              <a:solidFill>
                <a:srgbClr val="295995"/>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819400"/>
            <a:ext cx="8382000" cy="1600200"/>
          </a:xfrm>
        </p:spPr>
        <p:txBody>
          <a:bodyPr/>
          <a:lstStyle/>
          <a:p>
            <a:r>
              <a:rPr lang="en-US" altLang="en-US" sz="2800" dirty="0"/>
              <a:t>Freestanding Emergency Centers (FEC) as Replacement </a:t>
            </a:r>
            <a:br>
              <a:rPr lang="en-US" altLang="en-US" sz="2800" dirty="0"/>
            </a:br>
            <a:r>
              <a:rPr lang="en-US" altLang="en-US" sz="2800" dirty="0"/>
              <a:t>Care Models for Rural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457200" y="2590800"/>
            <a:ext cx="8839200" cy="838200"/>
          </a:xfrm>
        </p:spPr>
        <p:txBody>
          <a:bodyPr/>
          <a:lstStyle/>
          <a:p>
            <a:pPr marL="857250" lvl="2" indent="0">
              <a:buNone/>
            </a:pPr>
            <a:endParaRPr lang="en-US" altLang="en-US" dirty="0"/>
          </a:p>
          <a:p>
            <a:pPr marL="457200" lvl="1" indent="0">
              <a:buNone/>
            </a:pPr>
            <a:r>
              <a:rPr lang="en-US" altLang="en-US" dirty="0">
                <a:solidFill>
                  <a:srgbClr val="0096D6"/>
                </a:solidFill>
              </a:rPr>
              <a:t>Challenges to FEC use in the Rural Environment:</a:t>
            </a:r>
          </a:p>
          <a:p>
            <a:pPr marL="1371600" lvl="2" indent="-514350">
              <a:buFont typeface="+mj-lt"/>
              <a:buAutoNum type="arabicPeriod"/>
            </a:pPr>
            <a:r>
              <a:rPr lang="en-US" altLang="en-US" dirty="0">
                <a:solidFill>
                  <a:srgbClr val="0096D6"/>
                </a:solidFill>
              </a:rPr>
              <a:t>Licensure – Hospital license and distance requirements</a:t>
            </a:r>
          </a:p>
          <a:p>
            <a:pPr marL="1371600" lvl="2" indent="-514350">
              <a:buFont typeface="+mj-lt"/>
              <a:buAutoNum type="arabicPeriod"/>
            </a:pPr>
            <a:r>
              <a:rPr lang="en-US" altLang="en-US" dirty="0">
                <a:solidFill>
                  <a:srgbClr val="0096D6"/>
                </a:solidFill>
              </a:rPr>
              <a:t>Certificate of Need (CON) </a:t>
            </a:r>
            <a:r>
              <a:rPr lang="en-US" altLang="en-US" dirty="0">
                <a:solidFill>
                  <a:schemeClr val="tx2">
                    <a:lumMod val="60000"/>
                    <a:lumOff val="40000"/>
                  </a:schemeClr>
                </a:solidFill>
              </a:rPr>
              <a:t>- 35 States Require</a:t>
            </a:r>
          </a:p>
          <a:p>
            <a:pPr marL="1371600" lvl="2" indent="-514350">
              <a:buFont typeface="+mj-lt"/>
              <a:buAutoNum type="arabicPeriod"/>
            </a:pPr>
            <a:r>
              <a:rPr lang="en-US" altLang="en-US" dirty="0">
                <a:solidFill>
                  <a:srgbClr val="0096D6"/>
                </a:solidFill>
              </a:rPr>
              <a:t>CMS Recognition for Facility Fee Reimbursement</a:t>
            </a:r>
          </a:p>
          <a:p>
            <a:pPr marL="1371600" lvl="2" indent="-514350">
              <a:buFont typeface="+mj-lt"/>
              <a:buAutoNum type="arabicPeriod"/>
            </a:pPr>
            <a:r>
              <a:rPr lang="en-US" altLang="en-US" dirty="0">
                <a:solidFill>
                  <a:srgbClr val="0096D6"/>
                </a:solidFill>
              </a:rPr>
              <a:t>Economic Viability – Medicaid Expansion / Payer Mix</a:t>
            </a:r>
          </a:p>
          <a:p>
            <a:pPr marL="1371600" lvl="2" indent="-514350">
              <a:buFont typeface="+mj-lt"/>
              <a:buAutoNum type="arabicPeriod"/>
            </a:pPr>
            <a:r>
              <a:rPr lang="en-US" altLang="en-US" dirty="0">
                <a:solidFill>
                  <a:srgbClr val="0096D6"/>
                </a:solidFill>
              </a:rPr>
              <a:t>Lack of incentive for independent venture</a:t>
            </a:r>
          </a:p>
          <a:p>
            <a:pPr marL="1314450" lvl="3" indent="0">
              <a:buNone/>
            </a:pPr>
            <a:endParaRPr lang="en-US" altLang="en-US" sz="2400" dirty="0">
              <a:solidFill>
                <a:srgbClr val="0096D6"/>
              </a:solidFill>
            </a:endParaRPr>
          </a:p>
        </p:txBody>
      </p:sp>
    </p:spTree>
    <p:extLst>
      <p:ext uri="{BB962C8B-B14F-4D97-AF65-F5344CB8AC3E}">
        <p14:creationId xmlns:p14="http://schemas.microsoft.com/office/powerpoint/2010/main" val="1231300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4384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990600" y="1219200"/>
            <a:ext cx="8839200" cy="838200"/>
          </a:xfrm>
        </p:spPr>
        <p:txBody>
          <a:bodyPr/>
          <a:lstStyle/>
          <a:p>
            <a:pPr marL="857250" lvl="2" indent="0">
              <a:buNone/>
            </a:pPr>
            <a:endParaRPr lang="en-US" altLang="en-US" dirty="0"/>
          </a:p>
          <a:p>
            <a:pPr marL="857250" lvl="2" indent="0">
              <a:buNone/>
            </a:pPr>
            <a:endParaRPr lang="en-US" altLang="en-US" dirty="0"/>
          </a:p>
          <a:p>
            <a:pPr marL="457200" lvl="1" indent="0">
              <a:buNone/>
            </a:pPr>
            <a:r>
              <a:rPr lang="en-US" altLang="en-US" dirty="0">
                <a:solidFill>
                  <a:srgbClr val="0096D6"/>
                </a:solidFill>
                <a:latin typeface="+mj-lt"/>
              </a:rPr>
              <a:t>Potential Solutions:</a:t>
            </a:r>
          </a:p>
          <a:p>
            <a:pPr marL="1828800" lvl="3" indent="-514350">
              <a:buFont typeface="+mj-lt"/>
              <a:buAutoNum type="arabicPeriod"/>
            </a:pPr>
            <a:r>
              <a:rPr lang="en-US" altLang="en-US" sz="2400" dirty="0">
                <a:solidFill>
                  <a:srgbClr val="0096D6"/>
                </a:solidFill>
              </a:rPr>
              <a:t>Micro Hospital – Hub and Spoke</a:t>
            </a:r>
          </a:p>
          <a:p>
            <a:pPr marL="1828800" lvl="3" indent="-514350">
              <a:buFont typeface="+mj-lt"/>
              <a:buAutoNum type="arabicPeriod"/>
            </a:pPr>
            <a:r>
              <a:rPr lang="en-US" altLang="en-US" sz="2400" dirty="0">
                <a:solidFill>
                  <a:srgbClr val="0096D6"/>
                </a:solidFill>
              </a:rPr>
              <a:t>Hybrid Model – FEC and UC</a:t>
            </a:r>
          </a:p>
          <a:p>
            <a:pPr marL="1828800" lvl="3" indent="-514350">
              <a:buFont typeface="+mj-lt"/>
              <a:buAutoNum type="arabicPeriod"/>
            </a:pPr>
            <a:r>
              <a:rPr lang="en-US" altLang="en-US" sz="2400" dirty="0">
                <a:solidFill>
                  <a:srgbClr val="0096D6"/>
                </a:solidFill>
              </a:rPr>
              <a:t>Lobby States for CON change or exclusion for underserved areas</a:t>
            </a:r>
          </a:p>
          <a:p>
            <a:pPr marL="1828800" lvl="3" indent="-514350">
              <a:buFont typeface="+mj-lt"/>
              <a:buAutoNum type="arabicPeriod"/>
            </a:pPr>
            <a:r>
              <a:rPr lang="en-US" altLang="en-US" sz="2400" dirty="0">
                <a:solidFill>
                  <a:srgbClr val="0096D6"/>
                </a:solidFill>
              </a:rPr>
              <a:t>Allow independent licensure and no distance requirement</a:t>
            </a:r>
          </a:p>
          <a:p>
            <a:pPr marL="1828800" lvl="3" indent="-514350">
              <a:buFont typeface="+mj-lt"/>
              <a:buAutoNum type="arabicPeriod"/>
            </a:pPr>
            <a:r>
              <a:rPr lang="en-US" altLang="en-US" sz="2400" dirty="0">
                <a:solidFill>
                  <a:srgbClr val="0096D6"/>
                </a:solidFill>
              </a:rPr>
              <a:t>Medicaid Expansion / CMS recognition</a:t>
            </a:r>
          </a:p>
          <a:p>
            <a:pPr marL="1828800" lvl="3" indent="-514350">
              <a:buFont typeface="+mj-lt"/>
              <a:buAutoNum type="arabicPeriod"/>
            </a:pPr>
            <a:r>
              <a:rPr lang="en-US" altLang="en-US" sz="2400" dirty="0">
                <a:solidFill>
                  <a:srgbClr val="0096D6"/>
                </a:solidFill>
              </a:rPr>
              <a:t>Federal and/or State Stipend</a:t>
            </a:r>
          </a:p>
          <a:p>
            <a:pPr marL="1828800" lvl="3" indent="-514350">
              <a:buFont typeface="+mj-lt"/>
              <a:buAutoNum type="arabicPeriod"/>
            </a:pPr>
            <a:r>
              <a:rPr lang="en-US" altLang="en-US" sz="2400" dirty="0">
                <a:solidFill>
                  <a:srgbClr val="0096D6"/>
                </a:solidFill>
              </a:rPr>
              <a:t>Local or County Levy or Bond Issue Stipend</a:t>
            </a:r>
          </a:p>
        </p:txBody>
      </p:sp>
    </p:spTree>
    <p:extLst>
      <p:ext uri="{BB962C8B-B14F-4D97-AF65-F5344CB8AC3E}">
        <p14:creationId xmlns:p14="http://schemas.microsoft.com/office/powerpoint/2010/main" val="2867635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6670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457200" y="2286000"/>
            <a:ext cx="8839200" cy="838200"/>
          </a:xfrm>
        </p:spPr>
        <p:txBody>
          <a:bodyPr/>
          <a:lstStyle/>
          <a:p>
            <a:pPr marL="857250" lvl="2" indent="0">
              <a:buNone/>
            </a:pPr>
            <a:endParaRPr lang="en-US" altLang="en-US" dirty="0"/>
          </a:p>
          <a:p>
            <a:pPr marL="457200" lvl="1" indent="0">
              <a:buNone/>
            </a:pPr>
            <a:r>
              <a:rPr lang="en-US" altLang="en-US" dirty="0">
                <a:solidFill>
                  <a:srgbClr val="0096D6"/>
                </a:solidFill>
                <a:latin typeface="+mj-lt"/>
              </a:rPr>
              <a:t>Current Momentum for Change:</a:t>
            </a:r>
            <a:endParaRPr lang="en-US" altLang="en-US" sz="2400" dirty="0">
              <a:solidFill>
                <a:srgbClr val="0096D6"/>
              </a:solidFill>
            </a:endParaRPr>
          </a:p>
          <a:p>
            <a:pPr marL="1314450" lvl="2" indent="-457200">
              <a:buFont typeface="+mj-lt"/>
              <a:buAutoNum type="arabicPeriod"/>
            </a:pPr>
            <a:r>
              <a:rPr lang="en-US" altLang="en-US" dirty="0" err="1">
                <a:solidFill>
                  <a:srgbClr val="0096D6"/>
                </a:solidFill>
              </a:rPr>
              <a:t>MedPAC</a:t>
            </a:r>
            <a:r>
              <a:rPr lang="en-US" altLang="en-US" dirty="0">
                <a:solidFill>
                  <a:srgbClr val="0096D6"/>
                </a:solidFill>
              </a:rPr>
              <a:t> June 2016 Recommendations to Congres</a:t>
            </a:r>
            <a:r>
              <a:rPr lang="en-US" altLang="en-US" dirty="0">
                <a:solidFill>
                  <a:schemeClr val="tx2">
                    <a:lumMod val="60000"/>
                    <a:lumOff val="40000"/>
                  </a:schemeClr>
                </a:solidFill>
              </a:rPr>
              <a:t>s</a:t>
            </a:r>
            <a:r>
              <a:rPr lang="en-US" altLang="en-US" baseline="30000" dirty="0">
                <a:solidFill>
                  <a:schemeClr val="tx2">
                    <a:lumMod val="60000"/>
                    <a:lumOff val="40000"/>
                  </a:schemeClr>
                </a:solidFill>
              </a:rPr>
              <a:t>(5):</a:t>
            </a:r>
          </a:p>
          <a:p>
            <a:pPr marL="1657350" lvl="3" indent="-342900">
              <a:buFont typeface="Courier New" panose="02070309020205020404" pitchFamily="49" charset="0"/>
              <a:buChar char="o"/>
            </a:pPr>
            <a:r>
              <a:rPr lang="en-US" altLang="en-US" sz="2400" dirty="0">
                <a:solidFill>
                  <a:srgbClr val="0096D6"/>
                </a:solidFill>
              </a:rPr>
              <a:t>Allow CAH closing to convert to FEC</a:t>
            </a:r>
          </a:p>
          <a:p>
            <a:pPr marL="1657350" lvl="3" indent="-342900">
              <a:buFont typeface="Courier New" panose="02070309020205020404" pitchFamily="49" charset="0"/>
              <a:buChar char="o"/>
            </a:pPr>
            <a:r>
              <a:rPr lang="en-US" altLang="en-US" sz="2400" dirty="0">
                <a:solidFill>
                  <a:srgbClr val="0096D6"/>
                </a:solidFill>
              </a:rPr>
              <a:t>Cost shift current CAH funds to Stipend FEC</a:t>
            </a:r>
          </a:p>
          <a:p>
            <a:pPr marL="1657350" lvl="3" indent="-342900">
              <a:buFont typeface="Courier New" panose="02070309020205020404" pitchFamily="49" charset="0"/>
              <a:buChar char="o"/>
            </a:pPr>
            <a:r>
              <a:rPr lang="en-US" altLang="en-US" sz="2400" dirty="0">
                <a:solidFill>
                  <a:srgbClr val="0096D6"/>
                </a:solidFill>
              </a:rPr>
              <a:t>Provide fixed Stipend or grant to cover standby costs</a:t>
            </a:r>
          </a:p>
          <a:p>
            <a:pPr marL="1657350" lvl="3" indent="-342900">
              <a:buFont typeface="Courier New" panose="02070309020205020404" pitchFamily="49" charset="0"/>
              <a:buChar char="o"/>
            </a:pPr>
            <a:r>
              <a:rPr lang="en-US" altLang="en-US" sz="2400" dirty="0">
                <a:solidFill>
                  <a:srgbClr val="0096D6"/>
                </a:solidFill>
              </a:rPr>
              <a:t>Recognize FEC for facility Fee (Part B)</a:t>
            </a:r>
          </a:p>
          <a:p>
            <a:pPr marL="1657350" lvl="3" indent="-342900">
              <a:buFont typeface="Courier New" panose="02070309020205020404" pitchFamily="49" charset="0"/>
              <a:buChar char="o"/>
            </a:pPr>
            <a:r>
              <a:rPr lang="en-US" altLang="en-US" sz="2400" dirty="0">
                <a:solidFill>
                  <a:srgbClr val="0096D6"/>
                </a:solidFill>
              </a:rPr>
              <a:t>Require Stipend from local community</a:t>
            </a:r>
          </a:p>
          <a:p>
            <a:pPr marL="1771650" lvl="4" indent="0">
              <a:buNone/>
            </a:pPr>
            <a:endParaRPr lang="en-US" altLang="en-US" sz="2400" dirty="0">
              <a:solidFill>
                <a:srgbClr val="0096D6"/>
              </a:solidFill>
            </a:endParaRPr>
          </a:p>
        </p:txBody>
      </p:sp>
    </p:spTree>
    <p:extLst>
      <p:ext uri="{BB962C8B-B14F-4D97-AF65-F5344CB8AC3E}">
        <p14:creationId xmlns:p14="http://schemas.microsoft.com/office/powerpoint/2010/main" val="339904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6670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762000" y="2133600"/>
            <a:ext cx="8839200" cy="838200"/>
          </a:xfrm>
        </p:spPr>
        <p:txBody>
          <a:bodyPr/>
          <a:lstStyle/>
          <a:p>
            <a:pPr marL="857250" lvl="2" indent="0">
              <a:buNone/>
            </a:pPr>
            <a:endParaRPr lang="en-US" altLang="en-US" dirty="0"/>
          </a:p>
          <a:p>
            <a:pPr marL="457200" lvl="1" indent="0">
              <a:buNone/>
            </a:pPr>
            <a:r>
              <a:rPr lang="en-US" altLang="en-US" dirty="0">
                <a:solidFill>
                  <a:srgbClr val="0096D6"/>
                </a:solidFill>
                <a:latin typeface="+mj-lt"/>
              </a:rPr>
              <a:t>Current Momentum for Change </a:t>
            </a:r>
            <a:r>
              <a:rPr lang="en-US" altLang="en-US" i="1" dirty="0">
                <a:solidFill>
                  <a:srgbClr val="0096D6"/>
                </a:solidFill>
                <a:latin typeface="+mj-lt"/>
              </a:rPr>
              <a:t>(Cont.)</a:t>
            </a:r>
            <a:r>
              <a:rPr lang="en-US" altLang="en-US" dirty="0">
                <a:solidFill>
                  <a:srgbClr val="0096D6"/>
                </a:solidFill>
                <a:latin typeface="+mj-lt"/>
              </a:rPr>
              <a:t>:</a:t>
            </a:r>
            <a:endParaRPr lang="en-US" altLang="en-US" sz="2400" dirty="0">
              <a:solidFill>
                <a:srgbClr val="0096D6"/>
              </a:solidFill>
            </a:endParaRPr>
          </a:p>
          <a:p>
            <a:pPr marL="1371600" lvl="2" indent="-514350">
              <a:buFont typeface="+mj-lt"/>
              <a:buAutoNum type="arabicPeriod" startAt="2"/>
            </a:pPr>
            <a:r>
              <a:rPr lang="en-US" altLang="en-US" dirty="0">
                <a:solidFill>
                  <a:srgbClr val="0096D6"/>
                </a:solidFill>
              </a:rPr>
              <a:t>Senate Bill S.1648 - Rural Emergency Acute Care        Hospital Act (REACH).   </a:t>
            </a:r>
          </a:p>
          <a:p>
            <a:pPr marL="1657350" lvl="3" indent="-342900">
              <a:buFont typeface="Courier New" panose="02070309020205020404" pitchFamily="49" charset="0"/>
              <a:buChar char="o"/>
            </a:pPr>
            <a:r>
              <a:rPr lang="en-US" altLang="en-US" sz="2400" dirty="0">
                <a:solidFill>
                  <a:srgbClr val="0096D6"/>
                </a:solidFill>
              </a:rPr>
              <a:t>Sitting in Finance Committee since 2015</a:t>
            </a:r>
          </a:p>
          <a:p>
            <a:pPr marL="1657350" lvl="3" indent="-342900">
              <a:buFont typeface="Courier New" panose="02070309020205020404" pitchFamily="49" charset="0"/>
              <a:buChar char="o"/>
            </a:pPr>
            <a:r>
              <a:rPr lang="en-US" altLang="en-US" sz="2400" dirty="0">
                <a:solidFill>
                  <a:srgbClr val="0096D6"/>
                </a:solidFill>
              </a:rPr>
              <a:t>Allow FEC to replace closing or closed CAH</a:t>
            </a:r>
          </a:p>
          <a:p>
            <a:pPr marL="1657350" lvl="3" indent="-342900">
              <a:buFont typeface="Courier New" panose="02070309020205020404" pitchFamily="49" charset="0"/>
              <a:buChar char="o"/>
            </a:pPr>
            <a:r>
              <a:rPr lang="en-US" altLang="en-US" sz="2400" dirty="0">
                <a:solidFill>
                  <a:srgbClr val="0096D6"/>
                </a:solidFill>
              </a:rPr>
              <a:t>Eliminate distance requirement</a:t>
            </a:r>
          </a:p>
          <a:p>
            <a:pPr marL="1657350" lvl="3" indent="-342900">
              <a:buFont typeface="Courier New" panose="02070309020205020404" pitchFamily="49" charset="0"/>
              <a:buChar char="o"/>
            </a:pPr>
            <a:r>
              <a:rPr lang="en-US" altLang="en-US" sz="2400" dirty="0">
                <a:solidFill>
                  <a:srgbClr val="0096D6"/>
                </a:solidFill>
              </a:rPr>
              <a:t>Reimburse at 110% of Cost</a:t>
            </a:r>
          </a:p>
          <a:p>
            <a:pPr marL="2114550" lvl="4" indent="-342900">
              <a:buFont typeface="Courier New" panose="02070309020205020404" pitchFamily="49" charset="0"/>
              <a:buChar char="o"/>
            </a:pPr>
            <a:endParaRPr lang="en-US" altLang="en-US" sz="2400" dirty="0">
              <a:solidFill>
                <a:srgbClr val="0096D6"/>
              </a:solidFill>
            </a:endParaRPr>
          </a:p>
          <a:p>
            <a:pPr marL="2114550" lvl="4" indent="-342900">
              <a:buFont typeface="Courier New" panose="02070309020205020404" pitchFamily="49" charset="0"/>
              <a:buChar char="o"/>
            </a:pPr>
            <a:endParaRPr lang="en-US" altLang="en-US" sz="2400" dirty="0">
              <a:solidFill>
                <a:srgbClr val="0096D6"/>
              </a:solidFill>
            </a:endParaRPr>
          </a:p>
        </p:txBody>
      </p:sp>
    </p:spTree>
    <p:extLst>
      <p:ext uri="{BB962C8B-B14F-4D97-AF65-F5344CB8AC3E}">
        <p14:creationId xmlns:p14="http://schemas.microsoft.com/office/powerpoint/2010/main" val="358033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6670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685800" y="2133600"/>
            <a:ext cx="8763000" cy="838200"/>
          </a:xfrm>
        </p:spPr>
        <p:txBody>
          <a:bodyPr/>
          <a:lstStyle/>
          <a:p>
            <a:pPr marL="857250" lvl="2" indent="0">
              <a:buNone/>
            </a:pPr>
            <a:endParaRPr lang="en-US" altLang="en-US" dirty="0"/>
          </a:p>
          <a:p>
            <a:pPr marL="457200" lvl="1" indent="0">
              <a:buNone/>
            </a:pPr>
            <a:r>
              <a:rPr lang="en-US" altLang="en-US" dirty="0">
                <a:solidFill>
                  <a:srgbClr val="0096D6"/>
                </a:solidFill>
                <a:latin typeface="+mj-lt"/>
              </a:rPr>
              <a:t>Current Momentum for Change </a:t>
            </a:r>
            <a:r>
              <a:rPr lang="en-US" altLang="en-US" i="1" dirty="0">
                <a:solidFill>
                  <a:srgbClr val="0096D6"/>
                </a:solidFill>
                <a:latin typeface="+mj-lt"/>
              </a:rPr>
              <a:t>(Cont.)</a:t>
            </a:r>
            <a:r>
              <a:rPr lang="en-US" altLang="en-US" dirty="0">
                <a:solidFill>
                  <a:srgbClr val="0096D6"/>
                </a:solidFill>
                <a:latin typeface="+mj-lt"/>
              </a:rPr>
              <a:t>:</a:t>
            </a:r>
            <a:endParaRPr lang="en-US" altLang="en-US" sz="2400" dirty="0">
              <a:solidFill>
                <a:srgbClr val="0096D6"/>
              </a:solidFill>
            </a:endParaRPr>
          </a:p>
          <a:p>
            <a:pPr marL="1371600" lvl="2" indent="-514350">
              <a:buFont typeface="+mj-lt"/>
              <a:buAutoNum type="arabicPeriod" startAt="3"/>
            </a:pPr>
            <a:r>
              <a:rPr lang="en-US" altLang="en-US" dirty="0">
                <a:solidFill>
                  <a:srgbClr val="0096D6"/>
                </a:solidFill>
              </a:rPr>
              <a:t>Georgia Initiative 2014 – Gov. Nathan Deal </a:t>
            </a:r>
          </a:p>
          <a:p>
            <a:pPr marL="1657350" lvl="3" indent="-342900">
              <a:buFont typeface="Courier New" panose="02070309020205020404" pitchFamily="49" charset="0"/>
              <a:buChar char="o"/>
            </a:pPr>
            <a:r>
              <a:rPr lang="en-US" altLang="en-US" sz="2400" dirty="0">
                <a:solidFill>
                  <a:schemeClr val="tx2">
                    <a:lumMod val="60000"/>
                    <a:lumOff val="40000"/>
                  </a:schemeClr>
                </a:solidFill>
              </a:rPr>
              <a:t>License rules changed to allow FEC to replace         closed CAH in rural area</a:t>
            </a:r>
          </a:p>
          <a:p>
            <a:pPr marL="1657350" lvl="3" indent="-342900">
              <a:buFont typeface="Courier New" panose="02070309020205020404" pitchFamily="49" charset="0"/>
              <a:buChar char="o"/>
            </a:pPr>
            <a:r>
              <a:rPr lang="en-US" altLang="en-US" sz="2400" dirty="0">
                <a:solidFill>
                  <a:schemeClr val="tx2">
                    <a:lumMod val="60000"/>
                    <a:lumOff val="40000"/>
                  </a:schemeClr>
                </a:solidFill>
              </a:rPr>
              <a:t>No FEC resulted due to not expanding Medicaid to address Reimbursement and Stipend options to       make economically viable</a:t>
            </a:r>
          </a:p>
          <a:p>
            <a:pPr marL="1314450" lvl="2" indent="-457200">
              <a:buFont typeface="+mj-lt"/>
              <a:buAutoNum type="arabicPeriod" startAt="3"/>
            </a:pPr>
            <a:r>
              <a:rPr lang="en-US" altLang="en-US" dirty="0">
                <a:solidFill>
                  <a:schemeClr val="tx2">
                    <a:lumMod val="60000"/>
                    <a:lumOff val="40000"/>
                  </a:schemeClr>
                </a:solidFill>
              </a:rPr>
              <a:t>Illinois 2012 – HB5142 Allows FEC with pop. &lt; 50,000</a:t>
            </a:r>
          </a:p>
          <a:p>
            <a:pPr marL="2114550" lvl="4" indent="-342900">
              <a:buFont typeface="Courier New" panose="02070309020205020404" pitchFamily="49" charset="0"/>
              <a:buChar char="o"/>
            </a:pPr>
            <a:endParaRPr lang="en-US" altLang="en-US" sz="2400" dirty="0">
              <a:solidFill>
                <a:schemeClr val="tx2">
                  <a:lumMod val="60000"/>
                  <a:lumOff val="40000"/>
                </a:schemeClr>
              </a:solidFill>
            </a:endParaRPr>
          </a:p>
          <a:p>
            <a:pPr marL="2114550" lvl="4" indent="-342900">
              <a:buFont typeface="Courier New" panose="02070309020205020404" pitchFamily="49" charset="0"/>
              <a:buChar char="o"/>
            </a:pPr>
            <a:endParaRPr lang="en-US" altLang="en-US" sz="2400" dirty="0">
              <a:solidFill>
                <a:srgbClr val="0096D6"/>
              </a:solidFill>
            </a:endParaRPr>
          </a:p>
          <a:p>
            <a:pPr marL="2114550" lvl="4" indent="-342900">
              <a:buFont typeface="Courier New" panose="02070309020205020404" pitchFamily="49" charset="0"/>
              <a:buChar char="o"/>
            </a:pPr>
            <a:endParaRPr lang="en-US" altLang="en-US" sz="2400" dirty="0">
              <a:solidFill>
                <a:srgbClr val="0096D6"/>
              </a:solidFill>
            </a:endParaRPr>
          </a:p>
          <a:p>
            <a:pPr marL="2114550" lvl="4" indent="-342900">
              <a:buFont typeface="Courier New" panose="02070309020205020404" pitchFamily="49" charset="0"/>
              <a:buChar char="o"/>
            </a:pPr>
            <a:endParaRPr lang="en-US" altLang="en-US" sz="2400" dirty="0">
              <a:solidFill>
                <a:srgbClr val="0096D6"/>
              </a:solidFill>
            </a:endParaRPr>
          </a:p>
        </p:txBody>
      </p:sp>
    </p:spTree>
    <p:extLst>
      <p:ext uri="{BB962C8B-B14F-4D97-AF65-F5344CB8AC3E}">
        <p14:creationId xmlns:p14="http://schemas.microsoft.com/office/powerpoint/2010/main" val="470728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6670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838200" y="2133600"/>
            <a:ext cx="8763000" cy="838200"/>
          </a:xfrm>
        </p:spPr>
        <p:txBody>
          <a:bodyPr/>
          <a:lstStyle/>
          <a:p>
            <a:pPr marL="857250" lvl="2" indent="0">
              <a:buNone/>
            </a:pPr>
            <a:endParaRPr lang="en-US" altLang="en-US" dirty="0"/>
          </a:p>
          <a:p>
            <a:pPr marL="457200" lvl="1" indent="0">
              <a:buNone/>
            </a:pPr>
            <a:r>
              <a:rPr lang="en-US" altLang="en-US" dirty="0">
                <a:solidFill>
                  <a:srgbClr val="0096D6"/>
                </a:solidFill>
                <a:latin typeface="+mj-lt"/>
              </a:rPr>
              <a:t>Current Momentum for Change </a:t>
            </a:r>
            <a:r>
              <a:rPr lang="en-US" altLang="en-US" i="1" dirty="0">
                <a:solidFill>
                  <a:srgbClr val="0096D6"/>
                </a:solidFill>
                <a:latin typeface="+mj-lt"/>
              </a:rPr>
              <a:t>(Cont.)</a:t>
            </a:r>
            <a:r>
              <a:rPr lang="en-US" altLang="en-US" dirty="0">
                <a:solidFill>
                  <a:srgbClr val="0096D6"/>
                </a:solidFill>
                <a:latin typeface="+mj-lt"/>
              </a:rPr>
              <a:t>:</a:t>
            </a:r>
            <a:endParaRPr lang="en-US" altLang="en-US" sz="2400" dirty="0">
              <a:solidFill>
                <a:srgbClr val="0096D6"/>
              </a:solidFill>
            </a:endParaRPr>
          </a:p>
          <a:p>
            <a:pPr marL="1371600" lvl="2" indent="-514350">
              <a:buFont typeface="+mj-lt"/>
              <a:buAutoNum type="arabicPeriod" startAt="5"/>
            </a:pPr>
            <a:r>
              <a:rPr lang="en-US" altLang="en-US" dirty="0">
                <a:solidFill>
                  <a:srgbClr val="0096D6"/>
                </a:solidFill>
              </a:rPr>
              <a:t>House Bill HR.3225 Save Rural Hospitals Act 2015</a:t>
            </a:r>
          </a:p>
          <a:p>
            <a:pPr marL="1657350" lvl="3" indent="-342900">
              <a:buFont typeface="Courier New" panose="02070309020205020404" pitchFamily="49" charset="0"/>
              <a:buChar char="o"/>
            </a:pPr>
            <a:r>
              <a:rPr lang="en-US" altLang="en-US" sz="2400" dirty="0">
                <a:solidFill>
                  <a:schemeClr val="tx2">
                    <a:lumMod val="60000"/>
                    <a:lumOff val="40000"/>
                  </a:schemeClr>
                </a:solidFill>
              </a:rPr>
              <a:t>License rules changed to allow “Community    Outpatient Hospital” to replace closed CAH </a:t>
            </a:r>
          </a:p>
          <a:p>
            <a:pPr marL="1657350" lvl="3" indent="-342900">
              <a:buFont typeface="Courier New" panose="02070309020205020404" pitchFamily="49" charset="0"/>
              <a:buChar char="o"/>
            </a:pPr>
            <a:r>
              <a:rPr lang="en-US" altLang="en-US" sz="2400" dirty="0">
                <a:solidFill>
                  <a:schemeClr val="tx2">
                    <a:lumMod val="60000"/>
                    <a:lumOff val="40000"/>
                  </a:schemeClr>
                </a:solidFill>
              </a:rPr>
              <a:t>Emergency Department with other Outpatient    Services may be added on</a:t>
            </a:r>
          </a:p>
          <a:p>
            <a:pPr marL="2114550" lvl="4" indent="-342900">
              <a:buFont typeface="Courier New" panose="02070309020205020404" pitchFamily="49" charset="0"/>
              <a:buChar char="o"/>
            </a:pPr>
            <a:endParaRPr lang="en-US" altLang="en-US" sz="2400" dirty="0">
              <a:solidFill>
                <a:schemeClr val="tx2">
                  <a:lumMod val="60000"/>
                  <a:lumOff val="40000"/>
                </a:schemeClr>
              </a:solidFill>
            </a:endParaRPr>
          </a:p>
          <a:p>
            <a:pPr marL="1771650" lvl="4" indent="0">
              <a:buNone/>
            </a:pPr>
            <a:endParaRPr lang="en-US" altLang="en-US" sz="2400" dirty="0">
              <a:solidFill>
                <a:srgbClr val="0096D6"/>
              </a:solidFill>
            </a:endParaRPr>
          </a:p>
          <a:p>
            <a:pPr marL="2114550" lvl="4" indent="-342900">
              <a:buFont typeface="Courier New" panose="02070309020205020404" pitchFamily="49" charset="0"/>
              <a:buChar char="o"/>
            </a:pPr>
            <a:endParaRPr lang="en-US" altLang="en-US" sz="2400" dirty="0">
              <a:solidFill>
                <a:srgbClr val="0096D6"/>
              </a:solidFill>
            </a:endParaRPr>
          </a:p>
          <a:p>
            <a:pPr marL="2114550" lvl="4" indent="-342900">
              <a:buFont typeface="Courier New" panose="02070309020205020404" pitchFamily="49" charset="0"/>
              <a:buChar char="o"/>
            </a:pPr>
            <a:endParaRPr lang="en-US" altLang="en-US" sz="2400" dirty="0">
              <a:solidFill>
                <a:srgbClr val="0096D6"/>
              </a:solidFill>
            </a:endParaRPr>
          </a:p>
        </p:txBody>
      </p:sp>
    </p:spTree>
    <p:extLst>
      <p:ext uri="{BB962C8B-B14F-4D97-AF65-F5344CB8AC3E}">
        <p14:creationId xmlns:p14="http://schemas.microsoft.com/office/powerpoint/2010/main" val="299085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6670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381000" y="2133600"/>
            <a:ext cx="8229600" cy="838200"/>
          </a:xfrm>
        </p:spPr>
        <p:txBody>
          <a:bodyPr/>
          <a:lstStyle/>
          <a:p>
            <a:pPr lvl="1"/>
            <a:endParaRPr lang="en-US" altLang="en-US" dirty="0"/>
          </a:p>
          <a:p>
            <a:pPr marL="857250" lvl="2" indent="0">
              <a:buNone/>
            </a:pPr>
            <a:r>
              <a:rPr lang="en-US" altLang="en-US" sz="2800" dirty="0">
                <a:solidFill>
                  <a:srgbClr val="0096D6"/>
                </a:solidFill>
              </a:rPr>
              <a:t>Current Examples:</a:t>
            </a:r>
          </a:p>
          <a:p>
            <a:pPr marL="1828800" lvl="3" indent="-514350">
              <a:buFont typeface="+mj-lt"/>
              <a:buAutoNum type="arabicPeriod"/>
            </a:pPr>
            <a:r>
              <a:rPr lang="en-US" altLang="en-US" sz="2400" dirty="0">
                <a:solidFill>
                  <a:srgbClr val="0096D6"/>
                </a:solidFill>
              </a:rPr>
              <a:t>Lennox Hill FEC - Manhattan NYC</a:t>
            </a:r>
          </a:p>
          <a:p>
            <a:pPr marL="2114550" lvl="4" indent="-342900">
              <a:buFont typeface="Courier New" panose="02070309020205020404" pitchFamily="49" charset="0"/>
              <a:buChar char="o"/>
            </a:pPr>
            <a:r>
              <a:rPr lang="en-US" altLang="en-US" sz="2400" dirty="0">
                <a:solidFill>
                  <a:srgbClr val="0096D6"/>
                </a:solidFill>
              </a:rPr>
              <a:t>160 </a:t>
            </a:r>
            <a:r>
              <a:rPr lang="en-US" altLang="en-US" sz="2400" dirty="0" err="1">
                <a:solidFill>
                  <a:srgbClr val="0096D6"/>
                </a:solidFill>
              </a:rPr>
              <a:t>yr</a:t>
            </a:r>
            <a:r>
              <a:rPr lang="en-US" altLang="en-US" sz="2400" dirty="0">
                <a:solidFill>
                  <a:srgbClr val="0096D6"/>
                </a:solidFill>
              </a:rPr>
              <a:t> old St. Vincent’s closes on West Side leaving large care void</a:t>
            </a:r>
          </a:p>
          <a:p>
            <a:pPr marL="2114550" lvl="4" indent="-342900">
              <a:buFont typeface="Courier New" panose="02070309020205020404" pitchFamily="49" charset="0"/>
              <a:buChar char="o"/>
            </a:pPr>
            <a:r>
              <a:rPr lang="en-US" altLang="en-US" sz="2400" dirty="0">
                <a:solidFill>
                  <a:srgbClr val="0096D6"/>
                </a:solidFill>
              </a:rPr>
              <a:t>Lennox Hill acquires CON and creates 1</a:t>
            </a:r>
            <a:r>
              <a:rPr lang="en-US" altLang="en-US" sz="2400" baseline="30000" dirty="0">
                <a:solidFill>
                  <a:srgbClr val="0096D6"/>
                </a:solidFill>
              </a:rPr>
              <a:t>st </a:t>
            </a:r>
            <a:r>
              <a:rPr lang="en-US" altLang="en-US" sz="2400" dirty="0">
                <a:solidFill>
                  <a:srgbClr val="0096D6"/>
                </a:solidFill>
              </a:rPr>
              <a:t>NY FEC</a:t>
            </a:r>
          </a:p>
          <a:p>
            <a:pPr marL="2114550" lvl="4" indent="-342900">
              <a:buFont typeface="Courier New" panose="02070309020205020404" pitchFamily="49" charset="0"/>
              <a:buChar char="o"/>
            </a:pPr>
            <a:r>
              <a:rPr lang="en-US" altLang="en-US" sz="2400" dirty="0">
                <a:solidFill>
                  <a:srgbClr val="0096D6"/>
                </a:solidFill>
              </a:rPr>
              <a:t>Financially solvent upon opening July, 2014</a:t>
            </a:r>
          </a:p>
          <a:p>
            <a:pPr marL="2114550" lvl="4" indent="-342900">
              <a:buFont typeface="Courier New" panose="02070309020205020404" pitchFamily="49" charset="0"/>
              <a:buChar char="o"/>
            </a:pPr>
            <a:r>
              <a:rPr lang="en-US" altLang="en-US" sz="2400" dirty="0">
                <a:solidFill>
                  <a:srgbClr val="0096D6"/>
                </a:solidFill>
              </a:rPr>
              <a:t>40,000 annual volume </a:t>
            </a:r>
          </a:p>
          <a:p>
            <a:pPr marL="2114550" lvl="4" indent="-342900">
              <a:buFont typeface="Courier New" panose="02070309020205020404" pitchFamily="49" charset="0"/>
              <a:buChar char="o"/>
            </a:pPr>
            <a:r>
              <a:rPr lang="en-US" altLang="en-US" sz="2400" dirty="0">
                <a:solidFill>
                  <a:srgbClr val="0096D6"/>
                </a:solidFill>
              </a:rPr>
              <a:t>Within 6 mo. NYU opens FEC in Brooklyn </a:t>
            </a:r>
          </a:p>
          <a:p>
            <a:pPr marL="2114550" lvl="4" indent="-342900">
              <a:buFont typeface="Courier New" panose="02070309020205020404" pitchFamily="49" charset="0"/>
              <a:buChar char="o"/>
            </a:pPr>
            <a:endParaRPr lang="en-US" altLang="en-US" sz="2400" dirty="0">
              <a:solidFill>
                <a:srgbClr val="0096D6"/>
              </a:solidFill>
            </a:endParaRPr>
          </a:p>
        </p:txBody>
      </p:sp>
    </p:spTree>
    <p:extLst>
      <p:ext uri="{BB962C8B-B14F-4D97-AF65-F5344CB8AC3E}">
        <p14:creationId xmlns:p14="http://schemas.microsoft.com/office/powerpoint/2010/main" val="34198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8194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95865" y="2209800"/>
            <a:ext cx="8743335" cy="838200"/>
          </a:xfrm>
        </p:spPr>
        <p:txBody>
          <a:bodyPr/>
          <a:lstStyle/>
          <a:p>
            <a:pPr lvl="1"/>
            <a:endParaRPr lang="en-US" altLang="en-US" dirty="0"/>
          </a:p>
          <a:p>
            <a:pPr marL="857250" lvl="2" indent="0">
              <a:buNone/>
            </a:pPr>
            <a:r>
              <a:rPr lang="en-US" altLang="en-US" sz="2800" dirty="0">
                <a:solidFill>
                  <a:srgbClr val="0096D6"/>
                </a:solidFill>
              </a:rPr>
              <a:t>Current Examples:</a:t>
            </a:r>
          </a:p>
          <a:p>
            <a:pPr marL="1828800" lvl="3" indent="-514350">
              <a:buFont typeface="+mj-lt"/>
              <a:buAutoNum type="arabicPeriod" startAt="2"/>
            </a:pPr>
            <a:r>
              <a:rPr lang="en-US" altLang="en-US" sz="2400" dirty="0">
                <a:solidFill>
                  <a:srgbClr val="0096D6"/>
                </a:solidFill>
              </a:rPr>
              <a:t>Texas</a:t>
            </a:r>
          </a:p>
          <a:p>
            <a:pPr marL="2114550" lvl="4" indent="-342900">
              <a:buFont typeface="Courier New" panose="02070309020205020404" pitchFamily="49" charset="0"/>
              <a:buChar char="o"/>
            </a:pPr>
            <a:r>
              <a:rPr lang="en-US" altLang="en-US" sz="2400" dirty="0">
                <a:solidFill>
                  <a:srgbClr val="0096D6"/>
                </a:solidFill>
              </a:rPr>
              <a:t>Urban saturation creating movement to Rural Areas</a:t>
            </a:r>
          </a:p>
          <a:p>
            <a:pPr marL="2114550" lvl="4" indent="-342900">
              <a:buFont typeface="Courier New" panose="02070309020205020404" pitchFamily="49" charset="0"/>
              <a:buChar char="o"/>
            </a:pPr>
            <a:r>
              <a:rPr lang="en-US" altLang="en-US" sz="2400" dirty="0">
                <a:solidFill>
                  <a:srgbClr val="0096D6"/>
                </a:solidFill>
              </a:rPr>
              <a:t>Sherman, Odessa, Midland, Wichita Falls</a:t>
            </a:r>
          </a:p>
          <a:p>
            <a:pPr marL="1828800" lvl="3" indent="-514350">
              <a:buFont typeface="+mj-lt"/>
              <a:buAutoNum type="arabicPeriod" startAt="2"/>
            </a:pPr>
            <a:r>
              <a:rPr lang="en-US" altLang="en-US" sz="2400" dirty="0">
                <a:solidFill>
                  <a:srgbClr val="0096D6"/>
                </a:solidFill>
              </a:rPr>
              <a:t>Tennessee </a:t>
            </a:r>
          </a:p>
          <a:p>
            <a:pPr marL="2114550" lvl="4" indent="-342900">
              <a:buFont typeface="Courier New" panose="02070309020205020404" pitchFamily="49" charset="0"/>
              <a:buChar char="o"/>
            </a:pPr>
            <a:r>
              <a:rPr lang="en-US" altLang="en-US" sz="2400" dirty="0">
                <a:solidFill>
                  <a:srgbClr val="0096D6"/>
                </a:solidFill>
              </a:rPr>
              <a:t>Current negotiations with </a:t>
            </a:r>
            <a:r>
              <a:rPr lang="en-US" altLang="en-US" sz="2400" dirty="0" err="1">
                <a:solidFill>
                  <a:srgbClr val="0096D6"/>
                </a:solidFill>
              </a:rPr>
              <a:t>Tx</a:t>
            </a:r>
            <a:r>
              <a:rPr lang="en-US" altLang="en-US" sz="2400" dirty="0">
                <a:solidFill>
                  <a:srgbClr val="0096D6"/>
                </a:solidFill>
              </a:rPr>
              <a:t> FEC Company to acquire closing CAH license and open FEC</a:t>
            </a:r>
          </a:p>
          <a:p>
            <a:pPr marL="1314450" lvl="3" indent="0">
              <a:buNone/>
            </a:pPr>
            <a:endParaRPr lang="en-US" altLang="en-US" sz="2400" dirty="0">
              <a:solidFill>
                <a:srgbClr val="0096D6"/>
              </a:solidFill>
            </a:endParaRPr>
          </a:p>
          <a:p>
            <a:pPr marL="1828800" lvl="3" indent="-514350">
              <a:buFont typeface="+mj-lt"/>
              <a:buAutoNum type="arabicPeriod" startAt="2"/>
            </a:pPr>
            <a:endParaRPr lang="en-US" altLang="en-US" sz="2400" dirty="0">
              <a:solidFill>
                <a:srgbClr val="0096D6"/>
              </a:solidFill>
            </a:endParaRPr>
          </a:p>
        </p:txBody>
      </p:sp>
    </p:spTree>
    <p:extLst>
      <p:ext uri="{BB962C8B-B14F-4D97-AF65-F5344CB8AC3E}">
        <p14:creationId xmlns:p14="http://schemas.microsoft.com/office/powerpoint/2010/main" val="3381845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8194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476865" y="2819400"/>
            <a:ext cx="8743335" cy="838200"/>
          </a:xfrm>
        </p:spPr>
        <p:txBody>
          <a:bodyPr/>
          <a:lstStyle/>
          <a:p>
            <a:pPr marL="1371600" lvl="2" indent="-514350">
              <a:buFont typeface="+mj-lt"/>
              <a:buAutoNum type="arabicPeriod" startAt="4"/>
            </a:pPr>
            <a:r>
              <a:rPr lang="en-US" altLang="en-US" dirty="0">
                <a:solidFill>
                  <a:srgbClr val="0096D6"/>
                </a:solidFill>
              </a:rPr>
              <a:t>North Carolina</a:t>
            </a:r>
          </a:p>
          <a:p>
            <a:pPr marL="1657350" lvl="3" indent="-342900">
              <a:buFont typeface="Courier New" panose="02070309020205020404" pitchFamily="49" charset="0"/>
              <a:buChar char="o"/>
            </a:pPr>
            <a:r>
              <a:rPr lang="en-US" altLang="en-US" sz="2400" dirty="0">
                <a:solidFill>
                  <a:srgbClr val="0096D6"/>
                </a:solidFill>
              </a:rPr>
              <a:t>Franklin Medical Center Louisburg, NC Closes</a:t>
            </a:r>
          </a:p>
          <a:p>
            <a:pPr marL="1657350" lvl="3" indent="-342900">
              <a:buFont typeface="Courier New" panose="02070309020205020404" pitchFamily="49" charset="0"/>
              <a:buChar char="o"/>
            </a:pPr>
            <a:r>
              <a:rPr lang="en-US" altLang="en-US" sz="2400" dirty="0">
                <a:solidFill>
                  <a:srgbClr val="0096D6"/>
                </a:solidFill>
              </a:rPr>
              <a:t>New legislation allows FEC in county with hospital in adjoining county and 3 Health Systems bidding</a:t>
            </a:r>
            <a:endParaRPr lang="en-US" altLang="en-US" dirty="0">
              <a:solidFill>
                <a:schemeClr val="tx2">
                  <a:lumMod val="60000"/>
                  <a:lumOff val="40000"/>
                </a:schemeClr>
              </a:solidFill>
            </a:endParaRPr>
          </a:p>
          <a:p>
            <a:pPr marL="1314450" lvl="2" indent="-457200">
              <a:buFont typeface="+mj-lt"/>
              <a:buAutoNum type="arabicPeriod" startAt="4"/>
            </a:pPr>
            <a:r>
              <a:rPr lang="en-US" altLang="en-US" dirty="0">
                <a:solidFill>
                  <a:schemeClr val="tx2">
                    <a:lumMod val="60000"/>
                    <a:lumOff val="40000"/>
                  </a:schemeClr>
                </a:solidFill>
              </a:rPr>
              <a:t>Arizona</a:t>
            </a:r>
          </a:p>
          <a:p>
            <a:pPr marL="1657350" lvl="3" indent="-342900">
              <a:buFont typeface="Courier New" panose="02070309020205020404" pitchFamily="49" charset="0"/>
              <a:buChar char="o"/>
            </a:pPr>
            <a:r>
              <a:rPr lang="en-US" altLang="en-US" sz="2400" dirty="0">
                <a:solidFill>
                  <a:schemeClr val="tx2">
                    <a:lumMod val="60000"/>
                    <a:lumOff val="40000"/>
                  </a:schemeClr>
                </a:solidFill>
              </a:rPr>
              <a:t>Cochise Regional in Douglas closes 2015</a:t>
            </a:r>
          </a:p>
          <a:p>
            <a:pPr marL="1657350" lvl="3" indent="-342900">
              <a:buFont typeface="Courier New" panose="02070309020205020404" pitchFamily="49" charset="0"/>
              <a:buChar char="o"/>
            </a:pPr>
            <a:r>
              <a:rPr lang="en-US" altLang="en-US" sz="2400" dirty="0">
                <a:solidFill>
                  <a:schemeClr val="tx2">
                    <a:lumMod val="60000"/>
                    <a:lumOff val="40000"/>
                  </a:schemeClr>
                </a:solidFill>
              </a:rPr>
              <a:t>Copper Queen Hospital in </a:t>
            </a:r>
            <a:r>
              <a:rPr lang="en-US" altLang="en-US" sz="2400" dirty="0" err="1">
                <a:solidFill>
                  <a:schemeClr val="tx2">
                    <a:lumMod val="60000"/>
                    <a:lumOff val="40000"/>
                  </a:schemeClr>
                </a:solidFill>
              </a:rPr>
              <a:t>Bizbee</a:t>
            </a:r>
            <a:r>
              <a:rPr lang="en-US" altLang="en-US" sz="2400" dirty="0">
                <a:solidFill>
                  <a:schemeClr val="tx2">
                    <a:lumMod val="60000"/>
                    <a:lumOff val="40000"/>
                  </a:schemeClr>
                </a:solidFill>
              </a:rPr>
              <a:t> opening $5.5M        FEC in Douglas under base hospital license</a:t>
            </a:r>
          </a:p>
          <a:p>
            <a:pPr marL="857250" lvl="2" indent="0">
              <a:buNone/>
            </a:pPr>
            <a:endParaRPr lang="en-US" altLang="en-US" dirty="0">
              <a:solidFill>
                <a:schemeClr val="tx2">
                  <a:lumMod val="60000"/>
                  <a:lumOff val="40000"/>
                </a:schemeClr>
              </a:solidFill>
            </a:endParaRPr>
          </a:p>
          <a:p>
            <a:pPr marL="1371600" lvl="2" indent="-514350">
              <a:buFont typeface="+mj-lt"/>
              <a:buAutoNum type="arabicPeriod" startAt="6"/>
            </a:pPr>
            <a:endParaRPr lang="en-US" altLang="en-US" dirty="0">
              <a:solidFill>
                <a:schemeClr val="tx2">
                  <a:lumMod val="60000"/>
                  <a:lumOff val="40000"/>
                </a:schemeClr>
              </a:solidFill>
            </a:endParaRPr>
          </a:p>
          <a:p>
            <a:pPr marL="1314450" lvl="3" indent="0">
              <a:buNone/>
            </a:pPr>
            <a:r>
              <a:rPr lang="en-US" altLang="en-US" sz="5400" i="1" dirty="0">
                <a:solidFill>
                  <a:srgbClr val="FF0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138090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819400"/>
            <a:ext cx="8382000" cy="1600200"/>
          </a:xfrm>
        </p:spPr>
        <p:txBody>
          <a:bodyPr/>
          <a:lstStyle/>
          <a:p>
            <a:r>
              <a:rPr lang="en-US" altLang="en-US" sz="2800" dirty="0"/>
              <a:t>Freestanding Emergency Centers as Replacement </a:t>
            </a:r>
            <a:br>
              <a:rPr lang="en-US" altLang="en-US" sz="2800" dirty="0"/>
            </a:br>
            <a:r>
              <a:rPr lang="en-US" altLang="en-US" sz="2800" dirty="0"/>
              <a:t>Care Models for Hospital Based EDs</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152400" y="2971800"/>
            <a:ext cx="8743335" cy="838200"/>
          </a:xfrm>
        </p:spPr>
        <p:txBody>
          <a:bodyPr/>
          <a:lstStyle/>
          <a:p>
            <a:pPr lvl="1"/>
            <a:endParaRPr lang="en-US" altLang="en-US" dirty="0"/>
          </a:p>
          <a:p>
            <a:pPr marL="1314450" lvl="3" indent="0">
              <a:buNone/>
            </a:pPr>
            <a:r>
              <a:rPr lang="en-US" altLang="en-US" sz="5400" i="1" dirty="0">
                <a:solidFill>
                  <a:srgbClr val="FF0000"/>
                </a:solidFill>
                <a:effectLst>
                  <a:outerShdw blurRad="38100" dist="38100" dir="2700000" algn="tl">
                    <a:srgbClr val="000000">
                      <a:alpha val="43137"/>
                    </a:srgbClr>
                  </a:outerShdw>
                </a:effectLst>
              </a:rPr>
              <a:t>           Questions?</a:t>
            </a:r>
          </a:p>
        </p:txBody>
      </p:sp>
    </p:spTree>
    <p:extLst>
      <p:ext uri="{BB962C8B-B14F-4D97-AF65-F5344CB8AC3E}">
        <p14:creationId xmlns:p14="http://schemas.microsoft.com/office/powerpoint/2010/main" val="303301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2286000"/>
            <a:ext cx="8382000" cy="1600200"/>
          </a:xfrm>
        </p:spPr>
        <p:txBody>
          <a:bodyPr/>
          <a:lstStyle/>
          <a:p>
            <a:pPr algn="l"/>
            <a:r>
              <a:rPr lang="en-US" altLang="en-US" dirty="0"/>
              <a:t>                              Agenda</a:t>
            </a:r>
            <a:br>
              <a:rPr lang="en-US" altLang="en-US"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152400" y="1447800"/>
            <a:ext cx="8229600" cy="838200"/>
          </a:xfrm>
        </p:spPr>
        <p:txBody>
          <a:bodyPr/>
          <a:lstStyle/>
          <a:p>
            <a:pPr lvl="1"/>
            <a:endParaRPr lang="en-US" altLang="en-US" dirty="0"/>
          </a:p>
          <a:p>
            <a:pPr marL="1371600" lvl="2" indent="-514350">
              <a:buFont typeface="+mj-lt"/>
              <a:buAutoNum type="arabicPeriod"/>
            </a:pPr>
            <a:r>
              <a:rPr lang="en-US" altLang="en-US" sz="2800" dirty="0">
                <a:solidFill>
                  <a:srgbClr val="0096D6"/>
                </a:solidFill>
              </a:rPr>
              <a:t>Overview of Current Rural and Critical Access Hospital Statistics</a:t>
            </a:r>
          </a:p>
          <a:p>
            <a:pPr marL="1371600" lvl="2" indent="-514350">
              <a:buFont typeface="+mj-lt"/>
              <a:buAutoNum type="arabicPeriod"/>
            </a:pPr>
            <a:r>
              <a:rPr lang="en-US" altLang="en-US" sz="2800" dirty="0">
                <a:solidFill>
                  <a:srgbClr val="0096D6"/>
                </a:solidFill>
              </a:rPr>
              <a:t>Discussion of Freestanding Emergency Center Utilization as Alternative for Emergency Care in Underserved Areas</a:t>
            </a:r>
          </a:p>
          <a:p>
            <a:pPr marL="1371600" lvl="2" indent="-514350">
              <a:buFont typeface="+mj-lt"/>
              <a:buAutoNum type="arabicPeriod"/>
            </a:pPr>
            <a:r>
              <a:rPr lang="en-US" altLang="en-US" sz="2800" dirty="0">
                <a:solidFill>
                  <a:srgbClr val="0096D6"/>
                </a:solidFill>
              </a:rPr>
              <a:t>Overview of Reimbursement Options, Legislation, and Licensing changes to Create Economically Viable Business Model in Rural Environments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2133600"/>
            <a:ext cx="8382000" cy="1600200"/>
          </a:xfrm>
        </p:spPr>
        <p:txBody>
          <a:bodyPr/>
          <a:lstStyle/>
          <a:p>
            <a:r>
              <a:rPr lang="en-US" altLang="en-US" dirty="0"/>
              <a:t>  References</a:t>
            </a:r>
            <a:br>
              <a:rPr lang="en-US" altLang="en-US"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381000" y="1676400"/>
            <a:ext cx="8229600" cy="838200"/>
          </a:xfrm>
        </p:spPr>
        <p:txBody>
          <a:bodyPr/>
          <a:lstStyle/>
          <a:p>
            <a:pPr marL="514350" lvl="0" indent="-514350">
              <a:buFont typeface="+mj-lt"/>
              <a:buAutoNum type="arabicPeriod"/>
            </a:pPr>
            <a:r>
              <a:rPr lang="en-US" sz="1800" dirty="0"/>
              <a:t>National Rural Health Association.  </a:t>
            </a:r>
            <a:r>
              <a:rPr lang="en-US" sz="1800" i="1" dirty="0"/>
              <a:t>About Rural Health. </a:t>
            </a:r>
            <a:r>
              <a:rPr lang="en-US" sz="1800" dirty="0"/>
              <a:t> Website.</a:t>
            </a:r>
            <a:r>
              <a:rPr lang="en-US" sz="1800" i="1" dirty="0"/>
              <a:t> </a:t>
            </a:r>
            <a:r>
              <a:rPr lang="en-US" sz="1800" dirty="0"/>
              <a:t>Accessed at  </a:t>
            </a:r>
            <a:r>
              <a:rPr lang="en-US" sz="1800" i="1" u="sng" dirty="0">
                <a:hlinkClick r:id="rId2"/>
              </a:rPr>
              <a:t>http://www.ruralhealthweb.org/go/left/about-rural-health/what-s-different-about-rural-health-care</a:t>
            </a:r>
            <a:r>
              <a:rPr lang="en-US" sz="1800" i="1" dirty="0"/>
              <a:t> </a:t>
            </a:r>
            <a:r>
              <a:rPr lang="en-US" sz="1800" dirty="0"/>
              <a:t>on April 15, 2016.  </a:t>
            </a:r>
          </a:p>
          <a:p>
            <a:pPr marL="514350" lvl="0" indent="-514350">
              <a:buFont typeface="+mj-lt"/>
              <a:buAutoNum type="arabicPeriod"/>
            </a:pPr>
            <a:r>
              <a:rPr lang="en-US" sz="1800" dirty="0" err="1"/>
              <a:t>iVantage</a:t>
            </a:r>
            <a:r>
              <a:rPr lang="en-US" sz="1800" dirty="0"/>
              <a:t> Health Analytics. February 2016.  </a:t>
            </a:r>
            <a:r>
              <a:rPr lang="en-US" sz="1800" i="1" dirty="0"/>
              <a:t>2016 Rural Relevance: Vulnerability to Value Study.</a:t>
            </a:r>
            <a:r>
              <a:rPr lang="en-US" sz="1800" dirty="0"/>
              <a:t> Accessed at </a:t>
            </a:r>
            <a:r>
              <a:rPr lang="en-US" sz="1800" i="1" u="sng" dirty="0">
                <a:hlinkClick r:id="rId3"/>
              </a:rPr>
              <a:t>http://www.ivantagehealth.com/healthcare-research</a:t>
            </a:r>
            <a:r>
              <a:rPr lang="en-US" sz="1800" dirty="0"/>
              <a:t>  on April 20, 2016. </a:t>
            </a:r>
          </a:p>
          <a:p>
            <a:pPr marL="514350" lvl="0" indent="-514350">
              <a:buFont typeface="+mj-lt"/>
              <a:buAutoNum type="arabicPeriod"/>
            </a:pPr>
            <a:r>
              <a:rPr lang="en-US" sz="1800" dirty="0"/>
              <a:t>American Hospital Association. </a:t>
            </a:r>
            <a:r>
              <a:rPr lang="en-US" sz="1800" i="1" dirty="0"/>
              <a:t>The Fragile State of Critical Access Hospitals – Infographic</a:t>
            </a:r>
            <a:r>
              <a:rPr lang="en-US" sz="1800" dirty="0"/>
              <a:t>.  Accessed at </a:t>
            </a:r>
            <a:r>
              <a:rPr lang="en-US" sz="1800" i="1" u="sng" dirty="0">
                <a:solidFill>
                  <a:schemeClr val="accent3">
                    <a:lumMod val="75000"/>
                  </a:schemeClr>
                </a:solidFill>
              </a:rPr>
              <a:t>http://www.aha.org/advocacy-issues/cah</a:t>
            </a:r>
            <a:r>
              <a:rPr lang="en-US" sz="1800" i="1" dirty="0"/>
              <a:t> </a:t>
            </a:r>
            <a:r>
              <a:rPr lang="en-US" sz="1800" dirty="0"/>
              <a:t>on April 15, 2016.</a:t>
            </a:r>
            <a:r>
              <a:rPr lang="en-US" sz="1800" i="1" dirty="0"/>
              <a:t>   </a:t>
            </a:r>
            <a:endParaRPr lang="en-US" sz="1800" dirty="0"/>
          </a:p>
          <a:p>
            <a:pPr marL="514350" lvl="0" indent="-514350">
              <a:buFont typeface="+mj-lt"/>
              <a:buAutoNum type="arabicPeriod"/>
            </a:pPr>
            <a:r>
              <a:rPr lang="en-US" sz="1800" dirty="0"/>
              <a:t>Office of Inspector General, Department of Health and Human Services.  August 2013.  </a:t>
            </a:r>
            <a:r>
              <a:rPr lang="en-US" sz="1800" i="1" dirty="0"/>
              <a:t>Most Critical Access Hospitals Would Not Meet the Locations Requirements if Required to Re-enroll in Medicare.</a:t>
            </a:r>
            <a:r>
              <a:rPr lang="en-US" sz="1800" dirty="0"/>
              <a:t>  Accessed at </a:t>
            </a:r>
            <a:r>
              <a:rPr lang="en-US" sz="1800" i="1" u="sng" dirty="0">
                <a:hlinkClick r:id="rId4"/>
              </a:rPr>
              <a:t>http://oig.hhs.gov</a:t>
            </a:r>
            <a:r>
              <a:rPr lang="en-US" sz="1800" dirty="0"/>
              <a:t>  on May 3, 2016. </a:t>
            </a:r>
          </a:p>
          <a:p>
            <a:pPr marL="514350" lvl="0" indent="-514350">
              <a:buFont typeface="+mj-lt"/>
              <a:buAutoNum type="arabicPeriod"/>
            </a:pPr>
            <a:r>
              <a:rPr lang="en-US" sz="1800" dirty="0"/>
              <a:t>Medicare Payment Advisory Commission. June 2016. </a:t>
            </a:r>
            <a:r>
              <a:rPr lang="en-US" sz="1800" i="1" dirty="0"/>
              <a:t>Report to Congress: Medicare and the Health Care Delivery System.</a:t>
            </a:r>
            <a:r>
              <a:rPr lang="en-US" sz="1800" dirty="0"/>
              <a:t>  7:203-225.  Washington, DC: </a:t>
            </a:r>
            <a:r>
              <a:rPr lang="en-US" sz="1800" dirty="0" err="1"/>
              <a:t>MedPAC</a:t>
            </a:r>
            <a:r>
              <a:rPr lang="en-US" sz="1800" dirty="0"/>
              <a:t>.</a:t>
            </a:r>
            <a:r>
              <a:rPr lang="en-US" sz="1800" i="1" dirty="0"/>
              <a:t> </a:t>
            </a:r>
            <a:endParaRPr lang="en-US" sz="1800" dirty="0"/>
          </a:p>
          <a:p>
            <a:pPr lvl="1"/>
            <a:endParaRPr lang="en-US" altLang="en-US" dirty="0"/>
          </a:p>
        </p:txBody>
      </p:sp>
    </p:spTree>
    <p:extLst>
      <p:ext uri="{BB962C8B-B14F-4D97-AF65-F5344CB8AC3E}">
        <p14:creationId xmlns:p14="http://schemas.microsoft.com/office/powerpoint/2010/main" val="409763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2057400"/>
            <a:ext cx="8229600" cy="3962400"/>
          </a:xfrm>
        </p:spPr>
        <p:txBody>
          <a:bodyPr/>
          <a:lstStyle/>
          <a:p>
            <a:pPr lvl="1"/>
            <a:endParaRPr lang="en-US" altLang="en-US" dirty="0"/>
          </a:p>
          <a:p>
            <a:pPr lvl="1"/>
            <a:endParaRPr lang="en-US" altLang="en-US" dirty="0"/>
          </a:p>
        </p:txBody>
      </p:sp>
      <p:sp>
        <p:nvSpPr>
          <p:cNvPr id="2" name="Title 1"/>
          <p:cNvSpPr>
            <a:spLocks noGrp="1"/>
          </p:cNvSpPr>
          <p:nvPr>
            <p:ph type="title"/>
          </p:nvPr>
        </p:nvSpPr>
        <p:spPr>
          <a:xfrm>
            <a:off x="2019300" y="1066800"/>
            <a:ext cx="4953000" cy="533400"/>
          </a:xfrm>
        </p:spPr>
        <p:txBody>
          <a:bodyPr/>
          <a:lstStyle/>
          <a:p>
            <a:r>
              <a:rPr lang="en-US" sz="3200" i="1" dirty="0"/>
              <a:t>About Urgent Matters</a:t>
            </a:r>
          </a:p>
        </p:txBody>
      </p:sp>
      <p:sp>
        <p:nvSpPr>
          <p:cNvPr id="3" name="TextBox 2"/>
          <p:cNvSpPr txBox="1"/>
          <p:nvPr/>
        </p:nvSpPr>
        <p:spPr>
          <a:xfrm>
            <a:off x="381000" y="1338323"/>
            <a:ext cx="8458200" cy="5509200"/>
          </a:xfrm>
          <a:prstGeom prst="rect">
            <a:avLst/>
          </a:prstGeom>
          <a:noFill/>
        </p:spPr>
        <p:txBody>
          <a:bodyPr wrap="square" rtlCol="0">
            <a:spAutoFit/>
          </a:bodyPr>
          <a:lstStyle/>
          <a:p>
            <a:endParaRPr lang="en-US" sz="1600" dirty="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Urgent Matters started in 2002 as a ten-hospital collaborative Learning Network that provided breakthrough research on patient flow measurement and improvement. The participating hospitals implemented rigorous performance measures, assessed current processes, and used techniques of rapid cycle change to improve ED throughput and output, ultimately finding that overcrowding can in large part be addressed through better capacity and patient flow management with a highly structured approach using mainly existing resources.  </a:t>
            </a:r>
          </a:p>
          <a:p>
            <a:endParaRPr lang="en-US" sz="1600" dirty="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Our second collaborative included six hospitals that worked together to identify, develop and implement strategies to improve patient flow and reducing ED crowding.  </a:t>
            </a:r>
          </a:p>
          <a:p>
            <a:endParaRPr lang="en-US" sz="1600" dirty="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Since, 2002, Urgent Matters has served as a virtual network of emergency care stakeholders, and has become an industry-important dissemination vehicle for innovative strategies on emergency department (ED) patient flow and quality.  Urgent Matters acts as a central resource for hospital staff to discover field-tested initiatives that can be tailored to their organization. </a:t>
            </a:r>
          </a:p>
          <a:p>
            <a:endParaRPr lang="en-US" sz="1600" dirty="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Our multidisciplinary audience is engaged through webinars, a searchable collection of ED improvement tools and strategies, an annual meeting, a podcast series and a blog. </a:t>
            </a:r>
          </a:p>
          <a:p>
            <a:endParaRPr lang="en-US" sz="1600" dirty="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Discover more about Urgent Matters by visiting our website: </a:t>
            </a:r>
            <a:r>
              <a:rPr lang="en-US" sz="1600" dirty="0" err="1">
                <a:solidFill>
                  <a:schemeClr val="tx2">
                    <a:lumMod val="50000"/>
                  </a:schemeClr>
                </a:solidFill>
                <a:latin typeface="Cambria" panose="02040503050406030204" pitchFamily="18" charset="0"/>
              </a:rPr>
              <a:t>www.urgentmatters.org</a:t>
            </a:r>
            <a:endParaRPr lang="en-US" sz="1600" dirty="0">
              <a:solidFill>
                <a:schemeClr val="tx2">
                  <a:lumMod val="50000"/>
                </a:schemeClr>
              </a:solidFill>
              <a:latin typeface="Cambria" panose="02040503050406030204" pitchFamily="18" charset="0"/>
            </a:endParaRPr>
          </a:p>
          <a:p>
            <a:endParaRPr lang="en-US" sz="1600" dirty="0">
              <a:solidFill>
                <a:schemeClr val="tx2">
                  <a:lumMod val="50000"/>
                </a:schemeClr>
              </a:solidFill>
              <a:latin typeface="Cambria" panose="02040503050406030204" pitchFamily="18" charset="0"/>
            </a:endParaRPr>
          </a:p>
          <a:p>
            <a:endParaRPr lang="en-US" sz="1600" dirty="0"/>
          </a:p>
        </p:txBody>
      </p:sp>
    </p:spTree>
    <p:extLst>
      <p:ext uri="{BB962C8B-B14F-4D97-AF65-F5344CB8AC3E}">
        <p14:creationId xmlns:p14="http://schemas.microsoft.com/office/powerpoint/2010/main" val="368030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286000"/>
            <a:ext cx="8382000" cy="1600200"/>
          </a:xfrm>
        </p:spPr>
        <p:txBody>
          <a:bodyPr/>
          <a:lstStyle/>
          <a:p>
            <a:r>
              <a:rPr lang="en-US" altLang="en-US" sz="3200" dirty="0"/>
              <a:t>Rural and Critical Access Hospital Statistics</a:t>
            </a: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457200" y="1752600"/>
            <a:ext cx="8229600" cy="838200"/>
          </a:xfrm>
        </p:spPr>
        <p:txBody>
          <a:bodyPr/>
          <a:lstStyle/>
          <a:p>
            <a:pPr lvl="1"/>
            <a:endParaRPr lang="en-US" altLang="en-US" dirty="0"/>
          </a:p>
          <a:p>
            <a:pPr marL="1371600" lvl="2" indent="-514350">
              <a:buFont typeface="+mj-lt"/>
              <a:buAutoNum type="arabicPeriod"/>
            </a:pPr>
            <a:r>
              <a:rPr lang="en-US" altLang="en-US" sz="2800" dirty="0">
                <a:solidFill>
                  <a:srgbClr val="0096D6"/>
                </a:solidFill>
              </a:rPr>
              <a:t>Of the </a:t>
            </a:r>
            <a:r>
              <a:rPr lang="en-US" altLang="en-US" sz="2800" dirty="0">
                <a:solidFill>
                  <a:schemeClr val="tx2">
                    <a:lumMod val="60000"/>
                    <a:lumOff val="40000"/>
                  </a:schemeClr>
                </a:solidFill>
              </a:rPr>
              <a:t>4,926 acute care Hospitals in the US, </a:t>
            </a:r>
            <a:r>
              <a:rPr lang="en-US" altLang="en-US" sz="2800" dirty="0">
                <a:solidFill>
                  <a:srgbClr val="0096D6"/>
                </a:solidFill>
              </a:rPr>
              <a:t>2078 are Rural Hospitals with 1332 of those being Critical Access Hospitals (CAH).</a:t>
            </a:r>
            <a:r>
              <a:rPr lang="en-US" altLang="en-US" sz="2800" baseline="30000" dirty="0">
                <a:solidFill>
                  <a:srgbClr val="0096D6"/>
                </a:solidFill>
              </a:rPr>
              <a:t>(1)</a:t>
            </a:r>
          </a:p>
          <a:p>
            <a:pPr marL="1371600" lvl="2" indent="-514350">
              <a:buFont typeface="+mj-lt"/>
              <a:buAutoNum type="arabicPeriod"/>
            </a:pPr>
            <a:r>
              <a:rPr lang="en-US" altLang="en-US" sz="2800" dirty="0">
                <a:solidFill>
                  <a:srgbClr val="0096D6"/>
                </a:solidFill>
              </a:rPr>
              <a:t>Over 480 Rural and Critical Access Hospitals have closed since 1990.</a:t>
            </a:r>
            <a:r>
              <a:rPr lang="en-US" altLang="en-US" sz="2800" baseline="30000" dirty="0">
                <a:solidFill>
                  <a:srgbClr val="0096D6"/>
                </a:solidFill>
              </a:rPr>
              <a:t>(1)   </a:t>
            </a:r>
            <a:r>
              <a:rPr lang="en-US" altLang="en-US" sz="2800" dirty="0">
                <a:solidFill>
                  <a:srgbClr val="0096D6"/>
                </a:solidFill>
              </a:rPr>
              <a:t>74 have closed since 2010.</a:t>
            </a:r>
            <a:r>
              <a:rPr lang="en-US" altLang="en-US" sz="2800" baseline="30000" dirty="0">
                <a:solidFill>
                  <a:srgbClr val="0096D6"/>
                </a:solidFill>
              </a:rPr>
              <a:t>(2)</a:t>
            </a:r>
            <a:endParaRPr lang="en-US" altLang="en-US" sz="2800" dirty="0">
              <a:solidFill>
                <a:srgbClr val="0096D6"/>
              </a:solidFill>
            </a:endParaRPr>
          </a:p>
          <a:p>
            <a:pPr marL="1371600" lvl="2" indent="-514350">
              <a:buFont typeface="+mj-lt"/>
              <a:buAutoNum type="arabicPeriod"/>
            </a:pPr>
            <a:r>
              <a:rPr lang="en-US" altLang="en-US" sz="2800" dirty="0">
                <a:solidFill>
                  <a:srgbClr val="0096D6"/>
                </a:solidFill>
              </a:rPr>
              <a:t>77% of the 2,050 rural counties in the US are designated Health Professional Shortage Areas (HPSA) by HHS.</a:t>
            </a:r>
            <a:r>
              <a:rPr lang="en-US" altLang="en-US" sz="2800" baseline="30000" dirty="0">
                <a:solidFill>
                  <a:srgbClr val="0096D6"/>
                </a:solidFill>
              </a:rPr>
              <a:t>(1)</a:t>
            </a:r>
          </a:p>
          <a:p>
            <a:pPr marL="1371600" lvl="2" indent="-514350">
              <a:buFont typeface="+mj-lt"/>
              <a:buAutoNum type="arabicPeriod"/>
            </a:pPr>
            <a:endParaRPr lang="en-US" altLang="en-US" sz="2800" dirty="0">
              <a:solidFill>
                <a:srgbClr val="0096D6"/>
              </a:solidFill>
            </a:endParaRPr>
          </a:p>
        </p:txBody>
      </p:sp>
    </p:spTree>
    <p:extLst>
      <p:ext uri="{BB962C8B-B14F-4D97-AF65-F5344CB8AC3E}">
        <p14:creationId xmlns:p14="http://schemas.microsoft.com/office/powerpoint/2010/main" val="267979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209800"/>
            <a:ext cx="8382000" cy="1600200"/>
          </a:xfrm>
        </p:spPr>
        <p:txBody>
          <a:bodyPr/>
          <a:lstStyle/>
          <a:p>
            <a:r>
              <a:rPr lang="en-US" altLang="en-US" sz="3200" dirty="0"/>
              <a:t>Rural and Critical Access Hospital Statistics</a:t>
            </a: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609600" y="2286000"/>
            <a:ext cx="8229600" cy="838200"/>
          </a:xfrm>
        </p:spPr>
        <p:txBody>
          <a:bodyPr/>
          <a:lstStyle/>
          <a:p>
            <a:pPr marL="971550" lvl="1" indent="-514350">
              <a:buFont typeface="+mj-lt"/>
              <a:buAutoNum type="arabicPeriod" startAt="4"/>
            </a:pPr>
            <a:r>
              <a:rPr lang="en-US" altLang="en-US" dirty="0">
                <a:solidFill>
                  <a:srgbClr val="0096D6"/>
                </a:solidFill>
              </a:rPr>
              <a:t>More than 50% of patients living in HPSA’s travel more than 60 miles to receive Emergency Medical Care.</a:t>
            </a:r>
            <a:r>
              <a:rPr lang="en-US" altLang="en-US" baseline="30000" dirty="0">
                <a:solidFill>
                  <a:srgbClr val="0096D6"/>
                </a:solidFill>
              </a:rPr>
              <a:t>(1)</a:t>
            </a:r>
          </a:p>
          <a:p>
            <a:pPr marL="971550" lvl="1" indent="-514350">
              <a:buFont typeface="+mj-lt"/>
              <a:buAutoNum type="arabicPeriod" startAt="5"/>
            </a:pPr>
            <a:r>
              <a:rPr lang="en-US" altLang="en-US" dirty="0">
                <a:solidFill>
                  <a:srgbClr val="0096D6"/>
                </a:solidFill>
              </a:rPr>
              <a:t>Rural Hospitals in 39 states have been identified as vulnerable to closure and 38% of CAH (500 +) operate at an annual financial loss.</a:t>
            </a:r>
            <a:r>
              <a:rPr lang="en-US" altLang="en-US" baseline="30000" dirty="0">
                <a:solidFill>
                  <a:srgbClr val="0096D6"/>
                </a:solidFill>
              </a:rPr>
              <a:t>(2,3)</a:t>
            </a:r>
          </a:p>
          <a:p>
            <a:pPr marL="971550" lvl="1" indent="-514350">
              <a:buFont typeface="+mj-lt"/>
              <a:buAutoNum type="arabicPeriod" startAt="5"/>
            </a:pPr>
            <a:r>
              <a:rPr lang="en-US" altLang="en-US" dirty="0">
                <a:solidFill>
                  <a:srgbClr val="0096D6"/>
                </a:solidFill>
              </a:rPr>
              <a:t>In 2013 the HHS (OIG) recommended revised funding and closure of 70% of each state’s CAH.</a:t>
            </a:r>
            <a:r>
              <a:rPr lang="en-US" altLang="en-US" baseline="30000" dirty="0">
                <a:solidFill>
                  <a:srgbClr val="0096D6"/>
                </a:solidFill>
              </a:rPr>
              <a:t>(4)</a:t>
            </a:r>
            <a:endParaRPr lang="en-US" altLang="en-US" baseline="30000" dirty="0"/>
          </a:p>
          <a:p>
            <a:pPr marL="1371600" lvl="2" indent="-514350">
              <a:buFont typeface="+mj-lt"/>
              <a:buAutoNum type="arabicPeriod" startAt="4"/>
            </a:pPr>
            <a:endParaRPr lang="en-US" altLang="en-US" sz="2800" dirty="0">
              <a:solidFill>
                <a:srgbClr val="0096D6"/>
              </a:solidFill>
            </a:endParaRPr>
          </a:p>
        </p:txBody>
      </p:sp>
    </p:spTree>
    <p:extLst>
      <p:ext uri="{BB962C8B-B14F-4D97-AF65-F5344CB8AC3E}">
        <p14:creationId xmlns:p14="http://schemas.microsoft.com/office/powerpoint/2010/main" val="164207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286000"/>
            <a:ext cx="8382000" cy="1600200"/>
          </a:xfrm>
        </p:spPr>
        <p:txBody>
          <a:bodyPr/>
          <a:lstStyle/>
          <a:p>
            <a:r>
              <a:rPr lang="en-US" altLang="en-US" sz="3200" dirty="0"/>
              <a:t>Rural and Critical Access Hospital Statistics</a:t>
            </a: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685800" y="2286000"/>
            <a:ext cx="7924800" cy="838200"/>
          </a:xfrm>
        </p:spPr>
        <p:txBody>
          <a:bodyPr/>
          <a:lstStyle/>
          <a:p>
            <a:pPr marL="971550" lvl="1" indent="-514350">
              <a:buFont typeface="+mj-lt"/>
              <a:buAutoNum type="arabicPeriod" startAt="7"/>
            </a:pPr>
            <a:r>
              <a:rPr lang="en-US" altLang="en-US" sz="2800" dirty="0">
                <a:solidFill>
                  <a:srgbClr val="0096D6"/>
                </a:solidFill>
              </a:rPr>
              <a:t>Economic pressures from ICD-10 conversion, lack of Medicaid Expansion in many states, High Deductible Insurance Plans, lack of technical resources to obtain Meaningful Use EHR Incentives, and a transition to Quality Based Reimbursement (MACRA) by CMS are all contributing to the continued financial erosion of Rural and CAH Hospitals and accelerating closures.  </a:t>
            </a:r>
          </a:p>
        </p:txBody>
      </p:sp>
    </p:spTree>
    <p:extLst>
      <p:ext uri="{BB962C8B-B14F-4D97-AF65-F5344CB8AC3E}">
        <p14:creationId xmlns:p14="http://schemas.microsoft.com/office/powerpoint/2010/main" val="6205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2514600"/>
            <a:ext cx="8229600" cy="1600200"/>
          </a:xfrm>
        </p:spPr>
        <p:txBody>
          <a:bodyPr/>
          <a:lstStyle/>
          <a:p>
            <a:br>
              <a:rPr lang="en-US" altLang="en-US" sz="2800" dirty="0"/>
            </a:br>
            <a:br>
              <a:rPr lang="en-US" altLang="en-US" sz="2800" dirty="0"/>
            </a:br>
            <a:br>
              <a:rPr lang="en-US" altLang="en-US" sz="2800" dirty="0"/>
            </a:br>
            <a:br>
              <a:rPr lang="en-US" altLang="en-US" sz="2800" dirty="0"/>
            </a:br>
            <a:br>
              <a:rPr lang="en-US" altLang="en-US" sz="2800" dirty="0"/>
            </a:br>
            <a:br>
              <a:rPr lang="en-US" altLang="en-US" sz="2800" dirty="0"/>
            </a:br>
            <a:br>
              <a:rPr lang="en-US" altLang="en-US" sz="2800" dirty="0"/>
            </a:br>
            <a:r>
              <a:rPr lang="en-US" altLang="en-US" sz="3600" dirty="0"/>
              <a:t>Potential Solution:</a:t>
            </a:r>
            <a:br>
              <a:rPr lang="en-US" altLang="en-US" sz="2800" dirty="0"/>
            </a:br>
            <a:br>
              <a:rPr lang="en-US" altLang="en-US" sz="2800" dirty="0"/>
            </a:br>
            <a:r>
              <a:rPr lang="en-US" altLang="en-US" sz="3200" dirty="0"/>
              <a:t>Freestanding Emergency Centers (FEC)</a:t>
            </a:r>
            <a:br>
              <a:rPr lang="en-US" altLang="en-US" sz="3200" dirty="0"/>
            </a:br>
            <a:r>
              <a:rPr lang="en-US" altLang="en-US" sz="3200" dirty="0"/>
              <a:t>as Replacement Care Models </a:t>
            </a:r>
            <a:br>
              <a:rPr lang="en-US" altLang="en-US" sz="3200" dirty="0"/>
            </a:br>
            <a:r>
              <a:rPr lang="en-US" altLang="en-US" sz="3200" dirty="0"/>
              <a:t>for Rural or CAH Hospital-Based </a:t>
            </a:r>
            <a:br>
              <a:rPr lang="en-US" altLang="en-US" sz="3200" dirty="0"/>
            </a:br>
            <a:r>
              <a:rPr lang="en-US" altLang="en-US" sz="3200" dirty="0"/>
              <a:t>Emergency Departments </a:t>
            </a:r>
            <a:br>
              <a:rPr lang="en-US" altLang="en-US" sz="3200" dirty="0"/>
            </a:br>
            <a:r>
              <a:rPr lang="en-US" altLang="en-US" sz="3200" dirty="0"/>
              <a:t>That Have Closed or Are at Risk</a:t>
            </a:r>
            <a:br>
              <a:rPr lang="en-US" altLang="en-US" sz="2800"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0" y="533400"/>
            <a:ext cx="8610600" cy="838200"/>
          </a:xfrm>
        </p:spPr>
        <p:txBody>
          <a:bodyPr/>
          <a:lstStyle/>
          <a:p>
            <a:pPr marL="1314450" lvl="3" indent="0">
              <a:buNone/>
            </a:pPr>
            <a:endParaRPr lang="en-US" altLang="en-US" sz="2400" dirty="0">
              <a:solidFill>
                <a:srgbClr val="0096D6"/>
              </a:solidFill>
            </a:endParaRPr>
          </a:p>
        </p:txBody>
      </p:sp>
    </p:spTree>
    <p:extLst>
      <p:ext uri="{BB962C8B-B14F-4D97-AF65-F5344CB8AC3E}">
        <p14:creationId xmlns:p14="http://schemas.microsoft.com/office/powerpoint/2010/main" val="111110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209800"/>
            <a:ext cx="8382000" cy="1600200"/>
          </a:xfrm>
        </p:spPr>
        <p:txBody>
          <a:bodyPr/>
          <a:lstStyle/>
          <a:p>
            <a:pPr algn="l"/>
            <a:r>
              <a:rPr lang="en-US" altLang="en-US" dirty="0"/>
              <a:t>    </a:t>
            </a:r>
            <a:r>
              <a:rPr lang="en-US" altLang="en-US" u="sng" dirty="0"/>
              <a:t>Fundamental Premises: </a:t>
            </a:r>
            <a:br>
              <a:rPr lang="en-US" altLang="en-US"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381000" y="1371600"/>
            <a:ext cx="8229600" cy="838200"/>
          </a:xfrm>
        </p:spPr>
        <p:txBody>
          <a:bodyPr/>
          <a:lstStyle/>
          <a:p>
            <a:pPr lvl="1"/>
            <a:endParaRPr lang="en-US" altLang="en-US" dirty="0"/>
          </a:p>
          <a:p>
            <a:pPr marL="1371600" lvl="2" indent="-514350">
              <a:buFont typeface="+mj-lt"/>
              <a:buAutoNum type="arabicPeriod"/>
            </a:pPr>
            <a:r>
              <a:rPr lang="en-US" altLang="en-US" sz="2800" b="1" i="1" dirty="0">
                <a:solidFill>
                  <a:srgbClr val="0096D6"/>
                </a:solidFill>
              </a:rPr>
              <a:t>Emergency Departments are the care environments and Emergency Physicians are the care providers best suited for providing Emergency Medical Care.</a:t>
            </a:r>
          </a:p>
          <a:p>
            <a:pPr marL="857250" lvl="2" indent="0">
              <a:buNone/>
            </a:pPr>
            <a:endParaRPr lang="en-US" altLang="en-US" sz="1800" b="1" i="1" dirty="0">
              <a:solidFill>
                <a:srgbClr val="0096D6"/>
              </a:solidFill>
            </a:endParaRPr>
          </a:p>
          <a:p>
            <a:pPr marL="1371600" lvl="2" indent="-514350">
              <a:buFont typeface="+mj-lt"/>
              <a:buAutoNum type="arabicPeriod" startAt="2"/>
            </a:pPr>
            <a:r>
              <a:rPr lang="en-US" altLang="en-US" sz="2800" b="1" i="1" dirty="0">
                <a:solidFill>
                  <a:srgbClr val="0096D6"/>
                </a:solidFill>
              </a:rPr>
              <a:t>Freestanding Emergency Centers (FEC) are 24 x 7, full service Emergency Departments, staffed by Physicians and Nurses trained in Emergency Medicine, and providing Quality and Efficient Emergency Medical Care.</a:t>
            </a:r>
          </a:p>
        </p:txBody>
      </p:sp>
    </p:spTree>
    <p:extLst>
      <p:ext uri="{BB962C8B-B14F-4D97-AF65-F5344CB8AC3E}">
        <p14:creationId xmlns:p14="http://schemas.microsoft.com/office/powerpoint/2010/main" val="215952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animEffect transition="in" filter="fade">
                                      <p:cBhvr>
                                        <p:cTn id="7" dur="1000"/>
                                        <p:tgtEl>
                                          <p:spTgt spid="27651">
                                            <p:txEl>
                                              <p:pRg st="3" end="3"/>
                                            </p:txEl>
                                          </p:spTgt>
                                        </p:tgtEl>
                                      </p:cBhvr>
                                    </p:animEffect>
                                    <p:anim calcmode="lin" valueType="num">
                                      <p:cBhvr>
                                        <p:cTn id="8"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057400"/>
            <a:ext cx="8382000" cy="1600200"/>
          </a:xfrm>
        </p:spPr>
        <p:txBody>
          <a:bodyPr/>
          <a:lstStyle/>
          <a:p>
            <a:pPr algn="l"/>
            <a:r>
              <a:rPr lang="en-US" altLang="en-US" dirty="0"/>
              <a:t>    </a:t>
            </a:r>
            <a:r>
              <a:rPr lang="en-US" altLang="en-US" u="sng" dirty="0"/>
              <a:t>Fundamental Premises: </a:t>
            </a:r>
            <a:br>
              <a:rPr lang="en-US" altLang="en-US" dirty="0"/>
            </a:br>
            <a:br>
              <a:rPr lang="en-US" altLang="en-US" dirty="0"/>
            </a:br>
            <a:br>
              <a:rPr lang="en-US" altLang="en-US" dirty="0"/>
            </a:br>
            <a:br>
              <a:rPr lang="en-US" altLang="en-US" dirty="0"/>
            </a:br>
            <a:br>
              <a:rPr lang="en-US" altLang="en-US" dirty="0"/>
            </a:br>
            <a:endParaRPr lang="en-US" altLang="en-US" dirty="0"/>
          </a:p>
        </p:txBody>
      </p:sp>
      <p:sp>
        <p:nvSpPr>
          <p:cNvPr id="27651" name="Content Placeholder 2"/>
          <p:cNvSpPr>
            <a:spLocks noGrp="1"/>
          </p:cNvSpPr>
          <p:nvPr>
            <p:ph idx="1"/>
          </p:nvPr>
        </p:nvSpPr>
        <p:spPr>
          <a:xfrm>
            <a:off x="381000" y="1295400"/>
            <a:ext cx="8229600" cy="838200"/>
          </a:xfrm>
        </p:spPr>
        <p:txBody>
          <a:bodyPr/>
          <a:lstStyle/>
          <a:p>
            <a:pPr lvl="1"/>
            <a:endParaRPr lang="en-US" altLang="en-US" dirty="0"/>
          </a:p>
          <a:p>
            <a:pPr marL="1371600" lvl="2" indent="-514350">
              <a:buFont typeface="+mj-lt"/>
              <a:buAutoNum type="arabicPeriod" startAt="3"/>
            </a:pPr>
            <a:r>
              <a:rPr lang="en-US" altLang="en-US" sz="2800" b="1" i="1" dirty="0">
                <a:solidFill>
                  <a:srgbClr val="0096D6"/>
                </a:solidFill>
              </a:rPr>
              <a:t>The closure of Rural and CAH Hospitals leaves the surrounding community without access to Emergency Medical Care.</a:t>
            </a:r>
          </a:p>
          <a:p>
            <a:pPr marL="857250" lvl="2" indent="0">
              <a:buNone/>
            </a:pPr>
            <a:endParaRPr lang="en-US" altLang="en-US" sz="800" b="1" i="1" dirty="0">
              <a:solidFill>
                <a:srgbClr val="0096D6"/>
              </a:solidFill>
            </a:endParaRPr>
          </a:p>
          <a:p>
            <a:pPr marL="457200" lvl="1" indent="0">
              <a:buNone/>
            </a:pPr>
            <a:r>
              <a:rPr lang="en-US" altLang="en-US" sz="4000" u="sng" dirty="0">
                <a:solidFill>
                  <a:srgbClr val="FF0000"/>
                </a:solidFill>
                <a:latin typeface="+mj-lt"/>
              </a:rPr>
              <a:t>Conclusion:</a:t>
            </a:r>
          </a:p>
          <a:p>
            <a:pPr marL="857250" lvl="2" indent="0">
              <a:buNone/>
            </a:pPr>
            <a:r>
              <a:rPr lang="en-US" altLang="en-US" sz="2800" b="1" i="1" dirty="0">
                <a:solidFill>
                  <a:srgbClr val="0096D6"/>
                </a:solidFill>
              </a:rPr>
              <a:t>Freestanding Emergency Centers may provide an equivalent quality, efficient, and cost effective care model for providing Emergency Medical Care in communities that have lost a hospital based Emergency Department.</a:t>
            </a:r>
            <a:endParaRPr lang="en-US" altLang="en-US" sz="1800" b="1" i="1" dirty="0">
              <a:solidFill>
                <a:srgbClr val="0096D6"/>
              </a:solidFill>
            </a:endParaRPr>
          </a:p>
        </p:txBody>
      </p:sp>
    </p:spTree>
    <p:extLst>
      <p:ext uri="{BB962C8B-B14F-4D97-AF65-F5344CB8AC3E}">
        <p14:creationId xmlns:p14="http://schemas.microsoft.com/office/powerpoint/2010/main" val="193364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animEffect transition="in" filter="fade">
                                      <p:cBhvr>
                                        <p:cTn id="7" dur="1000"/>
                                        <p:tgtEl>
                                          <p:spTgt spid="27651">
                                            <p:txEl>
                                              <p:pRg st="3" end="3"/>
                                            </p:txEl>
                                          </p:spTgt>
                                        </p:tgtEl>
                                      </p:cBhvr>
                                    </p:animEffect>
                                    <p:anim calcmode="lin" valueType="num">
                                      <p:cBhvr>
                                        <p:cTn id="8"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651">
                                            <p:txEl>
                                              <p:pRg st="4" end="4"/>
                                            </p:txEl>
                                          </p:spTgt>
                                        </p:tgtEl>
                                        <p:attrNameLst>
                                          <p:attrName>style.visibility</p:attrName>
                                        </p:attrNameLst>
                                      </p:cBhvr>
                                      <p:to>
                                        <p:strVal val="visible"/>
                                      </p:to>
                                    </p:set>
                                    <p:animEffect transition="in" filter="fade">
                                      <p:cBhvr>
                                        <p:cTn id="12" dur="1000"/>
                                        <p:tgtEl>
                                          <p:spTgt spid="27651">
                                            <p:txEl>
                                              <p:pRg st="4" end="4"/>
                                            </p:txEl>
                                          </p:spTgt>
                                        </p:tgtEl>
                                      </p:cBhvr>
                                    </p:animEffect>
                                    <p:anim calcmode="lin" valueType="num">
                                      <p:cBhvr>
                                        <p:cTn id="13"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76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M Slide Template">
  <a:themeElements>
    <a:clrScheme name="Urgent Matters Color Theme">
      <a:dk1>
        <a:sysClr val="windowText" lastClr="000000"/>
      </a:dk1>
      <a:lt1>
        <a:sysClr val="window" lastClr="FFFFFF"/>
      </a:lt1>
      <a:dk2>
        <a:srgbClr val="1F497D"/>
      </a:dk2>
      <a:lt2>
        <a:srgbClr val="EEECE1"/>
      </a:lt2>
      <a:accent1>
        <a:srgbClr val="C7DAE2"/>
      </a:accent1>
      <a:accent2>
        <a:srgbClr val="8CB3C2"/>
      </a:accent2>
      <a:accent3>
        <a:srgbClr val="0F6181"/>
      </a:accent3>
      <a:accent4>
        <a:srgbClr val="AD4059"/>
      </a:accent4>
      <a:accent5>
        <a:srgbClr val="FFFFFF"/>
      </a:accent5>
      <a:accent6>
        <a:srgbClr val="000000"/>
      </a:accent6>
      <a:hlink>
        <a:srgbClr val="0F6181"/>
      </a:hlink>
      <a:folHlink>
        <a:srgbClr val="AD40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 Slide Template</Template>
  <TotalTime>1064</TotalTime>
  <Words>1222</Words>
  <Application>Microsoft Office PowerPoint</Application>
  <PresentationFormat>On-screen Show (4:3)</PresentationFormat>
  <Paragraphs>132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Courier New</vt:lpstr>
      <vt:lpstr>UM Slide Template</vt:lpstr>
      <vt:lpstr>Disruptive Innovation in  Emergency Medicine:  Alternative Care Models for  Rural Hospital Emergency Department Closure  David Ernst, MD, FACEP</vt:lpstr>
      <vt:lpstr>                              Agenda     </vt:lpstr>
      <vt:lpstr>About Urgent Matters</vt:lpstr>
      <vt:lpstr>Rural and Critical Access Hospital Statistics    </vt:lpstr>
      <vt:lpstr>Rural and Critical Access Hospital Statistics    </vt:lpstr>
      <vt:lpstr>Rural and Critical Access Hospital Statistics    </vt:lpstr>
      <vt:lpstr>       Potential Solution:  Freestanding Emergency Centers (FEC) as Replacement Care Models  for Rural or CAH Hospital-Based  Emergency Departments  That Have Closed or Are at Risk     </vt:lpstr>
      <vt:lpstr>    Fundamental Premises:      </vt:lpstr>
      <vt:lpstr>    Fundamental Premises:      </vt:lpstr>
      <vt:lpstr>Freestanding Emergency Centers (FEC) as Replacement  Care Models for Rural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Freestanding Emergency Centers as Replacement  Care Models for Hospital Based EDs     </vt:lpstr>
      <vt:lpstr>  References     </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Twesten</dc:creator>
  <cp:lastModifiedBy>David Ernst</cp:lastModifiedBy>
  <cp:revision>131</cp:revision>
  <dcterms:created xsi:type="dcterms:W3CDTF">2013-04-17T18:24:55Z</dcterms:created>
  <dcterms:modified xsi:type="dcterms:W3CDTF">2016-10-10T16:23:10Z</dcterms:modified>
</cp:coreProperties>
</file>