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15" r:id="rId3"/>
    <p:sldId id="341" r:id="rId4"/>
    <p:sldId id="344" r:id="rId5"/>
    <p:sldId id="347" r:id="rId6"/>
    <p:sldId id="348" r:id="rId7"/>
    <p:sldId id="346" r:id="rId8"/>
    <p:sldId id="349" r:id="rId9"/>
    <p:sldId id="350" r:id="rId10"/>
    <p:sldId id="351" r:id="rId11"/>
    <p:sldId id="345" r:id="rId12"/>
    <p:sldId id="34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D6"/>
    <a:srgbClr val="005581"/>
    <a:srgbClr val="FFEEBB"/>
    <a:srgbClr val="C8B18B"/>
    <a:srgbClr val="FFC425"/>
    <a:srgbClr val="2959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3981" autoAdjust="0"/>
  </p:normalViewPr>
  <p:slideViewPr>
    <p:cSldViewPr>
      <p:cViewPr varScale="1">
        <p:scale>
          <a:sx n="105" d="100"/>
          <a:sy n="105" d="100"/>
        </p:scale>
        <p:origin x="184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208"/>
    </p:cViewPr>
  </p:sorterViewPr>
  <p:notesViewPr>
    <p:cSldViewPr>
      <p:cViewPr varScale="1">
        <p:scale>
          <a:sx n="70" d="100"/>
          <a:sy n="70" d="100"/>
        </p:scale>
        <p:origin x="-280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B3AF295-ECB8-4E52-9C13-FF12F4DB0197}" type="datetimeFigureOut">
              <a:rPr lang="en-US"/>
              <a:pPr>
                <a:defRPr/>
              </a:pPr>
              <a:t>10/15/16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85A72A5-0577-487E-A081-510EB21FD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70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FD47761-555D-4C78-9D63-894C41EAB988}" type="datetimeFigureOut">
              <a:rPr lang="en-US"/>
              <a:pPr>
                <a:defRPr/>
              </a:pPr>
              <a:t>10/15/16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78701E9-87CF-42A0-9968-0AF6581E3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891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iFEC</a:t>
            </a:r>
            <a:r>
              <a:rPr lang="en-US" dirty="0" smtClean="0"/>
              <a:t> Not hospital owned.  Physicians, investors, other</a:t>
            </a:r>
            <a:r>
              <a:rPr lang="en-US" baseline="0" dirty="0" smtClean="0"/>
              <a:t> No CMS/EMTALA</a:t>
            </a:r>
          </a:p>
          <a:p>
            <a:r>
              <a:rPr lang="en-US" baseline="0" dirty="0" smtClean="0"/>
              <a:t>HOPD hospital owned  CMS/EMTALA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8701E9-87CF-42A0-9968-0AF6581E3ED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28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6875" y="6508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03AB929-A9AF-49F1-BAD0-75BA6C7F54CF}" type="datetimeFigureOut">
              <a:rPr lang="en-US"/>
              <a:pPr>
                <a:defRPr/>
              </a:pPr>
              <a:t>10/15/16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9837E-EFBC-4F9E-ADFD-65F5294D0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14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6875" y="6508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62DA27E-2D16-4FA8-B873-418174285213}" type="datetimeFigureOut">
              <a:rPr lang="en-US"/>
              <a:pPr>
                <a:defRPr/>
              </a:pPr>
              <a:t>10/15/16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903BE-FB1C-45C5-B0DC-E9C9D99B5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47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6875" y="6508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C455C62-A14A-45B0-964C-E2CABE0885D0}" type="datetimeFigureOut">
              <a:rPr lang="en-US"/>
              <a:pPr>
                <a:defRPr/>
              </a:pPr>
              <a:t>10/15/16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CDA2A-B020-446A-A8B3-35EE499053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5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6875" y="6508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CB5F86C-4336-4191-A19F-3B73CE6CF809}" type="datetimeFigureOut">
              <a:rPr lang="en-US"/>
              <a:pPr>
                <a:defRPr/>
              </a:pPr>
              <a:t>10/15/16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468E0-98FD-4EC3-BF75-C58FD90E4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82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6875" y="6508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222AE0B-71E9-4D6B-AD30-C15979DD242D}" type="datetimeFigureOut">
              <a:rPr lang="en-US"/>
              <a:pPr>
                <a:defRPr/>
              </a:pPr>
              <a:t>10/15/16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54137-4AA3-48E1-9861-6FF48713E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42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96875" y="6508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8D730EA-FE31-4DB2-90E0-125B79E46CDB}" type="datetimeFigureOut">
              <a:rPr lang="en-US"/>
              <a:pPr>
                <a:defRPr/>
              </a:pPr>
              <a:t>10/15/16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69F68-9D7D-4F19-B13D-B93F9DAC0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113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96875" y="6508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C5F02D9-198D-45F3-8356-91ECDDDCB1CD}" type="datetimeFigureOut">
              <a:rPr lang="en-US"/>
              <a:pPr>
                <a:defRPr/>
              </a:pPr>
              <a:t>10/15/16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A4BE3-8FB3-42FB-A438-E6B59C8BF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21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96875" y="6508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C356F25-A97C-46CA-AEB2-FCA275CB2F3D}" type="datetimeFigureOut">
              <a:rPr lang="en-US"/>
              <a:pPr>
                <a:defRPr/>
              </a:pPr>
              <a:t>10/15/16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2E601-B823-4C79-A815-79AFF54AC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47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96875" y="6508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A6C15C9-FEE3-4842-B094-D2AD7F29D9AB}" type="datetimeFigureOut">
              <a:rPr lang="en-US"/>
              <a:pPr>
                <a:defRPr/>
              </a:pPr>
              <a:t>10/15/16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21B13-D243-44B9-9E58-1E6871B04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9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96875" y="6508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DF13048-3C0E-433A-9C19-7DE0651145BC}" type="datetimeFigureOut">
              <a:rPr lang="en-US"/>
              <a:pPr>
                <a:defRPr/>
              </a:pPr>
              <a:t>10/15/16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6ED15-1AB2-4637-8A22-A8F8F171D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741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96875" y="6508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7A49638-867B-4EDA-AA79-810C19BD503F}" type="datetimeFigureOut">
              <a:rPr lang="en-US"/>
              <a:pPr>
                <a:defRPr/>
              </a:pPr>
              <a:t>10/15/16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6C6A8-4BF9-42F1-A735-78D944933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40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114300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2286000"/>
            <a:ext cx="82296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6126163" y="4953000"/>
            <a:ext cx="25908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6D52FC-EB6F-4E15-A981-B7B4A8BDE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 kern="1200">
          <a:solidFill>
            <a:srgbClr val="0F618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0F618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0F618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0F618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0F618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F618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F618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F618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F618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kevinmd.com/blog/post-author/joshua-elder" TargetMode="External"/><Relationship Id="rId3" Type="http://schemas.openxmlformats.org/officeDocument/2006/relationships/hyperlink" Target="http://www.kevinmd.com/blog/category/policy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modernhealthcare.com/section/articles?tagID=5739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924800" cy="1470025"/>
          </a:xfrm>
        </p:spPr>
        <p:txBody>
          <a:bodyPr/>
          <a:lstStyle/>
          <a:p>
            <a:r>
              <a:rPr lang="en-US" altLang="en-US" sz="3200" dirty="0" smtClean="0"/>
              <a:t/>
            </a:r>
            <a:br>
              <a:rPr lang="en-US" altLang="en-US" sz="3200" dirty="0" smtClean="0"/>
            </a:br>
            <a:r>
              <a:rPr lang="en-US" altLang="en-US" sz="3200" dirty="0" smtClean="0"/>
              <a:t>Disruptive </a:t>
            </a:r>
            <a:r>
              <a:rPr lang="en-US" altLang="en-US" sz="3200" dirty="0"/>
              <a:t>Innovation in </a:t>
            </a:r>
            <a:br>
              <a:rPr lang="en-US" altLang="en-US" sz="3200" dirty="0"/>
            </a:br>
            <a:r>
              <a:rPr lang="en-US" altLang="en-US" sz="3200" dirty="0"/>
              <a:t>Emergency Medicine</a:t>
            </a:r>
            <a:r>
              <a:rPr lang="en-US" altLang="en-US" sz="3200" dirty="0" smtClean="0"/>
              <a:t>:</a:t>
            </a:r>
            <a:br>
              <a:rPr lang="en-US" altLang="en-US" sz="3200" dirty="0" smtClean="0"/>
            </a:br>
            <a:r>
              <a:rPr lang="en-US" altLang="en-US" sz="3200" dirty="0" smtClean="0"/>
              <a:t>Freestanding Emergency Departments</a:t>
            </a:r>
            <a:br>
              <a:rPr lang="en-US" altLang="en-US" sz="3200" dirty="0" smtClean="0"/>
            </a:br>
            <a:r>
              <a:rPr lang="en-US" altLang="en-US" sz="3200" dirty="0" smtClean="0"/>
              <a:t>(FSEDs) </a:t>
            </a:r>
            <a:r>
              <a:rPr lang="en-US" altLang="en-US" sz="3200" dirty="0"/>
              <a:t/>
            </a:r>
            <a:br>
              <a:rPr lang="en-US" altLang="en-US" sz="3200" dirty="0"/>
            </a:br>
            <a:r>
              <a:rPr lang="en-US" altLang="en-US" sz="3200" dirty="0"/>
              <a:t/>
            </a:r>
            <a:br>
              <a:rPr lang="en-US" altLang="en-US" sz="3200" dirty="0"/>
            </a:br>
            <a:r>
              <a:rPr lang="en-US" altLang="en-US" sz="2400" dirty="0" smtClean="0"/>
              <a:t>James “Mike” Muzzarelli, MD</a:t>
            </a:r>
            <a:endParaRPr lang="en-US" alt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October 15, </a:t>
            </a:r>
            <a:r>
              <a:rPr lang="en-US" sz="2400" dirty="0"/>
              <a:t>2016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000"/>
            <a:ext cx="1447800" cy="12869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89113" y="5924550"/>
            <a:ext cx="37657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295995"/>
                </a:solidFill>
              </a:rPr>
              <a:t>George Washington University</a:t>
            </a:r>
            <a:endParaRPr lang="en-US" dirty="0">
              <a:solidFill>
                <a:srgbClr val="295995"/>
              </a:solidFill>
            </a:endParaRPr>
          </a:p>
          <a:p>
            <a:pPr algn="ctr"/>
            <a:r>
              <a:rPr lang="en-US" b="1" dirty="0">
                <a:solidFill>
                  <a:srgbClr val="295995"/>
                </a:solidFill>
              </a:rPr>
              <a:t>School of Medicine &amp; Health Sciences</a:t>
            </a:r>
            <a:endParaRPr lang="en-US" dirty="0">
              <a:solidFill>
                <a:srgbClr val="295995"/>
              </a:solidFill>
            </a:endParaRPr>
          </a:p>
          <a:p>
            <a:endParaRPr lang="en-US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Optimizing Patient Care at Innovative Freestanding ERs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Optimizing Patient Care at Innovative Freestanding ERs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838200"/>
            <a:ext cx="6019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/>
              <a:t>Free-Standing Emergency Rooms Causing Controversy</a:t>
            </a:r>
          </a:p>
          <a:p>
            <a:r>
              <a:rPr lang="en-US" b="1" i="1" dirty="0"/>
              <a:t>Critics say simple ERs create more demand and drive up costs</a:t>
            </a:r>
          </a:p>
          <a:p>
            <a:r>
              <a:rPr lang="en-US" i="1" dirty="0"/>
              <a:t>Wed, Jul 31, 2013 </a:t>
            </a:r>
          </a:p>
          <a:p>
            <a:r>
              <a:rPr lang="en-US" dirty="0" smtClean="0"/>
              <a:t>	-JEMS -Journal of Emergency Medical Services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2590800"/>
            <a:ext cx="6629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/>
              <a:t>Freestanding emergency departments: The model we need to study</a:t>
            </a:r>
          </a:p>
          <a:p>
            <a:r>
              <a:rPr lang="en-US" i="1" dirty="0">
                <a:hlinkClick r:id="rId2"/>
              </a:rPr>
              <a:t>Joshua Elder, MD, MPH</a:t>
            </a:r>
            <a:r>
              <a:rPr lang="en-US" i="1" dirty="0"/>
              <a:t> | </a:t>
            </a:r>
            <a:r>
              <a:rPr lang="en-US" i="1" dirty="0">
                <a:hlinkClick r:id="rId3"/>
              </a:rPr>
              <a:t>Policy</a:t>
            </a:r>
            <a:r>
              <a:rPr lang="en-US" i="1" dirty="0"/>
              <a:t> | June 6, 2016 </a:t>
            </a:r>
            <a:endParaRPr lang="en-US" i="1" dirty="0" smtClean="0"/>
          </a:p>
          <a:p>
            <a:r>
              <a:rPr lang="en-US" dirty="0"/>
              <a:t>	</a:t>
            </a:r>
            <a:r>
              <a:rPr lang="en-US" dirty="0" smtClean="0"/>
              <a:t>-KevinMD.com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2967335"/>
            <a:ext cx="6324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i="1" dirty="0" smtClean="0"/>
              <a:t>Freestanding </a:t>
            </a:r>
            <a:r>
              <a:rPr lang="en-US" b="1" i="1" dirty="0"/>
              <a:t>EDs: The New Hospital Front Door</a:t>
            </a:r>
          </a:p>
          <a:p>
            <a:r>
              <a:rPr lang="en-US" i="1" dirty="0"/>
              <a:t>March 4, 2016 by Robby </a:t>
            </a:r>
            <a:r>
              <a:rPr lang="en-US" i="1" dirty="0" err="1" smtClean="0"/>
              <a:t>Aull</a:t>
            </a:r>
            <a:endParaRPr lang="en-US" i="1" dirty="0" smtClean="0"/>
          </a:p>
          <a:p>
            <a:r>
              <a:rPr lang="en-US" i="1" dirty="0"/>
              <a:t>	</a:t>
            </a:r>
            <a:r>
              <a:rPr lang="en-US" dirty="0"/>
              <a:t>-</a:t>
            </a:r>
            <a:r>
              <a:rPr lang="en-US" dirty="0" smtClean="0"/>
              <a:t>HealthCare Design</a:t>
            </a:r>
            <a:r>
              <a:rPr lang="en-US" i="1" dirty="0" smtClean="0"/>
              <a:t> </a:t>
            </a:r>
            <a:endParaRPr lang="en-US" i="1" dirty="0"/>
          </a:p>
        </p:txBody>
      </p:sp>
      <p:sp>
        <p:nvSpPr>
          <p:cNvPr id="7" name="Rectangle 6"/>
          <p:cNvSpPr/>
          <p:nvPr/>
        </p:nvSpPr>
        <p:spPr>
          <a:xfrm>
            <a:off x="1602509" y="2667000"/>
            <a:ext cx="7315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i="1" dirty="0" smtClean="0"/>
              <a:t>State </a:t>
            </a:r>
            <a:r>
              <a:rPr lang="en-US" b="1" i="1" dirty="0"/>
              <a:t>Regulation Of Freestanding Emergency Departments Varies Widely, Affecting Location, Growth, And Services Provided</a:t>
            </a:r>
          </a:p>
          <a:p>
            <a:r>
              <a:rPr lang="en-US" dirty="0" smtClean="0">
                <a:effectLst/>
              </a:rPr>
              <a:t>	-</a:t>
            </a:r>
            <a:r>
              <a:rPr lang="en-US" dirty="0" err="1" smtClean="0">
                <a:effectLst/>
              </a:rPr>
              <a:t>HealthAffairs</a:t>
            </a:r>
            <a:r>
              <a:rPr lang="en-US" dirty="0" smtClean="0">
                <a:effectLst/>
              </a:rPr>
              <a:t>	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50961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447800"/>
            <a:ext cx="62484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/>
              <a:t>Modern Healthcare July 4</a:t>
            </a:r>
            <a:r>
              <a:rPr lang="en-US" sz="2800" i="1" baseline="30000" dirty="0" smtClean="0"/>
              <a:t>th</a:t>
            </a:r>
            <a:r>
              <a:rPr lang="en-US" sz="2800" i="1" dirty="0" smtClean="0"/>
              <a:t>, 2015</a:t>
            </a:r>
          </a:p>
          <a:p>
            <a:endParaRPr lang="en-US" sz="2800" i="1" dirty="0" smtClean="0"/>
          </a:p>
          <a:p>
            <a:endParaRPr lang="en-US" i="1" dirty="0"/>
          </a:p>
          <a:p>
            <a:r>
              <a:rPr lang="en-US" sz="2400" i="1" dirty="0" smtClean="0"/>
              <a:t>“Conference </a:t>
            </a:r>
            <a:r>
              <a:rPr lang="en-US" sz="2400" i="1" dirty="0"/>
              <a:t>organizers acknowledged the controversial nature of their industry with a session called “FECs—Boon or Bane of Emergency Medicine?” That session was billed as a “debate-like” panel discussion exploring an “admittedly disruptive” </a:t>
            </a:r>
            <a:r>
              <a:rPr lang="en-US" sz="2400" i="1" dirty="0">
                <a:hlinkClick r:id="rId2"/>
              </a:rPr>
              <a:t>emergency medicine</a:t>
            </a:r>
            <a:r>
              <a:rPr lang="en-US" sz="2400" i="1" dirty="0"/>
              <a:t> practice model</a:t>
            </a:r>
            <a:r>
              <a:rPr lang="en-US" sz="2400" i="1" dirty="0" smtClean="0"/>
              <a:t>.”</a:t>
            </a:r>
            <a:r>
              <a:rPr lang="en-US" sz="2400" i="1" dirty="0"/>
              <a:t/>
            </a:r>
            <a:br>
              <a:rPr lang="en-US" sz="2400" i="1" dirty="0"/>
            </a:b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933498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382000" cy="1600200"/>
          </a:xfrm>
        </p:spPr>
        <p:txBody>
          <a:bodyPr/>
          <a:lstStyle/>
          <a:p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-152400" y="2286000"/>
            <a:ext cx="8743335" cy="1524000"/>
          </a:xfrm>
        </p:spPr>
        <p:txBody>
          <a:bodyPr/>
          <a:lstStyle/>
          <a:p>
            <a:pPr marL="1314450" lvl="3" indent="0" algn="ctr">
              <a:buNone/>
            </a:pPr>
            <a:r>
              <a:rPr lang="en-US" altLang="en-US" sz="9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</a:t>
            </a:r>
            <a:r>
              <a:rPr lang="en-US" altLang="en-US" sz="9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2057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04800" y="2286000"/>
            <a:ext cx="8382000" cy="1600200"/>
          </a:xfrm>
        </p:spPr>
        <p:txBody>
          <a:bodyPr/>
          <a:lstStyle/>
          <a:p>
            <a:pPr algn="l"/>
            <a:r>
              <a:rPr lang="en-US" altLang="en-US" dirty="0"/>
              <a:t>                              Agenda</a:t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229600" cy="2057400"/>
          </a:xfrm>
        </p:spPr>
        <p:txBody>
          <a:bodyPr/>
          <a:lstStyle/>
          <a:p>
            <a:pPr lvl="1"/>
            <a:endParaRPr lang="en-US" altLang="en-US" dirty="0" smtClean="0"/>
          </a:p>
          <a:p>
            <a:pPr lvl="1"/>
            <a:endParaRPr lang="en-US" altLang="en-US" dirty="0"/>
          </a:p>
          <a:p>
            <a:pPr lvl="1"/>
            <a:endParaRPr lang="en-US" altLang="en-US" dirty="0" smtClean="0"/>
          </a:p>
          <a:p>
            <a:pPr lvl="1"/>
            <a:endParaRPr lang="en-US" altLang="en-US" dirty="0"/>
          </a:p>
          <a:p>
            <a:pPr marL="971550" lvl="1" indent="-514350">
              <a:buAutoNum type="arabicParenR"/>
            </a:pPr>
            <a:r>
              <a:rPr lang="en-US" altLang="en-US" dirty="0" smtClean="0"/>
              <a:t>What is a FSED?</a:t>
            </a:r>
          </a:p>
          <a:p>
            <a:pPr marL="971550" lvl="1" indent="-514350">
              <a:buAutoNum type="arabicParenR"/>
            </a:pPr>
            <a:r>
              <a:rPr lang="en-US" altLang="en-US" dirty="0" smtClean="0"/>
              <a:t>A brief history of FSEDs</a:t>
            </a:r>
          </a:p>
          <a:p>
            <a:pPr marL="971550" lvl="1" indent="-514350">
              <a:buAutoNum type="arabicParenR"/>
            </a:pPr>
            <a:r>
              <a:rPr lang="en-US" altLang="en-US" dirty="0" smtClean="0"/>
              <a:t>Why now?  The Perfect Storm.</a:t>
            </a:r>
          </a:p>
          <a:p>
            <a:pPr marL="971550" lvl="1" indent="-514350">
              <a:buAutoNum type="arabicParenR" startAt="2"/>
            </a:pPr>
            <a:r>
              <a:rPr lang="en-US" altLang="en-US" dirty="0" smtClean="0"/>
              <a:t>Innovative, Disruptive, Controversial?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724400"/>
          </a:xfrm>
        </p:spPr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</a:rPr>
              <a:t>What is a FSED?</a:t>
            </a:r>
          </a:p>
          <a:p>
            <a:endParaRPr lang="en-US" sz="2800" dirty="0"/>
          </a:p>
          <a:p>
            <a:r>
              <a:rPr lang="en-US" sz="2800" dirty="0" smtClean="0"/>
              <a:t>ACEP defines a FSED as a facility that is structurally separate and distinct from a hospital and provides emergency care.</a:t>
            </a:r>
          </a:p>
          <a:p>
            <a:r>
              <a:rPr lang="en-US" sz="2800" dirty="0" smtClean="0"/>
              <a:t>Two types:</a:t>
            </a:r>
          </a:p>
          <a:p>
            <a:pPr lvl="1"/>
            <a:r>
              <a:rPr lang="en-US" sz="2400" dirty="0" err="1" smtClean="0"/>
              <a:t>iFEC</a:t>
            </a:r>
            <a:r>
              <a:rPr lang="en-US" sz="2400" dirty="0" smtClean="0"/>
              <a:t>  </a:t>
            </a:r>
            <a:r>
              <a:rPr lang="en-US" sz="2000" dirty="0" smtClean="0"/>
              <a:t>a handful of states (DE, RI, CO, TX…)</a:t>
            </a:r>
            <a:endParaRPr lang="en-US" sz="2400" dirty="0" smtClean="0"/>
          </a:p>
          <a:p>
            <a:pPr lvl="1"/>
            <a:r>
              <a:rPr lang="en-US" sz="2400" dirty="0" smtClean="0"/>
              <a:t>HOPD </a:t>
            </a:r>
            <a:r>
              <a:rPr lang="en-US" sz="2000" dirty="0" smtClean="0"/>
              <a:t>45+ states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33014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Brief History of FSEDs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1970’s initial FSEDs were HOPDs located in underserved or rural areas –largely unsuccessful.</a:t>
            </a:r>
          </a:p>
          <a:p>
            <a:r>
              <a:rPr lang="en-US" sz="2800" dirty="0" smtClean="0"/>
              <a:t>2000’s The TX story.</a:t>
            </a:r>
          </a:p>
          <a:p>
            <a:r>
              <a:rPr lang="en-US" sz="2800" dirty="0" smtClean="0"/>
              <a:t>TX Ch. 131, June 1, 2010.</a:t>
            </a:r>
          </a:p>
          <a:p>
            <a:r>
              <a:rPr lang="en-US" sz="2800" dirty="0" smtClean="0"/>
              <a:t>Over 500+ FSED nationwide, 220+ in TX.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1687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229600" cy="3962400"/>
          </a:xfrm>
        </p:spPr>
        <p:txBody>
          <a:bodyPr/>
          <a:lstStyle/>
          <a:p>
            <a:r>
              <a:rPr lang="en-US" sz="3600" dirty="0" smtClean="0"/>
              <a:t>The Perfect Storm</a:t>
            </a:r>
          </a:p>
          <a:p>
            <a:pPr lvl="1">
              <a:buFontTx/>
              <a:buChar char="-"/>
            </a:pPr>
            <a:r>
              <a:rPr lang="en-US" dirty="0" smtClean="0"/>
              <a:t>Increased ED patient volumes -why?</a:t>
            </a:r>
          </a:p>
          <a:p>
            <a:pPr lvl="1">
              <a:buFontTx/>
              <a:buChar char="-"/>
            </a:pPr>
            <a:r>
              <a:rPr lang="en-US" dirty="0" smtClean="0"/>
              <a:t>Decreased number of EDs –why?</a:t>
            </a:r>
          </a:p>
          <a:p>
            <a:pPr lvl="1">
              <a:buFontTx/>
              <a:buChar char="-"/>
            </a:pPr>
            <a:r>
              <a:rPr lang="en-US" dirty="0" smtClean="0"/>
              <a:t>ED physician dissatisfaction/burnout –why?</a:t>
            </a:r>
          </a:p>
          <a:p>
            <a:pPr lvl="1">
              <a:buFontTx/>
              <a:buChar char="-"/>
            </a:pPr>
            <a:r>
              <a:rPr lang="en-US" dirty="0" smtClean="0"/>
              <a:t>New Technology –what?</a:t>
            </a:r>
          </a:p>
          <a:p>
            <a:pPr lvl="1">
              <a:buFontTx/>
              <a:buChar char="-"/>
            </a:pPr>
            <a:r>
              <a:rPr lang="en-US" dirty="0" smtClean="0"/>
              <a:t>Maverick, Entrepreneurial Physicians –who?  </a:t>
            </a:r>
          </a:p>
          <a:p>
            <a:pPr lvl="4">
              <a:buFontTx/>
              <a:buChar char="-"/>
            </a:pPr>
            <a:endParaRPr lang="en-US" dirty="0" smtClean="0"/>
          </a:p>
          <a:p>
            <a:pPr marL="1828800" lvl="4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4412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229600" cy="39624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4400" dirty="0" smtClean="0"/>
              <a:t>Demand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400" dirty="0" smtClean="0"/>
              <a:t>Supply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400" dirty="0" smtClean="0"/>
              <a:t>Money</a:t>
            </a:r>
            <a:r>
              <a:rPr lang="en-US" sz="4800" dirty="0" smtClean="0"/>
              <a:t>  </a:t>
            </a:r>
          </a:p>
          <a:p>
            <a:pPr lvl="4">
              <a:buFontTx/>
              <a:buChar char="-"/>
            </a:pPr>
            <a:endParaRPr lang="en-US" dirty="0" smtClean="0"/>
          </a:p>
          <a:p>
            <a:pPr marL="1828800" lvl="4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2409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business model itself is innovative</a:t>
            </a:r>
          </a:p>
          <a:p>
            <a:pPr lvl="1"/>
            <a:r>
              <a:rPr lang="en-US" dirty="0" smtClean="0"/>
              <a:t>An ED without a hospital?  Come on?</a:t>
            </a:r>
          </a:p>
          <a:p>
            <a:r>
              <a:rPr lang="en-US" dirty="0" smtClean="0"/>
              <a:t>The “</a:t>
            </a:r>
            <a:r>
              <a:rPr lang="en-US" dirty="0" err="1" smtClean="0"/>
              <a:t>Retailization</a:t>
            </a:r>
            <a:r>
              <a:rPr lang="en-US" dirty="0" smtClean="0"/>
              <a:t>” of Emergency Medicine</a:t>
            </a:r>
          </a:p>
          <a:p>
            <a:r>
              <a:rPr lang="en-US" dirty="0" smtClean="0"/>
              <a:t>The patient care itself is innovative in it’s “old fashioned, traditional style”</a:t>
            </a:r>
          </a:p>
          <a:p>
            <a:r>
              <a:rPr lang="en-US" dirty="0" smtClean="0"/>
              <a:t>Decentralized Care Model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2397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Disruptive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there been anything bigger or more disruptive in Emergency Medicine than FSEDs in the past decade?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058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Controversial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simply needs to Google FSED and the controversial articles are everywhere.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824766"/>
      </p:ext>
    </p:extLst>
  </p:cSld>
  <p:clrMapOvr>
    <a:masterClrMapping/>
  </p:clrMapOvr>
</p:sld>
</file>

<file path=ppt/theme/theme1.xml><?xml version="1.0" encoding="utf-8"?>
<a:theme xmlns:a="http://schemas.openxmlformats.org/drawingml/2006/main" name="UM Slide Template">
  <a:themeElements>
    <a:clrScheme name="Urgent Matters Color Them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7DAE2"/>
      </a:accent1>
      <a:accent2>
        <a:srgbClr val="8CB3C2"/>
      </a:accent2>
      <a:accent3>
        <a:srgbClr val="0F6181"/>
      </a:accent3>
      <a:accent4>
        <a:srgbClr val="AD4059"/>
      </a:accent4>
      <a:accent5>
        <a:srgbClr val="FFFFFF"/>
      </a:accent5>
      <a:accent6>
        <a:srgbClr val="000000"/>
      </a:accent6>
      <a:hlink>
        <a:srgbClr val="0F6181"/>
      </a:hlink>
      <a:folHlink>
        <a:srgbClr val="AD40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 Slide Template</Template>
  <TotalTime>1863</TotalTime>
  <Words>412</Words>
  <Application>Microsoft Macintosh PowerPoint</Application>
  <PresentationFormat>On-screen Show (4:3)</PresentationFormat>
  <Paragraphs>87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UM Slide Template</vt:lpstr>
      <vt:lpstr> Disruptive Innovation in  Emergency Medicine: Freestanding Emergency Departments (FSEDs)   James “Mike” Muzzarelli, MD</vt:lpstr>
      <vt:lpstr>                              Agenda     </vt:lpstr>
      <vt:lpstr>    </vt:lpstr>
      <vt:lpstr>A Brief History of FSEDs</vt:lpstr>
      <vt:lpstr>Why Now?</vt:lpstr>
      <vt:lpstr>Why Now?</vt:lpstr>
      <vt:lpstr>Innovative</vt:lpstr>
      <vt:lpstr>Disruptive</vt:lpstr>
      <vt:lpstr>Controversial</vt:lpstr>
      <vt:lpstr>PowerPoint Presentation</vt:lpstr>
      <vt:lpstr>PowerPoint Presentation</vt:lpstr>
      <vt:lpstr>    </vt:lpstr>
    </vt:vector>
  </TitlesOfParts>
  <Company>The George Washington University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Twesten</dc:creator>
  <cp:lastModifiedBy>C. Noelle Dietrich</cp:lastModifiedBy>
  <cp:revision>164</cp:revision>
  <dcterms:created xsi:type="dcterms:W3CDTF">2013-04-17T18:24:55Z</dcterms:created>
  <dcterms:modified xsi:type="dcterms:W3CDTF">2016-10-15T18:12:03Z</dcterms:modified>
</cp:coreProperties>
</file>