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3" r:id="rId3"/>
    <p:sldId id="357" r:id="rId4"/>
    <p:sldId id="360" r:id="rId5"/>
    <p:sldId id="362" r:id="rId6"/>
    <p:sldId id="369" r:id="rId7"/>
    <p:sldId id="368" r:id="rId8"/>
    <p:sldId id="359" r:id="rId9"/>
    <p:sldId id="365" r:id="rId10"/>
    <p:sldId id="374" r:id="rId11"/>
    <p:sldId id="3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384D60"/>
    <a:srgbClr val="295995"/>
    <a:srgbClr val="0096D6"/>
    <a:srgbClr val="005581"/>
    <a:srgbClr val="FFEEBB"/>
    <a:srgbClr val="C8B18B"/>
    <a:srgbClr val="FFC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3981" autoAdjust="0"/>
  </p:normalViewPr>
  <p:slideViewPr>
    <p:cSldViewPr>
      <p:cViewPr varScale="1">
        <p:scale>
          <a:sx n="116" d="100"/>
          <a:sy n="116" d="100"/>
        </p:scale>
        <p:origin x="13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>
      <p:cViewPr varScale="1">
        <p:scale>
          <a:sx n="70" d="100"/>
          <a:sy n="70" d="100"/>
        </p:scale>
        <p:origin x="-28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3AF295-ECB8-4E52-9C13-FF12F4DB0197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5A72A5-0577-487E-A081-510EB21F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D47761-555D-4C78-9D63-894C41EAB988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8701E9-87CF-42A0-9968-0AF6581E3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89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3AB929-A9AF-49F1-BAD0-75BA6C7F54CF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9837E-EFBC-4F9E-ADFD-65F5294D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2DA27E-2D16-4FA8-B873-418174285213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03BE-FB1C-45C5-B0DC-E9C9D99B5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4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455C62-A14A-45B0-964C-E2CABE0885D0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CDA2A-B020-446A-A8B3-35EE4990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5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B5F86C-4336-4191-A19F-3B73CE6CF809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68E0-98FD-4EC3-BF75-C58FD90E4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22AE0B-71E9-4D6B-AD30-C15979DD242D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4137-4AA3-48E1-9861-6FF48713E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2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D730EA-FE31-4DB2-90E0-125B79E46CDB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9F68-9D7D-4F19-B13D-B93F9DAC0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1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5F02D9-198D-45F3-8356-91ECDDDCB1CD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4BE3-8FB3-42FB-A438-E6B59C8BF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356F25-A97C-46CA-AEB2-FCA275CB2F3D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2E601-B823-4C79-A815-79AFF54AC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4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6C15C9-FEE3-4842-B094-D2AD7F29D9AB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1B13-D243-44B9-9E58-1E6871B04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9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F13048-3C0E-433A-9C19-7DE0651145BC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ED15-1AB2-4637-8A22-A8F8F171D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6875" y="6508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A49638-867B-4EDA-AA79-810C19BD503F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C6A8-4BF9-42F1-A735-78D944933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0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1430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22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6126163" y="4953000"/>
            <a:ext cx="2590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D52FC-EB6F-4E15-A981-B7B4A8BDE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0F61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618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sUOXfDYTg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/>
              <a:t>Virtual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1" dirty="0"/>
              <a:t>Provider in Triage</a:t>
            </a:r>
            <a:br>
              <a:rPr lang="en-US" altLang="en-US" b="1" dirty="0"/>
            </a:br>
            <a:endParaRPr lang="en-US" alt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61717"/>
            <a:ext cx="6400800" cy="50068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October 15</a:t>
            </a:r>
            <a:r>
              <a:rPr lang="en-US" sz="2400" baseline="30000" dirty="0"/>
              <a:t>th</a:t>
            </a:r>
            <a:r>
              <a:rPr lang="en-US" sz="2400" dirty="0"/>
              <a:t>, 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1000"/>
            <a:ext cx="1447800" cy="12869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83076" y="5924550"/>
            <a:ext cx="3377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5995"/>
                </a:solidFill>
              </a:rPr>
              <a:t>George Washington University</a:t>
            </a:r>
            <a:endParaRPr lang="en-US" sz="1600" dirty="0">
              <a:solidFill>
                <a:srgbClr val="295995"/>
              </a:solidFill>
            </a:endParaRPr>
          </a:p>
          <a:p>
            <a:pPr algn="ctr"/>
            <a:r>
              <a:rPr lang="en-US" sz="1600" b="1" dirty="0">
                <a:solidFill>
                  <a:srgbClr val="295995"/>
                </a:solidFill>
              </a:rPr>
              <a:t>School of Medicine &amp; Health Sciences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2209800" y="4876800"/>
            <a:ext cx="47657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Presenters: </a:t>
            </a:r>
            <a:r>
              <a:rPr lang="en-US" sz="2000" dirty="0"/>
              <a:t>Dr. Paul Coogan &amp; Mike Rodgers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74722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95995"/>
                </a:solidFill>
              </a:rPr>
              <a:t>MOVING FORWARD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492" y="4530787"/>
            <a:ext cx="1845445" cy="1095733"/>
          </a:xfrm>
          <a:prstGeom prst="rect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6781800" y="4406205"/>
            <a:ext cx="19719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Admission Prediction</a:t>
            </a:r>
          </a:p>
          <a:p>
            <a:r>
              <a:rPr lang="en-US" b="1" dirty="0">
                <a:solidFill>
                  <a:srgbClr val="006666"/>
                </a:solidFill>
              </a:rPr>
              <a:t>Prepare Inpatient Beds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348255" y="4512139"/>
            <a:ext cx="1973124" cy="1415772"/>
          </a:xfrm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charset="0"/>
              </a:rPr>
              <a:t>Patient Satisfaction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006666"/>
                </a:solidFill>
                <a:latin typeface="Calibri" pitchFamily="34" charset="0"/>
                <a:cs typeface="Arial" charset="0"/>
              </a:rPr>
              <a:t>Real-time </a:t>
            </a:r>
          </a:p>
          <a:p>
            <a:pPr marL="0" indent="0">
              <a:spcBef>
                <a:spcPct val="0"/>
              </a:spcBef>
              <a:buNone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0288" y="4530787"/>
            <a:ext cx="1364815" cy="1334628"/>
            <a:chOff x="4248150" y="2287507"/>
            <a:chExt cx="4438650" cy="434047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3646" y="2876552"/>
              <a:ext cx="2793154" cy="3304988"/>
            </a:xfrm>
            <a:prstGeom prst="rect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3646" y="2287507"/>
              <a:ext cx="2793154" cy="580753"/>
            </a:xfrm>
            <a:prstGeom prst="rect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48150" y="2771777"/>
              <a:ext cx="2923253" cy="3856206"/>
            </a:xfrm>
            <a:prstGeom prst="rect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</p:pic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1379" y="1617458"/>
            <a:ext cx="2240225" cy="22402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24768" y="2120632"/>
            <a:ext cx="1362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FRED</a:t>
            </a:r>
          </a:p>
          <a:p>
            <a:r>
              <a:rPr lang="en-US" sz="1600" b="1" dirty="0">
                <a:solidFill>
                  <a:srgbClr val="006666"/>
                </a:solidFill>
              </a:rPr>
              <a:t>Free Roaming Emergency Doctors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66719" y="2198660"/>
            <a:ext cx="1495681" cy="1029968"/>
          </a:xfrm>
          <a:prstGeom prst="rect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26" name="Rectangle 25"/>
          <p:cNvSpPr/>
          <p:nvPr/>
        </p:nvSpPr>
        <p:spPr>
          <a:xfrm>
            <a:off x="112015" y="2120632"/>
            <a:ext cx="22628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Actionable Dashboards</a:t>
            </a:r>
          </a:p>
          <a:p>
            <a:pPr algn="r"/>
            <a:r>
              <a:rPr lang="en-US" b="1" dirty="0">
                <a:solidFill>
                  <a:srgbClr val="006666"/>
                </a:solidFill>
              </a:rPr>
              <a:t>Length of Stay</a:t>
            </a:r>
            <a:endParaRPr lang="en-US" sz="16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11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4903" y="624725"/>
            <a:ext cx="3364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95995"/>
                </a:solidFill>
              </a:rPr>
              <a:t>MOVING FORWARD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105400" y="1756750"/>
            <a:ext cx="1827295" cy="695872"/>
            <a:chOff x="5334000" y="1729284"/>
            <a:chExt cx="1827295" cy="695872"/>
          </a:xfrm>
        </p:grpSpPr>
        <p:sp>
          <p:nvSpPr>
            <p:cNvPr id="16" name="TextBox 15"/>
            <p:cNvSpPr txBox="1"/>
            <p:nvPr/>
          </p:nvSpPr>
          <p:spPr>
            <a:xfrm>
              <a:off x="5334000" y="2055824"/>
              <a:ext cx="17970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1pPr>
            </a:lstStyle>
            <a:p>
              <a:r>
                <a:rPr lang="en-US" dirty="0"/>
                <a:t>Build &amp; Link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5334000" y="1729284"/>
              <a:ext cx="18272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Urgent Cares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07348" y="1748944"/>
            <a:ext cx="3334374" cy="715975"/>
            <a:chOff x="851484" y="1722425"/>
            <a:chExt cx="3334374" cy="715975"/>
          </a:xfrm>
        </p:grpSpPr>
        <p:sp>
          <p:nvSpPr>
            <p:cNvPr id="14" name="TextBox 13"/>
            <p:cNvSpPr txBox="1"/>
            <p:nvPr/>
          </p:nvSpPr>
          <p:spPr>
            <a:xfrm>
              <a:off x="1313972" y="2069068"/>
              <a:ext cx="2409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Build &amp; Optimize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851484" y="1722425"/>
              <a:ext cx="333437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Emergency Departments</a:t>
              </a: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1185" y="2530733"/>
            <a:ext cx="2286000" cy="29671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452622"/>
            <a:ext cx="3104775" cy="29772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59115" y="5600629"/>
            <a:ext cx="66962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Command Center approach to maximize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rgbClr val="006666"/>
                </a:solidFill>
              </a:rPr>
              <a:t>‘Network’ Effect</a:t>
            </a:r>
          </a:p>
        </p:txBody>
      </p:sp>
      <p:sp>
        <p:nvSpPr>
          <p:cNvPr id="8" name="Plus 7"/>
          <p:cNvSpPr/>
          <p:nvPr/>
        </p:nvSpPr>
        <p:spPr>
          <a:xfrm>
            <a:off x="3945026" y="3613529"/>
            <a:ext cx="626974" cy="58418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4884" y="3124511"/>
            <a:ext cx="609059" cy="7830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3134" y="4814702"/>
            <a:ext cx="642798" cy="6372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2439" y="4503958"/>
            <a:ext cx="971960" cy="9330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9200" y="1353523"/>
            <a:ext cx="3649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a not-for-profit health care system headquartered in Milwaukee and serving Wisconsin since 1984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50305" y="3527499"/>
            <a:ext cx="12825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physicians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100134" y="3210580"/>
            <a:ext cx="1122980" cy="717948"/>
            <a:chOff x="1045051" y="3636690"/>
            <a:chExt cx="1122980" cy="717948"/>
          </a:xfrm>
        </p:grpSpPr>
        <p:sp>
          <p:nvSpPr>
            <p:cNvPr id="19" name="Rectangle 18"/>
            <p:cNvSpPr/>
            <p:nvPr/>
          </p:nvSpPr>
          <p:spPr>
            <a:xfrm>
              <a:off x="1197451" y="3636690"/>
              <a:ext cx="9605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6666"/>
                  </a:solidFill>
                </a:rPr>
                <a:t>1.2M</a:t>
              </a:r>
              <a:endParaRPr lang="en-US" sz="2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5051" y="3954528"/>
              <a:ext cx="11229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Patients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105999" y="4741724"/>
            <a:ext cx="1256339" cy="722795"/>
            <a:chOff x="2747553" y="3634036"/>
            <a:chExt cx="1256339" cy="722795"/>
          </a:xfrm>
        </p:grpSpPr>
        <p:sp>
          <p:nvSpPr>
            <p:cNvPr id="22" name="Rectangle 21"/>
            <p:cNvSpPr/>
            <p:nvPr/>
          </p:nvSpPr>
          <p:spPr>
            <a:xfrm>
              <a:off x="2747553" y="3634036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6666"/>
                  </a:solidFill>
                </a:rPr>
                <a:t>15</a:t>
              </a:r>
              <a:endParaRPr lang="en-US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3220" y="3956721"/>
              <a:ext cx="124067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Hospitals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16910" y="4715476"/>
            <a:ext cx="1122980" cy="751820"/>
            <a:chOff x="4859252" y="3605011"/>
            <a:chExt cx="1122980" cy="751820"/>
          </a:xfrm>
        </p:grpSpPr>
        <p:sp>
          <p:nvSpPr>
            <p:cNvPr id="24" name="Rectangle 23"/>
            <p:cNvSpPr/>
            <p:nvPr/>
          </p:nvSpPr>
          <p:spPr>
            <a:xfrm>
              <a:off x="4982865" y="3605011"/>
              <a:ext cx="732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6666"/>
                  </a:solidFill>
                </a:rPr>
                <a:t>159</a:t>
              </a:r>
              <a:endParaRPr lang="en-US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59252" y="3956721"/>
              <a:ext cx="11229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Clinics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53990" y="3210580"/>
            <a:ext cx="1350259" cy="712653"/>
            <a:chOff x="3773569" y="4754768"/>
            <a:chExt cx="1350259" cy="712653"/>
          </a:xfrm>
        </p:grpSpPr>
        <p:sp>
          <p:nvSpPr>
            <p:cNvPr id="12" name="Rectangle 11"/>
            <p:cNvSpPr/>
            <p:nvPr/>
          </p:nvSpPr>
          <p:spPr>
            <a:xfrm>
              <a:off x="3773569" y="5067311"/>
              <a:ext cx="135025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employees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4368393" y="4754768"/>
              <a:ext cx="7473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6666"/>
                  </a:solidFill>
                </a:rPr>
                <a:t>32K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583073" y="4745968"/>
            <a:ext cx="1527461" cy="749883"/>
            <a:chOff x="1349837" y="4857307"/>
            <a:chExt cx="1527461" cy="749883"/>
          </a:xfrm>
        </p:grpSpPr>
        <p:sp>
          <p:nvSpPr>
            <p:cNvPr id="11" name="Rectangle 10"/>
            <p:cNvSpPr/>
            <p:nvPr/>
          </p:nvSpPr>
          <p:spPr>
            <a:xfrm>
              <a:off x="1349837" y="5207080"/>
              <a:ext cx="15274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</a:rPr>
                <a:t>pharmacies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392339" y="4857307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6666"/>
                  </a:solidFill>
                </a:rPr>
                <a:t>70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825325" y="3200400"/>
            <a:ext cx="1008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66"/>
                </a:solidFill>
              </a:rPr>
              <a:t>1,800</a:t>
            </a:r>
          </a:p>
        </p:txBody>
      </p:sp>
      <p:pic>
        <p:nvPicPr>
          <p:cNvPr id="2050" name="Picture 2" descr="Image result for aurora health car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466" y="661066"/>
            <a:ext cx="3937000" cy="86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7665" y="3298637"/>
            <a:ext cx="717816" cy="637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055" y="4820893"/>
            <a:ext cx="858945" cy="5407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0792" y="3210580"/>
            <a:ext cx="638281" cy="735411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3362338" y="3048000"/>
            <a:ext cx="0" cy="2667000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48334" y="3051647"/>
            <a:ext cx="0" cy="2667000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Connector 2047"/>
          <p:cNvCxnSpPr/>
          <p:nvPr/>
        </p:nvCxnSpPr>
        <p:spPr>
          <a:xfrm>
            <a:off x="914400" y="4343400"/>
            <a:ext cx="73152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30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0429" y="717527"/>
            <a:ext cx="249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295995"/>
                </a:solidFill>
                <a:latin typeface="+mn-lt"/>
              </a:rPr>
              <a:t>AT THE 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390" y="239745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Sinai Medical Center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70699" y="5615227"/>
            <a:ext cx="30616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6666"/>
                </a:solidFill>
              </a:rPr>
              <a:t>‘Onsite Provider in Triage’ </a:t>
            </a: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started on day shift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10372" y="1429478"/>
            <a:ext cx="1065023" cy="1022423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3429000" y="2209800"/>
            <a:ext cx="1780891" cy="46785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solidFill>
                  <a:srgbClr val="295995"/>
                </a:solidFill>
                <a:latin typeface="+mn-lt"/>
                <a:ea typeface="+mn-ea"/>
                <a:cs typeface="Arial" charset="0"/>
              </a:rPr>
              <a:t>Door-to-Doc</a:t>
            </a:r>
            <a:endParaRPr lang="en-US" sz="1100" dirty="0">
              <a:latin typeface="Lato Light"/>
              <a:cs typeface="Lato Ligh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12310" y="3921455"/>
            <a:ext cx="2147829" cy="41944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>
                <a:solidFill>
                  <a:srgbClr val="295995"/>
                </a:solidFill>
                <a:latin typeface="+mn-lt"/>
              </a:defRPr>
            </a:lvl1pPr>
          </a:lstStyle>
          <a:p>
            <a:pPr algn="ctr"/>
            <a:r>
              <a:rPr lang="en-US" sz="2000" dirty="0"/>
              <a:t>Length of Stay</a:t>
            </a:r>
          </a:p>
          <a:p>
            <a:pPr algn="ctr"/>
            <a:r>
              <a:rPr lang="en-US" sz="1600" b="0" dirty="0"/>
              <a:t>(Inpatient)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335074" y="2296067"/>
            <a:ext cx="1045535" cy="42645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>
                <a:solidFill>
                  <a:srgbClr val="295995"/>
                </a:solidFill>
                <a:latin typeface="+mn-lt"/>
              </a:defRPr>
            </a:lvl1pPr>
          </a:lstStyle>
          <a:p>
            <a:pPr algn="ctr"/>
            <a:r>
              <a:rPr lang="en-US" sz="2000" dirty="0"/>
              <a:t>LWOBS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50510" y="264239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+mn-lt"/>
              </a:rPr>
              <a:t>60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78380" y="2646644"/>
            <a:ext cx="1282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295995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accent4"/>
                </a:solidFill>
              </a:rPr>
              <a:t>10%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36563" y="2604147"/>
            <a:ext cx="936309" cy="93630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13431" y="4212257"/>
            <a:ext cx="936309" cy="93630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350488" y="4375746"/>
            <a:ext cx="141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+mn-lt"/>
              </a:rPr>
              <a:t>260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20760" y="2664715"/>
            <a:ext cx="875741" cy="875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4250910" y="3053291"/>
            <a:ext cx="959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minutes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07262" y="2996431"/>
            <a:ext cx="915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percent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366828" y="4759760"/>
            <a:ext cx="959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minutes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6002646" y="3921455"/>
            <a:ext cx="2147829" cy="41944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>
                <a:solidFill>
                  <a:srgbClr val="295995"/>
                </a:solidFill>
                <a:latin typeface="+mn-lt"/>
              </a:defRPr>
            </a:lvl1pPr>
          </a:lstStyle>
          <a:p>
            <a:pPr algn="ctr"/>
            <a:r>
              <a:rPr lang="en-US" sz="2000" dirty="0"/>
              <a:t>Length of Stay</a:t>
            </a:r>
          </a:p>
          <a:p>
            <a:pPr algn="ctr"/>
            <a:r>
              <a:rPr lang="en-US" sz="1600" b="0" dirty="0"/>
              <a:t>(outpatient)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8024" y="4375409"/>
            <a:ext cx="849162" cy="849161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877274" y="4415976"/>
            <a:ext cx="141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+mn-lt"/>
              </a:rPr>
              <a:t>180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93614" y="4799990"/>
            <a:ext cx="959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minutes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5769254" y="2397455"/>
            <a:ext cx="0" cy="2667000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321316" y="3692855"/>
            <a:ext cx="495637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19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259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95995"/>
                </a:solidFill>
              </a:rPr>
              <a:t>CHANGING OUR ALTITUDE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5638800"/>
            <a:ext cx="4347290" cy="3789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4690689"/>
            <a:ext cx="3505200" cy="37894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586765" y="5118605"/>
            <a:ext cx="6657" cy="493462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344343" y="5096362"/>
            <a:ext cx="762001" cy="515707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57250" y="321728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Sinai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3505200"/>
            <a:ext cx="1170475" cy="112365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133705" y="3805984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Kenosha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93025" y="2738088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West Allis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33478" y="2118950"/>
            <a:ext cx="712012" cy="68353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81682" y="3202668"/>
            <a:ext cx="712012" cy="683532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 flipV="1">
            <a:off x="2099983" y="3134587"/>
            <a:ext cx="708389" cy="827712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12649" y="3886200"/>
            <a:ext cx="939383" cy="27328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3239906" y="3037422"/>
            <a:ext cx="294574" cy="41239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174880" y="2362200"/>
            <a:ext cx="2795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</a:rPr>
              <a:t>Provider in Triage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6596" y="2737266"/>
            <a:ext cx="33266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decreases door-to-provider times, gives ED flow options, and improves patient satisfaction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4356" y="4493577"/>
            <a:ext cx="3278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station additional clinicians at triage, particularly in moderate volume emergency departments.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5631" y="4079583"/>
            <a:ext cx="2623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</a:rPr>
              <a:t>Cost Prohibitive </a:t>
            </a:r>
          </a:p>
        </p:txBody>
      </p:sp>
    </p:spTree>
    <p:extLst>
      <p:ext uri="{BB962C8B-B14F-4D97-AF65-F5344CB8AC3E}">
        <p14:creationId xmlns:p14="http://schemas.microsoft.com/office/powerpoint/2010/main" val="50095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762000"/>
            <a:ext cx="1851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95995"/>
                </a:solidFill>
              </a:rPr>
              <a:t>RESULTS</a:t>
            </a: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838200" y="1208174"/>
            <a:ext cx="4921344" cy="30008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THINKING DIFFERENTLY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867954" y="2223213"/>
            <a:ext cx="1780891" cy="46785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rgbClr val="295995"/>
                </a:solidFill>
                <a:latin typeface="+mn-lt"/>
                <a:ea typeface="+mn-ea"/>
                <a:cs typeface="Arial" charset="0"/>
              </a:rPr>
              <a:t>Door-to-Doc</a:t>
            </a:r>
            <a:endParaRPr lang="en-US" sz="1200" dirty="0">
              <a:latin typeface="Lato Light"/>
              <a:cs typeface="Lato Light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65980" y="4153039"/>
            <a:ext cx="2147829" cy="41944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>
                <a:solidFill>
                  <a:srgbClr val="295995"/>
                </a:solidFill>
                <a:latin typeface="+mn-lt"/>
              </a:defRPr>
            </a:lvl1pPr>
          </a:lstStyle>
          <a:p>
            <a:pPr algn="ctr"/>
            <a:r>
              <a:rPr lang="en-US" sz="2400" dirty="0"/>
              <a:t>Length of Stay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383601" y="2252076"/>
            <a:ext cx="1263688" cy="42645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>
                <a:solidFill>
                  <a:srgbClr val="295995"/>
                </a:solidFill>
                <a:latin typeface="+mn-lt"/>
              </a:defRPr>
            </a:lvl1pPr>
          </a:lstStyle>
          <a:p>
            <a:pPr algn="r"/>
            <a:r>
              <a:rPr lang="en-US" sz="2400" dirty="0"/>
              <a:t>Capacity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89464" y="265580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+mn-lt"/>
              </a:rPr>
              <a:t>75%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58238" y="2660461"/>
            <a:ext cx="1282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295995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schemeClr val="accent4"/>
                </a:solidFill>
              </a:rPr>
              <a:t>10%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5517" y="2617560"/>
            <a:ext cx="936309" cy="9363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5518" y="4454650"/>
            <a:ext cx="936309" cy="9363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712575" y="4618139"/>
            <a:ext cx="141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+mn-lt"/>
              </a:rPr>
              <a:t>45 </a:t>
            </a:r>
            <a:r>
              <a:rPr lang="en-US" sz="2800" b="1" dirty="0">
                <a:solidFill>
                  <a:schemeClr val="accent4"/>
                </a:solidFill>
                <a:latin typeface="+mn-lt"/>
              </a:rPr>
              <a:t>min.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295939" y="4154929"/>
            <a:ext cx="1742953" cy="46785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algn="r" defTabSz="457200" eaLnBrk="1" latinLnBrk="0" hangingPunct="1">
              <a:buNone/>
              <a:defRPr sz="2000" b="1">
                <a:solidFill>
                  <a:srgbClr val="295995"/>
                </a:solidFill>
                <a:latin typeface="+mn-lt"/>
              </a:defRPr>
            </a:lvl1pPr>
          </a:lstStyle>
          <a:p>
            <a:pPr algn="l"/>
            <a:r>
              <a:rPr lang="en-US" sz="2400" dirty="0"/>
              <a:t>Press Ganey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00618" y="2678532"/>
            <a:ext cx="875741" cy="87574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711816" y="4577381"/>
            <a:ext cx="1946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295995"/>
                </a:solidFill>
                <a:latin typeface="+mn-lt"/>
              </a:defRPr>
            </a:lvl1pPr>
          </a:lstStyle>
          <a:p>
            <a:r>
              <a:rPr lang="en-US" sz="2800" dirty="0">
                <a:solidFill>
                  <a:schemeClr val="accent4"/>
                </a:solidFill>
              </a:rPr>
              <a:t>6 </a:t>
            </a:r>
            <a:r>
              <a:rPr lang="en-US" sz="2400" dirty="0">
                <a:solidFill>
                  <a:schemeClr val="accent4"/>
                </a:solidFill>
              </a:rPr>
              <a:t>questions</a:t>
            </a:r>
            <a:endParaRPr lang="en-US" sz="2800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66637" y="4608865"/>
            <a:ext cx="890685" cy="85355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689864" y="3066704"/>
            <a:ext cx="1034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decrease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7120" y="3010248"/>
            <a:ext cx="97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increase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28915" y="5002153"/>
            <a:ext cx="1034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decrease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67777" y="4913530"/>
            <a:ext cx="1585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rating increase</a:t>
            </a:r>
          </a:p>
        </p:txBody>
      </p:sp>
    </p:spTree>
    <p:extLst>
      <p:ext uri="{BB962C8B-B14F-4D97-AF65-F5344CB8AC3E}">
        <p14:creationId xmlns:p14="http://schemas.microsoft.com/office/powerpoint/2010/main" val="54208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1285" y="3157309"/>
            <a:ext cx="14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Patients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" y="762000"/>
            <a:ext cx="1728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95995"/>
                </a:solidFill>
              </a:rPr>
              <a:t>RESULTS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838200" y="1208174"/>
            <a:ext cx="4921344" cy="30008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THINKING DIFFERENTLY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241825"/>
            <a:ext cx="13324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12,796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2146" y="2543164"/>
            <a:ext cx="12266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Since 12/9/15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91286" y="2233050"/>
            <a:ext cx="182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# of Consults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05025" y="4653915"/>
            <a:ext cx="396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Multiple Site Simultaneously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13153" y="3161055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23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91286" y="4085416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Time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85153" y="4078069"/>
            <a:ext cx="1225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01:21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49464" y="4992469"/>
            <a:ext cx="1240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1 to 3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91285" y="5023935"/>
            <a:ext cx="21807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Coverage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86476" y="3448212"/>
            <a:ext cx="8274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 hour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11671" y="4368436"/>
            <a:ext cx="1017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 consult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11671" y="5331023"/>
            <a:ext cx="1896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Provider to Dept. Ratio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0170" y="2055270"/>
            <a:ext cx="3905350" cy="25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20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623766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95995"/>
                </a:solidFill>
              </a:rPr>
              <a:t>RESULTS</a:t>
            </a: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685800" y="1075870"/>
            <a:ext cx="4921344" cy="30008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THINKING DIFFERENTLY</a:t>
            </a:r>
          </a:p>
        </p:txBody>
      </p:sp>
      <p:pic>
        <p:nvPicPr>
          <p:cNvPr id="6" name="-sUOXfDYTg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9200" y="2057400"/>
            <a:ext cx="6735216" cy="378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6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1945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295995"/>
                </a:solidFill>
                <a:latin typeface="+mn-lt"/>
              </a:rPr>
              <a:t>FEEDBACK</a:t>
            </a:r>
            <a:endParaRPr lang="en-US" sz="3200" b="1" dirty="0">
              <a:solidFill>
                <a:srgbClr val="295995"/>
              </a:solidFill>
              <a:latin typeface="+mn-lt"/>
            </a:endParaRPr>
          </a:p>
        </p:txBody>
      </p:sp>
      <p:pic>
        <p:nvPicPr>
          <p:cNvPr id="18" name="Picture 2" descr="636112892212348670-EmOpti-Pic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1888856"/>
            <a:ext cx="2895887" cy="217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86200" y="1852947"/>
            <a:ext cx="4038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Providers</a:t>
            </a: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 I did 60 remote consults in a seven hour shift, the pace was very reasonable, I’m sure I could have done significantly more…”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200" y="3200400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Nursing</a:t>
            </a: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“It’s great to get input and get orders started immediately instead of wasting time calming patients and families that are still waiting…”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862873" y="4700253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Patients</a:t>
            </a: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“Look Lisa, it’s the doctor !  Cool ! “</a:t>
            </a:r>
          </a:p>
          <a:p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4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198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95995"/>
                </a:solidFill>
              </a:rPr>
              <a:t>LESSONS LEARNED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3308" y="32004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Respect Current State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implementation site needs a demand &amp; supply assessment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0200" y="1922414"/>
            <a:ext cx="403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Altitude = Impact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Network vs. Brick &amp; Mortar Framing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8288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6108" y="31242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2959" y="460998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10159" y="4686181"/>
            <a:ext cx="3352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Agile Development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Lean Startup &amp; Rapidly test</a:t>
            </a:r>
          </a:p>
        </p:txBody>
      </p:sp>
    </p:spTree>
    <p:extLst>
      <p:ext uri="{BB962C8B-B14F-4D97-AF65-F5344CB8AC3E}">
        <p14:creationId xmlns:p14="http://schemas.microsoft.com/office/powerpoint/2010/main" val="503766109"/>
      </p:ext>
    </p:extLst>
  </p:cSld>
  <p:clrMapOvr>
    <a:masterClrMapping/>
  </p:clrMapOvr>
</p:sld>
</file>

<file path=ppt/theme/theme1.xml><?xml version="1.0" encoding="utf-8"?>
<a:theme xmlns:a="http://schemas.openxmlformats.org/drawingml/2006/main" name="UM Slide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7DAE2"/>
      </a:accent1>
      <a:accent2>
        <a:srgbClr val="8CB3C2"/>
      </a:accent2>
      <a:accent3>
        <a:srgbClr val="0F6181"/>
      </a:accent3>
      <a:accent4>
        <a:srgbClr val="AD4059"/>
      </a:accent4>
      <a:accent5>
        <a:srgbClr val="006666"/>
      </a:accent5>
      <a:accent6>
        <a:srgbClr val="000000"/>
      </a:accent6>
      <a:hlink>
        <a:srgbClr val="0F6181"/>
      </a:hlink>
      <a:folHlink>
        <a:srgbClr val="AD40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 Slide Template</Template>
  <TotalTime>1733</TotalTime>
  <Words>327</Words>
  <Application>Microsoft Office PowerPoint</Application>
  <PresentationFormat>On-screen Show (4:3)</PresentationFormat>
  <Paragraphs>108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Lato Light</vt:lpstr>
      <vt:lpstr>UM Slide Template</vt:lpstr>
      <vt:lpstr>Virtual Provider in Triage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George 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Twesten</dc:creator>
  <cp:lastModifiedBy>Dietrich, Christine Noelle</cp:lastModifiedBy>
  <cp:revision>161</cp:revision>
  <dcterms:created xsi:type="dcterms:W3CDTF">2013-04-17T18:24:55Z</dcterms:created>
  <dcterms:modified xsi:type="dcterms:W3CDTF">2016-10-13T14:24:46Z</dcterms:modified>
</cp:coreProperties>
</file>