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80" r:id="rId5"/>
    <p:sldId id="259" r:id="rId6"/>
    <p:sldId id="278" r:id="rId7"/>
    <p:sldId id="276" r:id="rId8"/>
    <p:sldId id="277" r:id="rId9"/>
    <p:sldId id="261" r:id="rId10"/>
    <p:sldId id="281" r:id="rId11"/>
    <p:sldId id="262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Torrey Pines Su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341326"/>
            <a:ext cx="10972800" cy="91457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72510"/>
            <a:ext cx="10972800" cy="113647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609601" y="4336778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>
              <a:ln>
                <a:solidFill>
                  <a:schemeClr val="bg1"/>
                </a:solidFill>
              </a:ln>
              <a:ea typeface="+mn-ea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2" y="450850"/>
            <a:ext cx="10972800" cy="2752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836101"/>
            <a:ext cx="10972783" cy="685799"/>
          </a:xfrm>
          <a:prstGeom prst="rect">
            <a:avLst/>
          </a:prstGeom>
        </p:spPr>
      </p:pic>
      <p:pic>
        <p:nvPicPr>
          <p:cNvPr id="7" name="Picture 6" descr="https://d1nw8lqlu0ss4w.cloudfront.net/wordpress/wp-content/images/2013/03/West-Health-Institute-logo.jpg"/>
          <p:cNvPicPr/>
          <p:nvPr userDrawn="1"/>
        </p:nvPicPr>
        <p:blipFill>
          <a:blip r:embed="rId4" cstate="print"/>
          <a:srcRect t="26846" b="22704"/>
          <a:stretch>
            <a:fillRect/>
          </a:stretch>
        </p:blipFill>
        <p:spPr bwMode="auto">
          <a:xfrm>
            <a:off x="5113348" y="5677472"/>
            <a:ext cx="2391038" cy="10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42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3655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300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2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584432"/>
            <a:ext cx="7315200" cy="43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151170"/>
            <a:ext cx="7315200" cy="6225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09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Line 19"/>
          <p:cNvSpPr>
            <a:spLocks noChangeShapeType="1"/>
          </p:cNvSpPr>
          <p:nvPr/>
        </p:nvSpPr>
        <p:spPr bwMode="auto">
          <a:xfrm>
            <a:off x="609601" y="1417638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>
              <a:ln>
                <a:solidFill>
                  <a:schemeClr val="bg1"/>
                </a:solidFill>
              </a:ln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4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4826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4826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33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Mission B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341326"/>
            <a:ext cx="10972800" cy="91457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72510"/>
            <a:ext cx="10972800" cy="113647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609601" y="4336778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>
              <a:ln>
                <a:solidFill>
                  <a:schemeClr val="bg1"/>
                </a:solidFill>
              </a:ln>
              <a:ea typeface="+mn-ea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5" y="450850"/>
            <a:ext cx="10923519" cy="2739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9" y="5819776"/>
            <a:ext cx="10972783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9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Carlsb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341326"/>
            <a:ext cx="10972800" cy="91457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72510"/>
            <a:ext cx="10972800" cy="113647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609601" y="4336778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>
              <a:ln>
                <a:solidFill>
                  <a:schemeClr val="bg1"/>
                </a:solidFill>
              </a:ln>
              <a:ea typeface="+mn-ea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4" y="450851"/>
            <a:ext cx="10972800" cy="2752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9" y="5819776"/>
            <a:ext cx="10972783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8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06901"/>
            <a:ext cx="109728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614614"/>
            <a:ext cx="10972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9" y="5819776"/>
            <a:ext cx="10972783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1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Line 19"/>
          <p:cNvSpPr>
            <a:spLocks noChangeShapeType="1"/>
          </p:cNvSpPr>
          <p:nvPr/>
        </p:nvSpPr>
        <p:spPr bwMode="auto">
          <a:xfrm>
            <a:off x="609601" y="1417638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>
              <a:ln>
                <a:solidFill>
                  <a:schemeClr val="bg1"/>
                </a:solidFill>
              </a:ln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3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937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937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Line 19"/>
          <p:cNvSpPr>
            <a:spLocks noChangeShapeType="1"/>
          </p:cNvSpPr>
          <p:nvPr/>
        </p:nvSpPr>
        <p:spPr bwMode="auto">
          <a:xfrm>
            <a:off x="609601" y="1417638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>
              <a:ln>
                <a:solidFill>
                  <a:schemeClr val="bg1"/>
                </a:solidFill>
              </a:ln>
              <a:ea typeface="+mn-e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6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7190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7190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609601" y="1417638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>
              <a:ln>
                <a:solidFill>
                  <a:schemeClr val="bg1"/>
                </a:solidFill>
              </a:ln>
              <a:ea typeface="+mn-ea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9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Line 19"/>
          <p:cNvSpPr>
            <a:spLocks noChangeShapeType="1"/>
          </p:cNvSpPr>
          <p:nvPr/>
        </p:nvSpPr>
        <p:spPr bwMode="auto">
          <a:xfrm>
            <a:off x="609601" y="1417638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>
              <a:ln>
                <a:solidFill>
                  <a:schemeClr val="bg1"/>
                </a:solidFill>
              </a:ln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0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6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ln w="3175" cmpd="sng">
            <a:noFill/>
          </a:ln>
        </p:spPr>
        <p:txBody>
          <a:bodyPr vert="horz" lIns="0" tIns="0" rIns="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799" cy="40004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5986008"/>
            <a:ext cx="8020561" cy="54848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5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720" y="6025819"/>
            <a:ext cx="2129539" cy="478842"/>
          </a:xfrm>
          <a:prstGeom prst="rect">
            <a:avLst/>
          </a:prstGeom>
        </p:spPr>
      </p:pic>
      <p:pic>
        <p:nvPicPr>
          <p:cNvPr id="6" name="Picture 5" descr="https://d1nw8lqlu0ss4w.cloudfront.net/wordpress/wp-content/images/2013/03/West-Health-Institute-logo.jpg"/>
          <p:cNvPicPr/>
          <p:nvPr userDrawn="1"/>
        </p:nvPicPr>
        <p:blipFill>
          <a:blip r:embed="rId17" cstate="print"/>
          <a:srcRect t="26846" b="22704"/>
          <a:stretch>
            <a:fillRect/>
          </a:stretch>
        </p:blipFill>
        <p:spPr bwMode="auto">
          <a:xfrm>
            <a:off x="609600" y="5890681"/>
            <a:ext cx="2175510" cy="73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529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Acute Care at Home Program – UCSD and West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72509"/>
            <a:ext cx="10972800" cy="1458733"/>
          </a:xfrm>
        </p:spPr>
        <p:txBody>
          <a:bodyPr>
            <a:normAutofit/>
          </a:bodyPr>
          <a:lstStyle/>
          <a:p>
            <a:r>
              <a:rPr lang="en-US" dirty="0" smtClean="0"/>
              <a:t>Vaishal Tolia, MD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ACH Care Coordinator</a:t>
            </a:r>
          </a:p>
          <a:p>
            <a:pPr lvl="1"/>
            <a:r>
              <a:rPr lang="en-US" dirty="0" smtClean="0"/>
              <a:t>Consent</a:t>
            </a:r>
          </a:p>
          <a:p>
            <a:pPr lvl="1"/>
            <a:r>
              <a:rPr lang="en-US" dirty="0" smtClean="0"/>
              <a:t>Insurance verification</a:t>
            </a:r>
          </a:p>
          <a:p>
            <a:pPr lvl="1"/>
            <a:r>
              <a:rPr lang="en-US" dirty="0" smtClean="0"/>
              <a:t>Coordinating with primary care</a:t>
            </a:r>
          </a:p>
          <a:p>
            <a:pPr lvl="1"/>
            <a:r>
              <a:rPr lang="en-US" dirty="0" smtClean="0"/>
              <a:t>Contacting home health</a:t>
            </a:r>
          </a:p>
          <a:p>
            <a:pPr lvl="1"/>
            <a:r>
              <a:rPr lang="en-US" dirty="0" smtClean="0"/>
              <a:t>Infusion center pharmacy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ED NP	</a:t>
            </a:r>
          </a:p>
          <a:p>
            <a:pPr lvl="1"/>
            <a:r>
              <a:rPr lang="en-US" dirty="0" smtClean="0"/>
              <a:t>In charge of EDOU</a:t>
            </a:r>
          </a:p>
          <a:p>
            <a:pPr lvl="1"/>
            <a:r>
              <a:rPr lang="en-US" dirty="0" smtClean="0"/>
              <a:t>Manage clinical care and documentation for ACH</a:t>
            </a:r>
          </a:p>
          <a:p>
            <a:pPr lvl="1"/>
            <a:r>
              <a:rPr lang="en-US" dirty="0" smtClean="0"/>
              <a:t>Assist in clinical communication for all ACH candidates</a:t>
            </a:r>
          </a:p>
          <a:p>
            <a:pPr lvl="1"/>
            <a:r>
              <a:rPr lang="en-US" dirty="0" smtClean="0"/>
              <a:t>Callbacks and ensuring that ACH patients are followed and protocol is being adhered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1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 Patients Enrolled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 of 21 patients &gt; age 65</a:t>
            </a:r>
          </a:p>
          <a:p>
            <a:r>
              <a:rPr lang="en-US" dirty="0" smtClean="0"/>
              <a:t>Cellulitis most common diagnosis</a:t>
            </a:r>
          </a:p>
          <a:p>
            <a:r>
              <a:rPr lang="en-US" dirty="0" smtClean="0"/>
              <a:t>7 patients were discharged with iv antibiotic plans</a:t>
            </a:r>
          </a:p>
          <a:p>
            <a:r>
              <a:rPr lang="en-US" dirty="0" smtClean="0"/>
              <a:t>All had good follow-up arranged</a:t>
            </a:r>
          </a:p>
          <a:p>
            <a:r>
              <a:rPr lang="en-US" dirty="0" smtClean="0"/>
              <a:t>No return visits for clinical deterioration/need for admission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r>
              <a:rPr lang="en-US" dirty="0" smtClean="0"/>
              <a:t>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5" y="15852"/>
            <a:ext cx="11551217" cy="687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7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a subset of patients with specific medical conditions and criteria, rather than short stay admissions to the inpatient setting (&lt;72 hours), we want to provide </a:t>
            </a:r>
            <a:r>
              <a:rPr lang="en-US" u="sng" dirty="0" smtClean="0"/>
              <a:t>acute </a:t>
            </a:r>
            <a:r>
              <a:rPr lang="en-US" u="sng" dirty="0"/>
              <a:t>care at home </a:t>
            </a:r>
            <a:r>
              <a:rPr lang="en-US" dirty="0"/>
              <a:t>with the assistance of home health services and coordinated by their outpatient provider</a:t>
            </a:r>
          </a:p>
          <a:p>
            <a:endParaRPr lang="en-US" dirty="0" smtClean="0"/>
          </a:p>
          <a:p>
            <a:r>
              <a:rPr lang="en-US" dirty="0" smtClean="0"/>
              <a:t>Collaborative pilot project with West Health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UCSD La Jolla ED is located in a suburban community (La Jolla-North San Diego) </a:t>
            </a:r>
            <a:r>
              <a:rPr lang="en-US" dirty="0" smtClean="0"/>
              <a:t>with an </a:t>
            </a:r>
            <a:r>
              <a:rPr lang="en-US" dirty="0"/>
              <a:t>annual census of </a:t>
            </a:r>
            <a:r>
              <a:rPr lang="en-US" dirty="0" smtClean="0"/>
              <a:t>35,000 </a:t>
            </a:r>
            <a:r>
              <a:rPr lang="en-US" dirty="0"/>
              <a:t>and is staffed </a:t>
            </a:r>
            <a:r>
              <a:rPr lang="en-US" dirty="0" smtClean="0"/>
              <a:t>mainly by </a:t>
            </a:r>
            <a:r>
              <a:rPr lang="en-US" dirty="0"/>
              <a:t>attending faculty of the UCSD DEM</a:t>
            </a:r>
            <a:r>
              <a:rPr lang="en-US" dirty="0" smtClean="0"/>
              <a:t>. This </a:t>
            </a:r>
            <a:r>
              <a:rPr lang="en-US" dirty="0"/>
              <a:t>ED also serves as receiving and treatment area for our JCAHO certified </a:t>
            </a:r>
            <a:r>
              <a:rPr lang="en-US" dirty="0" err="1"/>
              <a:t>strokecenter</a:t>
            </a:r>
            <a:r>
              <a:rPr lang="en-US" dirty="0"/>
              <a:t> as well as a locally certified cardiac center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UCSD La Jolla is also the site of the new Jacobs medical center and as an extension of the Emergency Department: The Gary and Mary West Senior Emergency Care Unit (SECU)</a:t>
            </a:r>
          </a:p>
          <a:p>
            <a:r>
              <a:rPr lang="en-US" dirty="0" smtClean="0"/>
              <a:t>Currently 32 beds (7 bed EDOU), planned expansion for the “geriatric ED” for 17 beds, 15 hallway spaces.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3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 smtClean="0"/>
              <a:t>Cellulitis</a:t>
            </a:r>
          </a:p>
          <a:p>
            <a:pPr lvl="1"/>
            <a:r>
              <a:rPr lang="en-US" dirty="0" smtClean="0"/>
              <a:t>Pyelonephritis</a:t>
            </a:r>
          </a:p>
          <a:p>
            <a:pPr lvl="1"/>
            <a:r>
              <a:rPr lang="en-US" dirty="0" smtClean="0"/>
              <a:t>Community Acquired Pneumonia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/>
              <a:t>Heart Failure</a:t>
            </a:r>
          </a:p>
          <a:p>
            <a:pPr lvl="1"/>
            <a:r>
              <a:rPr lang="en-US" dirty="0" smtClean="0"/>
              <a:t>Dehydration/Nausea/Vomiting</a:t>
            </a:r>
          </a:p>
          <a:p>
            <a:pPr lvl="1"/>
            <a:r>
              <a:rPr lang="en-US" dirty="0" smtClean="0"/>
              <a:t>Hyperglycemia</a:t>
            </a:r>
          </a:p>
          <a:p>
            <a:pPr lvl="1"/>
            <a:r>
              <a:rPr lang="en-US" dirty="0" smtClean="0"/>
              <a:t>Asthma/COPD</a:t>
            </a:r>
          </a:p>
          <a:p>
            <a:pPr lvl="1"/>
            <a:r>
              <a:rPr lang="en-US" dirty="0" smtClean="0"/>
              <a:t>Syncope</a:t>
            </a:r>
          </a:p>
          <a:p>
            <a:pPr lvl="1"/>
            <a:r>
              <a:rPr lang="en-US" dirty="0" smtClean="0"/>
              <a:t>Lab Monitoring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0007"/>
          </a:xfrm>
        </p:spPr>
      </p:pic>
    </p:spTree>
    <p:extLst>
      <p:ext uri="{BB962C8B-B14F-4D97-AF65-F5344CB8AC3E}">
        <p14:creationId xmlns:p14="http://schemas.microsoft.com/office/powerpoint/2010/main" val="20650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599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274769"/>
          </a:xfrm>
        </p:spPr>
      </p:pic>
    </p:spTree>
    <p:extLst>
      <p:ext uri="{BB962C8B-B14F-4D97-AF65-F5344CB8AC3E}">
        <p14:creationId xmlns:p14="http://schemas.microsoft.com/office/powerpoint/2010/main" val="13606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Attending ED MD Determines appropriateness for ACH</a:t>
            </a:r>
          </a:p>
          <a:p>
            <a:r>
              <a:rPr lang="en-US" dirty="0" smtClean="0"/>
              <a:t>Clinical leadership, NP and Case Manager review clinical and insurance information</a:t>
            </a:r>
          </a:p>
          <a:p>
            <a:r>
              <a:rPr lang="en-US" dirty="0" smtClean="0"/>
              <a:t>Patient consented</a:t>
            </a:r>
          </a:p>
          <a:p>
            <a:r>
              <a:rPr lang="en-US" dirty="0" smtClean="0"/>
              <a:t>Primary MD who will follow patient at home for 3 days MAX contacted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Patient admitted to ED Observation Unit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UCSD PCP/on </a:t>
            </a:r>
            <a:r>
              <a:rPr lang="en-US" sz="2800" dirty="0"/>
              <a:t>call MD will assume care upon discharge from the ED to acute care at </a:t>
            </a:r>
            <a:r>
              <a:rPr lang="en-US" sz="2800" dirty="0" smtClean="0"/>
              <a:t>home with appropriate follow-up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HHRN and PCP “round” on patient up to 4x/day via phone/tiger text including image transmission. 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SD HS">
  <a:themeElements>
    <a:clrScheme name="Custom 5">
      <a:dk1>
        <a:srgbClr val="262626"/>
      </a:dk1>
      <a:lt1>
        <a:sysClr val="window" lastClr="FFFFFF"/>
      </a:lt1>
      <a:dk2>
        <a:srgbClr val="569BBE"/>
      </a:dk2>
      <a:lt2>
        <a:srgbClr val="FFFFFF"/>
      </a:lt2>
      <a:accent1>
        <a:srgbClr val="00245D"/>
      </a:accent1>
      <a:accent2>
        <a:srgbClr val="6A85BA"/>
      </a:accent2>
      <a:accent3>
        <a:srgbClr val="59B297"/>
      </a:accent3>
      <a:accent4>
        <a:srgbClr val="24ADAE"/>
      </a:accent4>
      <a:accent5>
        <a:srgbClr val="A1BF87"/>
      </a:accent5>
      <a:accent6>
        <a:srgbClr val="4D361E"/>
      </a:accent6>
      <a:hlink>
        <a:srgbClr val="00369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SD HS" id="{A6D4B773-324F-4B31-A96C-D9D7D2FAB1BF}" vid="{97F73B88-F436-41FA-A85E-FCEA1D2365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UCSD HS</Template>
  <TotalTime>3852</TotalTime>
  <Words>338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UCSD HS</vt:lpstr>
      <vt:lpstr>Acute Care at Home Program – UCSD and West Health</vt:lpstr>
      <vt:lpstr>PowerPoint Presentation</vt:lpstr>
      <vt:lpstr>GOAL</vt:lpstr>
      <vt:lpstr>Setting</vt:lpstr>
      <vt:lpstr>CONDITIONS</vt:lpstr>
      <vt:lpstr>PowerPoint Presentation</vt:lpstr>
      <vt:lpstr>PowerPoint Presentation</vt:lpstr>
      <vt:lpstr>PowerPoint Presentation</vt:lpstr>
      <vt:lpstr>ED Workflow</vt:lpstr>
      <vt:lpstr>Key Roles</vt:lpstr>
      <vt:lpstr>21 Patients Enrolled</vt:lpstr>
      <vt:lpstr>Thank you</vt:lpstr>
    </vt:vector>
  </TitlesOfParts>
  <Company>UCSD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Care at Home – Presentation to Pharmacy &amp; Therapeutics</dc:title>
  <dc:creator>Tolia, Vaishal</dc:creator>
  <cp:lastModifiedBy>Dietrich, Christine Noelle</cp:lastModifiedBy>
  <cp:revision>38</cp:revision>
  <dcterms:created xsi:type="dcterms:W3CDTF">2016-07-18T01:59:34Z</dcterms:created>
  <dcterms:modified xsi:type="dcterms:W3CDTF">2016-10-06T14:38:53Z</dcterms:modified>
</cp:coreProperties>
</file>