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sldIdLst>
    <p:sldId id="256" r:id="rId2"/>
  </p:sldIdLst>
  <p:sldSz cx="43891200" cy="32918400"/>
  <p:notesSz cx="7004050" cy="9290050"/>
  <p:defaultTextStyle>
    <a:defPPr>
      <a:defRPr lang="en-US"/>
    </a:defPPr>
    <a:lvl1pPr marL="0" algn="l" defTabSz="329127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1pPr>
    <a:lvl2pPr marL="1645640" algn="l" defTabSz="329127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2pPr>
    <a:lvl3pPr marL="3291279" algn="l" defTabSz="329127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3pPr>
    <a:lvl4pPr marL="4936919" algn="l" defTabSz="329127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4pPr>
    <a:lvl5pPr marL="6582559" algn="l" defTabSz="329127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5pPr>
    <a:lvl6pPr marL="8228198" algn="l" defTabSz="329127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6pPr>
    <a:lvl7pPr marL="9873837" algn="l" defTabSz="329127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7pPr>
    <a:lvl8pPr marL="11519478" algn="l" defTabSz="329127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8pPr>
    <a:lvl9pPr marL="13165118" algn="l" defTabSz="329127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17" autoAdjust="0"/>
    <p:restoredTop sz="94629" autoAdjust="0"/>
  </p:normalViewPr>
  <p:slideViewPr>
    <p:cSldViewPr>
      <p:cViewPr>
        <p:scale>
          <a:sx n="25" d="100"/>
          <a:sy n="25" d="100"/>
        </p:scale>
        <p:origin x="-456" y="-72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pPr/>
              <a:t>6/27/2019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73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pPr/>
              <a:t>6/27/2019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326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pPr/>
              <a:t>6/27/2019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8514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43159680" y="0"/>
            <a:ext cx="731520" cy="32918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-3" y="0"/>
            <a:ext cx="731520" cy="32918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0"/>
            <a:ext cx="43891200" cy="411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 userDrawn="1"/>
        </p:nvSpPr>
        <p:spPr>
          <a:xfrm>
            <a:off x="0" y="28803600"/>
            <a:ext cx="43891200" cy="4114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endParaRPr lang="en-US" dirty="0"/>
          </a:p>
        </p:txBody>
      </p:sp>
      <p:pic>
        <p:nvPicPr>
          <p:cNvPr id="6" name="Picture 16" descr="PosterTemplateCopyright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28803" y="32575502"/>
            <a:ext cx="2626948" cy="220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Instructions"/>
          <p:cNvSpPr/>
          <p:nvPr userDrawn="1"/>
        </p:nvSpPr>
        <p:spPr>
          <a:xfrm>
            <a:off x="-10515600" y="0"/>
            <a:ext cx="9601200" cy="32918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1421" tIns="171421" rIns="171421" bIns="171421" rtlCol="0" anchor="t"/>
          <a:lstStyle>
            <a:defPPr>
              <a:defRPr lang="en-US"/>
            </a:defPPr>
            <a:lvl1pPr marL="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84343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68686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53029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37372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21715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06058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90401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74744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lang="en-US" sz="72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Print Size:</a:t>
            </a:r>
            <a:endParaRPr sz="72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lang="en-US" sz="49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This poster template is 36” high by 48” wide. It can be used to print any poster with a 3:4 aspect ratio.</a:t>
            </a:r>
          </a:p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lang="en-US" sz="72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Placeholders</a:t>
            </a:r>
            <a:r>
              <a:rPr sz="72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sz="49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The </a:t>
            </a:r>
            <a:r>
              <a:rPr lang="en-US" sz="49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various elements included</a:t>
            </a:r>
            <a:r>
              <a:rPr sz="49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in this </a:t>
            </a:r>
            <a:r>
              <a:rPr lang="en-US" sz="49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are ones</a:t>
            </a:r>
            <a:r>
              <a:rPr lang="en-US" sz="49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we often see in medical, research, and scientific posters.</a:t>
            </a:r>
            <a:r>
              <a:rPr sz="49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en-US" sz="49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Feel</a:t>
            </a:r>
            <a:r>
              <a:rPr lang="en-US" sz="49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free to edit, move,  add, and delete items, or change the layout to suit your needs. Always check with your conference organizer for specific requirements.</a:t>
            </a:r>
          </a:p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lang="en-US" sz="72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Image</a:t>
            </a:r>
            <a:r>
              <a:rPr lang="en-US" sz="72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Quality</a:t>
            </a:r>
            <a:r>
              <a:rPr lang="en-US" sz="72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lang="en-US" sz="49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You can place digital photos or logo art in your poster file by selecting the </a:t>
            </a:r>
            <a:r>
              <a:rPr lang="en-US" sz="4900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Insert, Picture</a:t>
            </a:r>
            <a:r>
              <a:rPr lang="en-US" sz="49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command, or by using standard copy &amp; paste. For best results, all graphic elements should be at least </a:t>
            </a:r>
            <a:r>
              <a:rPr lang="en-US" sz="4900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150-200 pixels per inch in their final printed size</a:t>
            </a:r>
            <a:r>
              <a:rPr lang="en-US" sz="49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. For instance, a 1600 x 1200 pixel</a:t>
            </a:r>
            <a:r>
              <a:rPr lang="en-US" sz="49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photo will usually look fine up to </a:t>
            </a:r>
            <a:r>
              <a:rPr lang="en-US" sz="49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8“-10” wide on your printed poster.</a:t>
            </a:r>
          </a:p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lang="en-US" sz="49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To preview the print quality of images, select a magnification of 100% when previewing your poster. This will give you a good idea of what it will look like in print. If you are laying out a large poster and using half-scale dimensions, be sure to preview your graphics at 200% to see them at their final printed size.</a:t>
            </a:r>
          </a:p>
          <a:p>
            <a:pPr lvl="0">
              <a:spcBef>
                <a:spcPts val="0"/>
              </a:spcBef>
              <a:spcAft>
                <a:spcPts val="1800"/>
              </a:spcAft>
            </a:pPr>
            <a:r>
              <a:rPr lang="en-US" sz="49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Please note that graphics from websites (such as the logo on your hospital's or university's home page) will only be 72dpi and not suitable for printing.</a:t>
            </a:r>
          </a:p>
          <a:p>
            <a:pPr lvl="0" algn="ctr">
              <a:spcBef>
                <a:spcPts val="0"/>
              </a:spcBef>
              <a:spcAft>
                <a:spcPts val="1800"/>
              </a:spcAft>
            </a:pPr>
            <a:r>
              <a:rPr lang="en-US" sz="36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/>
            </a:r>
            <a:br>
              <a:rPr lang="en-US" sz="36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36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[This sidebar area does not print.]</a:t>
            </a:r>
          </a:p>
        </p:txBody>
      </p:sp>
      <p:grpSp>
        <p:nvGrpSpPr>
          <p:cNvPr id="2" name="Group 11"/>
          <p:cNvGrpSpPr/>
          <p:nvPr userDrawn="1"/>
        </p:nvGrpSpPr>
        <p:grpSpPr>
          <a:xfrm>
            <a:off x="44805600" y="0"/>
            <a:ext cx="9601200" cy="32918400"/>
            <a:chOff x="33832800" y="0"/>
            <a:chExt cx="12801600" cy="43891200"/>
          </a:xfrm>
        </p:grpSpPr>
        <p:sp>
          <p:nvSpPr>
            <p:cNvPr id="13" name="Instructions"/>
            <p:cNvSpPr/>
            <p:nvPr userDrawn="1"/>
          </p:nvSpPr>
          <p:spPr>
            <a:xfrm>
              <a:off x="33832800" y="0"/>
              <a:ext cx="12801600" cy="43891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28600" tIns="228600" rIns="228600" bIns="228600" rtlCol="0" anchor="t"/>
            <a:lstStyle>
              <a:defPPr>
                <a:defRPr lang="en-US"/>
              </a:defPPr>
              <a:lvl1pPr marL="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84343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68686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53029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37372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921715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106058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90401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74744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spcBef>
                  <a:spcPts val="0"/>
                </a:spcBef>
                <a:spcAft>
                  <a:spcPts val="1800"/>
                </a:spcAft>
              </a:pPr>
              <a:r>
                <a:rPr lang="en-US" sz="72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Change</a:t>
              </a:r>
              <a:r>
                <a:rPr lang="en-US" sz="72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Color Theme</a:t>
              </a:r>
              <a:r>
                <a:rPr lang="en-US" sz="72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:</a:t>
              </a:r>
              <a:endParaRPr sz="72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r>
                <a:rPr lang="en-US" sz="49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This template is designed to use the built-in color themes in</a:t>
              </a:r>
              <a:r>
                <a:rPr lang="en-US" sz="49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the newer versions of PowerPoint.</a:t>
              </a: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r>
                <a:rPr lang="en-US" sz="49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To change the color theme, select the </a:t>
              </a:r>
              <a:r>
                <a:rPr lang="en-US" sz="4900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Design</a:t>
              </a:r>
              <a:r>
                <a:rPr lang="en-US" sz="49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tab, then select the </a:t>
              </a:r>
              <a:r>
                <a:rPr lang="en-US" sz="4900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Colors</a:t>
              </a:r>
              <a:r>
                <a:rPr lang="en-US" sz="49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drop-down list.</a:t>
              </a: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endParaRPr lang="en-US" sz="49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endParaRPr lang="en-US" sz="49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endParaRPr lang="en-US" sz="49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endParaRPr lang="en-US" sz="49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endParaRPr lang="en-US" sz="49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endParaRPr lang="en-US" sz="49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endParaRPr lang="en-US" sz="49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endParaRPr lang="en-US" sz="49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endParaRPr lang="en-US" sz="49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r>
                <a:rPr lang="en-US" sz="49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The default color theme for this template is “Office”, so you can always return to that after trying some of the alternatives.</a:t>
              </a: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r>
                <a:rPr lang="en-US" sz="72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Printing Your Poster:</a:t>
              </a: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r>
                <a:rPr lang="en-US" sz="49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Once your poster file is ready, visit</a:t>
              </a:r>
              <a:r>
                <a:rPr lang="en-US" sz="49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</a:t>
              </a:r>
              <a:r>
                <a:rPr lang="en-US" sz="4900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www.genigraphics.com</a:t>
              </a:r>
              <a:r>
                <a:rPr lang="en-US" sz="49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to order a high-quality, affordable poster print. Every order receives a free design review and we can deliver as fast as next business day within the US and Canada. </a:t>
              </a:r>
            </a:p>
            <a:p>
              <a:pPr lvl="0">
                <a:spcBef>
                  <a:spcPts val="0"/>
                </a:spcBef>
                <a:spcAft>
                  <a:spcPts val="1800"/>
                </a:spcAft>
              </a:pPr>
              <a:r>
                <a:rPr lang="en-US" sz="49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Genigraphics® has been producing output from PowerPoint® longer than anyone in the industry; dating back to when we helped Microsoft® design the PowerPoint® software. </a:t>
              </a:r>
            </a:p>
            <a:p>
              <a:pPr lvl="0">
                <a:spcBef>
                  <a:spcPts val="0"/>
                </a:spcBef>
                <a:spcAft>
                  <a:spcPts val="0"/>
                </a:spcAft>
              </a:pPr>
              <a:endParaRPr lang="en-US" sz="49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49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US and Canada:  1-800-790-4001</a:t>
              </a:r>
              <a:br>
                <a:rPr lang="en-US" sz="49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49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Email: info@genigraphics.com</a:t>
              </a: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36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/>
              </a:r>
              <a:br>
                <a:rPr lang="en-US" sz="36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36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[This sidebar area does not print.]</a:t>
              </a:r>
            </a:p>
          </p:txBody>
        </p:sp>
        <p:pic>
          <p:nvPicPr>
            <p:cNvPr id="14" name="Picture 13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281342" y="9260274"/>
              <a:ext cx="11904515" cy="102469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36914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pPr/>
              <a:t>6/27/2019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044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pPr/>
              <a:t>6/27/2019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708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pPr/>
              <a:t>6/27/2019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902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pPr/>
              <a:t>6/27/2019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048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pPr/>
              <a:t>6/27/2019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85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pPr/>
              <a:t>6/27/2019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286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pPr/>
              <a:t>6/27/2019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391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pPr/>
              <a:t>6/27/2019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066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D6BDF-9D0E-4E2B-85B8-D8F4790360C9}" type="datetimeFigureOut">
              <a:rPr lang="en-US" smtClean="0"/>
              <a:pPr/>
              <a:t>6/27/2019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075EA-769C-4ECD-B48E-D6FCDC24F8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674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  <p:sldLayoutId id="2147484020" r:id="rId12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ara.buchanan@gmail.com" TargetMode="External"/><Relationship Id="rId2" Type="http://schemas.openxmlformats.org/officeDocument/2006/relationships/hyperlink" Target="applewebdata://E209FD17-F497-42C1-B916-C97D3C09D1DE/Criminal%20Justice%20Health%20Initiative%20https:/smhs.gwu.edu/academics/md-program/curriculum/clinical-public-health/criminal-justice-health-initiative" TargetMode="Externa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22"/>
          <p:cNvSpPr txBox="1">
            <a:spLocks noChangeArrowheads="1"/>
          </p:cNvSpPr>
          <p:nvPr/>
        </p:nvSpPr>
        <p:spPr bwMode="auto">
          <a:xfrm>
            <a:off x="5410199" y="457114"/>
            <a:ext cx="37904817" cy="164648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7137" tIns="342842" rIns="137137" bIns="342842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6200" b="1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Designing a Roadmap for Justice-Health Integration in U.S. Medical School Curriculum</a:t>
            </a:r>
          </a:p>
        </p:txBody>
      </p:sp>
      <p:sp>
        <p:nvSpPr>
          <p:cNvPr id="5" name="Text Box 123"/>
          <p:cNvSpPr txBox="1">
            <a:spLocks noChangeArrowheads="1"/>
          </p:cNvSpPr>
          <p:nvPr/>
        </p:nvSpPr>
        <p:spPr bwMode="auto">
          <a:xfrm>
            <a:off x="6934200" y="1968622"/>
            <a:ext cx="32918400" cy="1850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37" tIns="137137" rIns="137137" bIns="137137" anchor="ctr" anchorCtr="0"/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200" dirty="0">
                <a:solidFill>
                  <a:srgbClr val="FFFFFF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Cara Buchanan, BA, Newton Kendig, MD</a:t>
            </a:r>
            <a:endParaRPr lang="en-US" sz="4200" baseline="30000" dirty="0">
              <a:solidFill>
                <a:srgbClr val="FFFFFF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algn="ctr" eaLnBrk="1" hangingPunct="1"/>
            <a:r>
              <a:rPr lang="en-US" sz="4200" dirty="0">
                <a:solidFill>
                  <a:srgbClr val="FFFFFF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George Washington University School of Medicine and Health Sciences</a:t>
            </a:r>
          </a:p>
        </p:txBody>
      </p:sp>
      <p:sp>
        <p:nvSpPr>
          <p:cNvPr id="10" name="Text Box 189"/>
          <p:cNvSpPr txBox="1">
            <a:spLocks noChangeArrowheads="1"/>
          </p:cNvSpPr>
          <p:nvPr/>
        </p:nvSpPr>
        <p:spPr bwMode="auto">
          <a:xfrm>
            <a:off x="1019875" y="6026157"/>
            <a:ext cx="8124126" cy="12234072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3700" dirty="0">
                <a:latin typeface="Batang" panose="02030600000101010101" pitchFamily="18" charset="-127"/>
                <a:ea typeface="Batang" panose="02030600000101010101" pitchFamily="18" charset="-127"/>
              </a:rPr>
              <a:t>In 2017, the authors began to explore ways to introduce justice-health content into medical education. In the context of a highly-regulated and accelerated medical school curriculum, this project was designed to create avenues for justice-health integration into medical school topics throughout the 4-year program. In 2018, the George Washington University School of Medicine and Health Sciences (GW SMHS) launched the GW Criminal Justice Health Initiative (GW CJHI)</a:t>
            </a:r>
            <a:r>
              <a:rPr lang="en-US" sz="3700" i="1" dirty="0">
                <a:latin typeface="Batang" panose="02030600000101010101" pitchFamily="18" charset="-127"/>
                <a:ea typeface="Batang" panose="02030600000101010101" pitchFamily="18" charset="-127"/>
              </a:rPr>
              <a:t>. </a:t>
            </a:r>
            <a:r>
              <a:rPr lang="en-US" sz="3700" dirty="0">
                <a:latin typeface="Batang" panose="02030600000101010101" pitchFamily="18" charset="-127"/>
                <a:ea typeface="Batang" panose="02030600000101010101" pitchFamily="18" charset="-127"/>
              </a:rPr>
              <a:t>As part of this initiative, the authors outline a longitudinal and integrated approach to justice-health education throughout a medical school curriculum. </a:t>
            </a:r>
            <a:r>
              <a:rPr lang="en-US" sz="3700" baseline="30000" dirty="0">
                <a:latin typeface="Batang" panose="02030600000101010101" pitchFamily="18" charset="-127"/>
                <a:ea typeface="Batang" panose="02030600000101010101" pitchFamily="18" charset="-127"/>
              </a:rPr>
              <a:t>  </a:t>
            </a:r>
            <a:endParaRPr lang="en-US" sz="37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990600" y="4686081"/>
            <a:ext cx="8153401" cy="13400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en-US" sz="4400" b="1" dirty="0">
                <a:solidFill>
                  <a:srgbClr val="FFFFFF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Background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33399" y="29163526"/>
            <a:ext cx="42781617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latin typeface="Batang" panose="02030600000101010101" pitchFamily="18" charset="-127"/>
                <a:ea typeface="Batang" panose="02030600000101010101" pitchFamily="18" charset="-127"/>
              </a:rPr>
              <a:t>Criminal Justice Health Initiative Website: </a:t>
            </a:r>
          </a:p>
          <a:p>
            <a:pPr algn="ctr"/>
            <a:r>
              <a:rPr lang="en-US" sz="4400" b="1" dirty="0">
                <a:latin typeface="Batang" panose="02030600000101010101" pitchFamily="18" charset="-127"/>
                <a:ea typeface="Batang" panose="02030600000101010101" pitchFamily="18" charset="-127"/>
              </a:rPr>
              <a:t>smhs.gwu.edu/academics/md-program/curriculum/clinical-public-health/criminal-justice-health-initiative </a:t>
            </a:r>
          </a:p>
          <a:p>
            <a:pPr algn="ctr"/>
            <a:endParaRPr lang="en-US" sz="4000" dirty="0">
              <a:latin typeface="Batang" panose="02030600000101010101" pitchFamily="18" charset="-127"/>
              <a:ea typeface="Batang" panose="02030600000101010101" pitchFamily="18" charset="-127"/>
              <a:hlinkClick r:id="rId2"/>
            </a:endParaRPr>
          </a:p>
          <a:p>
            <a:pPr algn="ctr"/>
            <a:r>
              <a:rPr lang="en-US" sz="4000" dirty="0">
                <a:latin typeface="Batang" panose="02030600000101010101" pitchFamily="18" charset="-127"/>
                <a:ea typeface="Batang" panose="02030600000101010101" pitchFamily="18" charset="-127"/>
              </a:rPr>
              <a:t>I would like to acknowledge mentorship and support from Dr. Lawrence Deyton, MD MPH and the Lazarus Family Scholarship</a:t>
            </a:r>
          </a:p>
          <a:p>
            <a:pPr algn="ctr"/>
            <a:r>
              <a:rPr lang="en-US" sz="4000" dirty="0">
                <a:latin typeface="Batang" panose="02030600000101010101" pitchFamily="18" charset="-127"/>
                <a:ea typeface="Batang" panose="02030600000101010101" pitchFamily="18" charset="-127"/>
              </a:rPr>
              <a:t>Questions? Please contact corresponding author: </a:t>
            </a:r>
            <a:r>
              <a:rPr lang="en-US" sz="4000" b="1" dirty="0">
                <a:latin typeface="Batang" panose="02030600000101010101" pitchFamily="18" charset="-127"/>
                <a:ea typeface="Batang" panose="02030600000101010101" pitchFamily="18" charset="-127"/>
                <a:hlinkClick r:id="rId3"/>
              </a:rPr>
              <a:t>cara.buchanan@gmail.com</a:t>
            </a:r>
            <a:r>
              <a:rPr lang="en-US" sz="4000" b="1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endParaRPr lang="en-US" sz="3000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r>
              <a:rPr lang="en-US" sz="3000" dirty="0">
                <a:latin typeface="Batang" panose="02030600000101010101" pitchFamily="18" charset="-127"/>
                <a:ea typeface="Batang" panose="02030600000101010101" pitchFamily="18" charset="-127"/>
              </a:rPr>
              <a:t>Image credit: https://www.nationsonline.org/oneworld/usa_map.htm 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65261"/>
            <a:ext cx="3968998" cy="340672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4593CE8A-DA30-694D-82DA-C0F220CE578F}"/>
              </a:ext>
            </a:extLst>
          </p:cNvPr>
          <p:cNvSpPr txBox="1"/>
          <p:nvPr/>
        </p:nvSpPr>
        <p:spPr>
          <a:xfrm>
            <a:off x="979714" y="18461771"/>
            <a:ext cx="764554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Batang" panose="02030600000101010101" pitchFamily="18" charset="-127"/>
                <a:ea typeface="Batang" panose="02030600000101010101" pitchFamily="18" charset="-127"/>
              </a:rPr>
              <a:t>We are trying to connect with other initiatives to expand our efforts!</a:t>
            </a:r>
          </a:p>
          <a:p>
            <a:pPr algn="ctr"/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Know of a similar program? Have an idea to share?</a:t>
            </a:r>
          </a:p>
          <a:p>
            <a:pPr algn="ctr"/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Please write us a note!</a:t>
            </a:r>
          </a:p>
          <a:p>
            <a:pPr algn="ctr"/>
            <a:r>
              <a:rPr lang="en-US" sz="2800" dirty="0">
                <a:latin typeface="Batang" panose="02030600000101010101" pitchFamily="18" charset="-127"/>
                <a:ea typeface="Batang" panose="02030600000101010101" pitchFamily="18" charset="-127"/>
              </a:rPr>
              <a:t>Include the location and name of the project below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34A1A281-9A0B-F049-995C-3C31B24B4E0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31" y="22555199"/>
            <a:ext cx="7572725" cy="5300907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="" xmlns:a16="http://schemas.microsoft.com/office/drawing/2014/main" id="{1E723D76-699C-B347-8A78-70FD7C84D49B}"/>
              </a:ext>
            </a:extLst>
          </p:cNvPr>
          <p:cNvSpPr/>
          <p:nvPr/>
        </p:nvSpPr>
        <p:spPr>
          <a:xfrm>
            <a:off x="9906000" y="4664310"/>
            <a:ext cx="32940165" cy="139815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en-US" sz="4400" b="1" dirty="0">
                <a:solidFill>
                  <a:srgbClr val="FFFFFF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Integrated Curriculum Initiatives by Medical School Year 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="" xmlns:a16="http://schemas.microsoft.com/office/drawing/2014/main" id="{E49D5304-BC72-7F4B-B9A8-CEBF4E8C87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9855981"/>
              </p:ext>
            </p:extLst>
          </p:nvPr>
        </p:nvGraphicFramePr>
        <p:xfrm>
          <a:off x="9906000" y="6062462"/>
          <a:ext cx="32940164" cy="223015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07296">
                  <a:extLst>
                    <a:ext uri="{9D8B030D-6E8A-4147-A177-3AD203B41FA5}">
                      <a16:colId xmlns="" xmlns:a16="http://schemas.microsoft.com/office/drawing/2014/main" val="3918176823"/>
                    </a:ext>
                  </a:extLst>
                </a:gridCol>
                <a:gridCol w="7840876">
                  <a:extLst>
                    <a:ext uri="{9D8B030D-6E8A-4147-A177-3AD203B41FA5}">
                      <a16:colId xmlns="" xmlns:a16="http://schemas.microsoft.com/office/drawing/2014/main" val="2511474472"/>
                    </a:ext>
                  </a:extLst>
                </a:gridCol>
                <a:gridCol w="927893">
                  <a:extLst>
                    <a:ext uri="{9D8B030D-6E8A-4147-A177-3AD203B41FA5}">
                      <a16:colId xmlns="" xmlns:a16="http://schemas.microsoft.com/office/drawing/2014/main" val="3062018347"/>
                    </a:ext>
                  </a:extLst>
                </a:gridCol>
                <a:gridCol w="6588033">
                  <a:extLst>
                    <a:ext uri="{9D8B030D-6E8A-4147-A177-3AD203B41FA5}">
                      <a16:colId xmlns="" xmlns:a16="http://schemas.microsoft.com/office/drawing/2014/main" val="1022418361"/>
                    </a:ext>
                  </a:extLst>
                </a:gridCol>
                <a:gridCol w="6588033">
                  <a:extLst>
                    <a:ext uri="{9D8B030D-6E8A-4147-A177-3AD203B41FA5}">
                      <a16:colId xmlns="" xmlns:a16="http://schemas.microsoft.com/office/drawing/2014/main" val="3339870844"/>
                    </a:ext>
                  </a:extLst>
                </a:gridCol>
                <a:gridCol w="6588033">
                  <a:extLst>
                    <a:ext uri="{9D8B030D-6E8A-4147-A177-3AD203B41FA5}">
                      <a16:colId xmlns="" xmlns:a16="http://schemas.microsoft.com/office/drawing/2014/main" val="99732683"/>
                    </a:ext>
                  </a:extLst>
                </a:gridCol>
              </a:tblGrid>
              <a:tr h="768885">
                <a:tc>
                  <a:txBody>
                    <a:bodyPr/>
                    <a:lstStyle/>
                    <a:p>
                      <a:pPr marL="571500" indent="-571500" algn="l">
                        <a:buFont typeface="Wingdings" pitchFamily="2" charset="2"/>
                        <a:buChar char="v"/>
                      </a:pPr>
                      <a:r>
                        <a:rPr lang="en-US" sz="25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Approved Initiatives</a:t>
                      </a:r>
                    </a:p>
                    <a:p>
                      <a:pPr marL="571500" indent="-571500" algn="l">
                        <a:buFont typeface="Wingdings" pitchFamily="2" charset="2"/>
                        <a:buChar char="v"/>
                      </a:pPr>
                      <a:r>
                        <a:rPr lang="en-US" sz="2500" b="1" dirty="0">
                          <a:solidFill>
                            <a:srgbClr val="C00000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Future Opportunities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0" b="1" dirty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MSI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5000" b="1" dirty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MSII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5000" b="1" dirty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MSII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0" b="1" dirty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MSIII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0" b="1" dirty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MSIV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951292645"/>
                  </a:ext>
                </a:extLst>
              </a:tr>
              <a:tr h="6066200">
                <a:tc>
                  <a:txBody>
                    <a:bodyPr/>
                    <a:lstStyle/>
                    <a:p>
                      <a:pPr algn="l"/>
                      <a:r>
                        <a:rPr lang="en-US" sz="3500" b="1" dirty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Pre-Clinical coursework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>
                          <a:solidFill>
                            <a:srgbClr val="C00000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Immunology &amp; Infection</a:t>
                      </a:r>
                    </a:p>
                    <a:p>
                      <a:pPr marL="457200" indent="-4572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800" i="1" dirty="0">
                          <a:solidFill>
                            <a:srgbClr val="C00000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Skin &amp; Soft Tissue article</a:t>
                      </a:r>
                    </a:p>
                    <a:p>
                      <a:pPr marL="457200" indent="-4572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800" i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CJHI Podcast, Infection Prevention (Bur, Kendig)</a:t>
                      </a:r>
                    </a:p>
                    <a:p>
                      <a:pPr marL="457200" indent="-4572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800" i="1" dirty="0">
                          <a:solidFill>
                            <a:srgbClr val="C00000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Hep C article</a:t>
                      </a:r>
                    </a:p>
                    <a:p>
                      <a:pPr marL="457200" indent="-4572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800" i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CJHI Podcasts, Hepatitis C in the Correctional Setting, Update on HCV (Thorton, Kendig)</a:t>
                      </a:r>
                    </a:p>
                    <a:p>
                      <a:pPr marL="457200" indent="-4572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800" i="1" dirty="0">
                          <a:solidFill>
                            <a:srgbClr val="C00000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TB article</a:t>
                      </a:r>
                    </a:p>
                  </a:txBody>
                  <a:tcPr marL="18288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2800" b="1" dirty="0">
                          <a:solidFill>
                            <a:srgbClr val="C00000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Endocrine &amp; Reproduction</a:t>
                      </a:r>
                    </a:p>
                    <a:p>
                      <a:pPr marL="457200" indent="-4572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800" i="0" dirty="0">
                          <a:solidFill>
                            <a:srgbClr val="C00000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Carolyn Surfrin, “Jailcare”</a:t>
                      </a:r>
                    </a:p>
                    <a:p>
                      <a:pPr marL="457200" indent="-4572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800" i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CJHI Podcast, Women’s Health (Sufrin, Kendig)</a:t>
                      </a:r>
                    </a:p>
                    <a:p>
                      <a:pPr marL="457200" indent="-4572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800" i="1" dirty="0">
                          <a:solidFill>
                            <a:srgbClr val="C00000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Transgender Health article</a:t>
                      </a:r>
                    </a:p>
                    <a:p>
                      <a:pPr marL="457200" indent="-4572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800" i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CJHI Podcast, Transgender Medicine (Irwig, Kendig)</a:t>
                      </a:r>
                    </a:p>
                    <a:p>
                      <a:pPr algn="l"/>
                      <a:r>
                        <a:rPr lang="en-US" sz="2800" b="1" dirty="0">
                          <a:solidFill>
                            <a:srgbClr val="C00000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Brain &amp; Behavior</a:t>
                      </a:r>
                    </a:p>
                    <a:p>
                      <a:pPr marL="457200" indent="-4572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800" i="1" dirty="0">
                          <a:solidFill>
                            <a:srgbClr val="C00000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Serious mental illness article</a:t>
                      </a:r>
                    </a:p>
                    <a:p>
                      <a:pPr marL="457200" indent="-4572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800" i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CJHI Podcast, SMI in Correctional Setting (Penn, Kendig)</a:t>
                      </a:r>
                    </a:p>
                    <a:p>
                      <a:pPr marL="457200" indent="-4572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800" i="1" dirty="0">
                          <a:solidFill>
                            <a:srgbClr val="C00000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Substance use disorder article</a:t>
                      </a:r>
                    </a:p>
                    <a:p>
                      <a:pPr marL="457200" indent="-4572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800" i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CJHI Podcast, Addiction Pharmacotherapy (Lee, Kendig)</a:t>
                      </a:r>
                    </a:p>
                    <a:p>
                      <a:pPr marL="457200" indent="-4572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800" i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CJHI Podcast, Relapse and Recidivism (Rich, Kendig)</a:t>
                      </a:r>
                    </a:p>
                  </a:txBody>
                  <a:tcPr marL="18288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3000" b="1" dirty="0">
                          <a:solidFill>
                            <a:srgbClr val="C00000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Endocrine &amp; Reproduction</a:t>
                      </a:r>
                    </a:p>
                    <a:p>
                      <a:pPr marL="457200" indent="-457200" algn="ctr">
                        <a:buFont typeface="Arial" panose="020B0604020202020204" pitchFamily="34" charset="0"/>
                        <a:buChar char="•"/>
                      </a:pPr>
                      <a:r>
                        <a:rPr lang="en-US" sz="3000" i="0" dirty="0">
                          <a:solidFill>
                            <a:srgbClr val="C00000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Carolyn </a:t>
                      </a:r>
                      <a:r>
                        <a:rPr lang="en-US" sz="3000" i="0" dirty="0" err="1">
                          <a:solidFill>
                            <a:srgbClr val="C00000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Surfrin</a:t>
                      </a:r>
                      <a:r>
                        <a:rPr lang="en-US" sz="3000" i="0" dirty="0">
                          <a:solidFill>
                            <a:srgbClr val="C00000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, “</a:t>
                      </a:r>
                      <a:r>
                        <a:rPr lang="en-US" sz="3000" i="0" dirty="0" err="1">
                          <a:solidFill>
                            <a:srgbClr val="C00000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Jailcare</a:t>
                      </a:r>
                      <a:r>
                        <a:rPr lang="en-US" sz="3000" i="0" dirty="0">
                          <a:solidFill>
                            <a:srgbClr val="C00000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”</a:t>
                      </a:r>
                    </a:p>
                    <a:p>
                      <a:pPr marL="457200" indent="-457200" algn="ctr">
                        <a:buFont typeface="Arial" panose="020B0604020202020204" pitchFamily="34" charset="0"/>
                        <a:buChar char="•"/>
                      </a:pPr>
                      <a:r>
                        <a:rPr lang="en-US" sz="3000" i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GW CJHI Podcast, Women’s Health</a:t>
                      </a:r>
                    </a:p>
                    <a:p>
                      <a:pPr marL="457200" indent="-457200" algn="ctr">
                        <a:buFont typeface="Arial" panose="020B0604020202020204" pitchFamily="34" charset="0"/>
                        <a:buChar char="•"/>
                      </a:pPr>
                      <a:r>
                        <a:rPr lang="en-US" sz="3000" i="1" dirty="0">
                          <a:solidFill>
                            <a:srgbClr val="C00000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Transgender Health article</a:t>
                      </a:r>
                    </a:p>
                    <a:p>
                      <a:pPr algn="ctr"/>
                      <a:r>
                        <a:rPr lang="en-US" sz="3000" b="1" dirty="0">
                          <a:solidFill>
                            <a:srgbClr val="C00000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Brain &amp; Behavior</a:t>
                      </a:r>
                    </a:p>
                    <a:p>
                      <a:pPr marL="457200" indent="-457200" algn="ctr">
                        <a:buFont typeface="Arial" panose="020B0604020202020204" pitchFamily="34" charset="0"/>
                        <a:buChar char="•"/>
                      </a:pPr>
                      <a:r>
                        <a:rPr lang="en-US" sz="3000" i="1" dirty="0">
                          <a:solidFill>
                            <a:srgbClr val="C00000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Serious mental illness article</a:t>
                      </a:r>
                    </a:p>
                    <a:p>
                      <a:pPr marL="457200" indent="-457200" algn="ctr">
                        <a:buFont typeface="Arial" panose="020B0604020202020204" pitchFamily="34" charset="0"/>
                        <a:buChar char="•"/>
                      </a:pPr>
                      <a:r>
                        <a:rPr lang="en-US" sz="3000" i="1" dirty="0">
                          <a:solidFill>
                            <a:srgbClr val="C00000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Substance use disorder article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2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GW CJHI Podcasts</a:t>
                      </a:r>
                    </a:p>
                    <a:p>
                      <a:pPr marL="457200" indent="-4572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CJHI Podcast, Clinical Update in Internal Medicine (Kendig)</a:t>
                      </a:r>
                    </a:p>
                    <a:p>
                      <a:pPr marL="457200" indent="-4572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CJHI Podcast, Advancing Preventive Health Care in the Correctional Setting (Ballom, Kendig)</a:t>
                      </a:r>
                    </a:p>
                    <a:p>
                      <a:pPr marL="457200" indent="-4572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CJHI Podcast, Healthcare Risks of New Illicit Substances (Manenti, Kendig)</a:t>
                      </a:r>
                    </a:p>
                  </a:txBody>
                  <a:tcPr marL="18288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3000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6">
                        <a:alphaModFix amt="50000"/>
                      </a:blip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="" xmlns:a16="http://schemas.microsoft.com/office/drawing/2014/main" val="3907116731"/>
                  </a:ext>
                </a:extLst>
              </a:tr>
              <a:tr h="2653963">
                <a:tc>
                  <a:txBody>
                    <a:bodyPr/>
                    <a:lstStyle/>
                    <a:p>
                      <a:pPr algn="l"/>
                      <a:r>
                        <a:rPr lang="en-US" sz="3500" b="1" dirty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Public Health Coursework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US" sz="2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Clinical Public Health Summit: HIV/AIDS</a:t>
                      </a:r>
                    </a:p>
                    <a:p>
                      <a:pPr marL="457200" indent="-4572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800" b="0" i="1" dirty="0">
                          <a:solidFill>
                            <a:srgbClr val="C00000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HIV article</a:t>
                      </a:r>
                    </a:p>
                    <a:p>
                      <a:pPr marL="457200" indent="-4572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800" b="0" i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CJHI Podcast, Improving Care and Reentry Strategies for Justice-Involved Patients with HIV Infection (Spaulding, </a:t>
                      </a:r>
                      <a:r>
                        <a:rPr lang="en-US" sz="2800" b="0" i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Kendig</a:t>
                      </a:r>
                      <a:r>
                        <a:rPr lang="en-US" sz="2800" b="0" i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)</a:t>
                      </a:r>
                    </a:p>
                  </a:txBody>
                  <a:tcPr marL="18288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457200" indent="-457200" algn="l">
                        <a:buFont typeface="Arial" panose="020B0604020202020204" pitchFamily="34" charset="0"/>
                        <a:buChar char="•"/>
                      </a:pPr>
                      <a:endParaRPr lang="en-US" sz="28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marL="18288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3000" b="1" dirty="0">
                        <a:solidFill>
                          <a:srgbClr val="C00000"/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2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Scholarly Project for Track Program </a:t>
                      </a:r>
                      <a:r>
                        <a:rPr lang="en-US" sz="28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(Urban/Community Health, Health Policy)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2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MD/MPH Capstone Project</a:t>
                      </a:r>
                    </a:p>
                  </a:txBody>
                  <a:tcPr marL="18288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3000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721277899"/>
                  </a:ext>
                </a:extLst>
              </a:tr>
              <a:tr h="3752778">
                <a:tc>
                  <a:txBody>
                    <a:bodyPr/>
                    <a:lstStyle/>
                    <a:p>
                      <a:pPr algn="l"/>
                      <a:r>
                        <a:rPr lang="en-US" sz="3500" b="1" dirty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Clinical Clerkships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800" dirty="0">
                        <a:solidFill>
                          <a:schemeClr val="tx1"/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marL="18288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lang="en-US" sz="2800" dirty="0">
                        <a:solidFill>
                          <a:schemeClr val="tx1"/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marL="18288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3000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6">
                        <a:alphaModFix amt="50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2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Psychiatry: </a:t>
                      </a:r>
                      <a:r>
                        <a:rPr lang="en-US" sz="28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NVMHI, St. Elizabeth’s Forensic Unit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2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Pediatrics: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28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Community Child Health Advocacy</a:t>
                      </a:r>
                    </a:p>
                    <a:p>
                      <a:pPr marL="457200" indent="-4572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CJHI Podcast, Incarcerated Juvenile Patients (Staples-Horne, Kendig)</a:t>
                      </a:r>
                    </a:p>
                    <a:p>
                      <a:pPr marL="0" marR="0" lvl="0" indent="0" algn="l" defTabSz="4389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1" dirty="0">
                          <a:solidFill>
                            <a:srgbClr val="C00000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Primary Care: </a:t>
                      </a:r>
                      <a:r>
                        <a:rPr lang="en-US" sz="2800" dirty="0">
                          <a:solidFill>
                            <a:srgbClr val="C00000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Unity Health Care re-Entry Clinic </a:t>
                      </a:r>
                    </a:p>
                  </a:txBody>
                  <a:tcPr marL="18288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Emergency Medicine</a:t>
                      </a:r>
                    </a:p>
                    <a:p>
                      <a:pPr marL="457200" indent="-4572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Approach to the Justice-Involved Patient &amp; Pain Management in the E.D. setting (Buchanan, 2018)</a:t>
                      </a:r>
                    </a:p>
                  </a:txBody>
                  <a:tcPr marL="18288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180431878"/>
                  </a:ext>
                </a:extLst>
              </a:tr>
              <a:tr h="1516550">
                <a:tc>
                  <a:txBody>
                    <a:bodyPr/>
                    <a:lstStyle/>
                    <a:p>
                      <a:pPr algn="l"/>
                      <a:r>
                        <a:rPr lang="en-US" sz="3500" b="1" dirty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Learning Didactics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en-US" sz="2800" b="1" i="0" dirty="0">
                          <a:solidFill>
                            <a:srgbClr val="C00000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Clinical Skills and Reasoning, Physical Exam &amp; Diagnosis:</a:t>
                      </a:r>
                    </a:p>
                    <a:p>
                      <a:pPr marL="457200" indent="-4572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800" i="0" dirty="0">
                          <a:solidFill>
                            <a:srgbClr val="C00000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How to Take a Social History</a:t>
                      </a:r>
                    </a:p>
                    <a:p>
                      <a:pPr marL="457200" indent="-4572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800" i="0" dirty="0">
                          <a:solidFill>
                            <a:srgbClr val="C00000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How to Examine a Justice-Involved Patient</a:t>
                      </a:r>
                    </a:p>
                    <a:p>
                      <a:pPr algn="l"/>
                      <a:endParaRPr lang="en-US" sz="2800" i="0" dirty="0">
                        <a:solidFill>
                          <a:srgbClr val="C00000"/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marL="18288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3000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2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Professional Development:</a:t>
                      </a:r>
                    </a:p>
                    <a:p>
                      <a:pPr marL="457200" indent="-4572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Reflections on Clinical Rotations</a:t>
                      </a:r>
                    </a:p>
                    <a:p>
                      <a:pPr marL="457200" indent="-4572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Challenging Patient Encounters</a:t>
                      </a:r>
                    </a:p>
                  </a:txBody>
                  <a:tcPr marL="18288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3000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870735188"/>
                  </a:ext>
                </a:extLst>
              </a:tr>
              <a:tr h="2158757">
                <a:tc>
                  <a:txBody>
                    <a:bodyPr/>
                    <a:lstStyle/>
                    <a:p>
                      <a:pPr algn="l"/>
                      <a:r>
                        <a:rPr lang="en-US" sz="3500" b="1" dirty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Elective Clerkships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lang="en-US" sz="2800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marL="18288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3000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6">
                        <a:alphaModFix amt="50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800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marL="18288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28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VA Infectious Disease</a:t>
                      </a:r>
                      <a:br>
                        <a:rPr lang="en-US" sz="28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</a:br>
                      <a:r>
                        <a:rPr lang="en-US" sz="28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Forensic Psychiatry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28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Child Abuse</a:t>
                      </a:r>
                    </a:p>
                    <a:p>
                      <a:pPr marL="0" marR="0" lvl="0" indent="0" algn="l" defTabSz="4389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rgbClr val="C00000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Telehealth: Primary Care Re-Entry Clinic</a:t>
                      </a:r>
                    </a:p>
                  </a:txBody>
                  <a:tcPr marL="18288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2-week Case Based Elective: </a:t>
                      </a:r>
                    </a:p>
                    <a:p>
                      <a:pPr algn="l"/>
                      <a:r>
                        <a:rPr lang="en-US" sz="28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Criminal Justice Health</a:t>
                      </a:r>
                    </a:p>
                    <a:p>
                      <a:pPr marL="457200" indent="-4572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4-week Clinical Elective:</a:t>
                      </a:r>
                      <a:r>
                        <a:rPr lang="en-US" sz="28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 Introduction to Correctional Medicine &amp; Rotation in D.C. Jail</a:t>
                      </a:r>
                    </a:p>
                  </a:txBody>
                  <a:tcPr marL="18288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859766851"/>
                  </a:ext>
                </a:extLst>
              </a:tr>
              <a:tr h="1152640">
                <a:tc>
                  <a:txBody>
                    <a:bodyPr/>
                    <a:lstStyle/>
                    <a:p>
                      <a:pPr algn="l"/>
                      <a:r>
                        <a:rPr lang="en-US" sz="3500" b="1" dirty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Elective Enrichment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5">
                  <a:txBody>
                    <a:bodyPr/>
                    <a:lstStyle/>
                    <a:p>
                      <a:pPr marL="457200" indent="-457200" algn="ctr"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GW Criminal Justice Health Webinar Series</a:t>
                      </a:r>
                    </a:p>
                    <a:p>
                      <a:pPr marL="457200" indent="-457200" algn="ctr"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Correctional care journal club discussion board</a:t>
                      </a:r>
                    </a:p>
                    <a:p>
                      <a:pPr marL="457200" indent="-457200" algn="ctr"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“Meet the Professor” series with correctional health experts</a:t>
                      </a:r>
                    </a:p>
                  </a:txBody>
                  <a:tcPr marL="18288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3000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3000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3000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483234640"/>
                  </a:ext>
                </a:extLst>
              </a:tr>
              <a:tr h="1822065">
                <a:tc>
                  <a:txBody>
                    <a:bodyPr/>
                    <a:lstStyle/>
                    <a:p>
                      <a:pPr algn="l"/>
                      <a:r>
                        <a:rPr lang="en-US" sz="3500" b="1" dirty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Research &amp; Scholarships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marL="457200" indent="-4572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Betty Ford Summer Institute for Medical Students: Addiction Medicine </a:t>
                      </a:r>
                    </a:p>
                    <a:p>
                      <a:pPr marL="457200" indent="-4572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Gill Summer Fellowship</a:t>
                      </a:r>
                    </a:p>
                    <a:p>
                      <a:pPr marL="457200" indent="-4572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Health Services Scholarship Projects: </a:t>
                      </a:r>
                      <a:r>
                        <a:rPr lang="en-US" sz="2800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Telehealth, Textbook Chapter on Correctional Health</a:t>
                      </a:r>
                    </a:p>
                  </a:txBody>
                  <a:tcPr marL="18288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3000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457200" indent="-4572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Lazarus Family Scholarship in Health Services Delivery</a:t>
                      </a:r>
                    </a:p>
                    <a:p>
                      <a:pPr marL="457200" indent="-4572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Women’s Board Scholarship</a:t>
                      </a:r>
                    </a:p>
                  </a:txBody>
                  <a:tcPr marL="18288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3000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885082083"/>
                  </a:ext>
                </a:extLst>
              </a:tr>
              <a:tr h="1152640">
                <a:tc>
                  <a:txBody>
                    <a:bodyPr/>
                    <a:lstStyle/>
                    <a:p>
                      <a:pPr algn="l"/>
                      <a:r>
                        <a:rPr lang="en-US" sz="3500" b="1" dirty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Volunteer &amp; Global Opportunities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marL="457200" lvl="0" indent="-45720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Arlington County Jail Health Education</a:t>
                      </a:r>
                    </a:p>
                    <a:p>
                      <a:pPr marL="457200" lvl="0" indent="-45720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Social Justice Working Group</a:t>
                      </a:r>
                    </a:p>
                  </a:txBody>
                  <a:tcPr marL="18288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endParaRPr lang="en-US" sz="3000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International Health Elective: Haiti</a:t>
                      </a:r>
                    </a:p>
                  </a:txBody>
                  <a:tcPr marL="18288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800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marL="18288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4493269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1251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7742</TotalTime>
  <Words>632</Words>
  <Application>Microsoft Office PowerPoint</Application>
  <PresentationFormat>Custom</PresentationFormat>
  <Paragraphs>86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Genigraphics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Genigraphics Research Poster Template 36x48</dc:title>
  <dc:creator>Jay Larson</dc:creator>
  <dc:description>Quality poster printing
www.genigraphics.com
1-800-790-4001</dc:description>
  <cp:lastModifiedBy>GWU</cp:lastModifiedBy>
  <cp:revision>171</cp:revision>
  <cp:lastPrinted>2013-02-12T02:21:55Z</cp:lastPrinted>
  <dcterms:created xsi:type="dcterms:W3CDTF">2014-07-21T15:15:50Z</dcterms:created>
  <dcterms:modified xsi:type="dcterms:W3CDTF">2019-06-27T15:20:35Z</dcterms:modified>
</cp:coreProperties>
</file>