
<file path=[Content_Types].xml><?xml version="1.0" encoding="utf-8"?>
<Types xmlns="http://schemas.openxmlformats.org/package/2006/content-types">
  <Default ContentType="image/png" Extension="png"/>
  <Default ContentType="image/x-emf" Extension="emf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7" r:id="rId3"/>
    <p:sldId id="300" r:id="rId4"/>
    <p:sldId id="317" r:id="rId5"/>
    <p:sldId id="264" r:id="rId6"/>
    <p:sldId id="314" r:id="rId7"/>
    <p:sldId id="309" r:id="rId8"/>
    <p:sldId id="308" r:id="rId9"/>
    <p:sldId id="310" r:id="rId10"/>
    <p:sldId id="301" r:id="rId11"/>
    <p:sldId id="315" r:id="rId12"/>
    <p:sldId id="302" r:id="rId13"/>
    <p:sldId id="303" r:id="rId14"/>
    <p:sldId id="318" r:id="rId15"/>
    <p:sldId id="304" r:id="rId16"/>
    <p:sldId id="279" r:id="rId17"/>
    <p:sldId id="305" r:id="rId18"/>
    <p:sldId id="283" r:id="rId19"/>
    <p:sldId id="307" r:id="rId20"/>
    <p:sldId id="311" r:id="rId21"/>
    <p:sldId id="270" r:id="rId22"/>
    <p:sldId id="316" r:id="rId23"/>
    <p:sldId id="31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98" autoAdjust="0"/>
    <p:restoredTop sz="91325" autoAdjust="0"/>
  </p:normalViewPr>
  <p:slideViewPr>
    <p:cSldViewPr snapToGrid="0" snapToObjects="1">
      <p:cViewPr>
        <p:scale>
          <a:sx n="100" d="100"/>
          <a:sy n="100" d="100"/>
        </p:scale>
        <p:origin x="17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4EF048-2BD7-7740-810A-DC5BDDF7A3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5EFC0-9E80-0F40-94DD-AF425FAC48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A8916-BBDB-EF4F-BBD8-A9D1EA164B5E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87948-3115-4740-97E6-2AE95E05F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EB5D6-C60E-2445-8165-DD13C91A32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ED4DD-8187-E041-B0C3-73C8FA57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49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88D93-8B08-7946-82CE-0E654E2C7F5B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AE48B-7E0C-B043-9AF0-9861E684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9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you thinking about writing</a:t>
            </a:r>
            <a:r>
              <a:rPr lang="en-US" baseline="0" dirty="0"/>
              <a:t> a fellowship in the next year? To which group?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AE48B-7E0C-B043-9AF0-9861E684B0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3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AE48B-7E0C-B043-9AF0-9861E684B0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7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AE48B-7E0C-B043-9AF0-9861E684B0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20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AE48B-7E0C-B043-9AF0-9861E684B0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03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AE48B-7E0C-B043-9AF0-9861E684B0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13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AE48B-7E0C-B043-9AF0-9861E684B0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4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B40E1-1CD4-B445-B037-71246B0ED044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42FC4-8916-1147-B40B-DAFD1EC0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6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630" y="235185"/>
            <a:ext cx="7407392" cy="53334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B40E1-1CD4-B445-B037-71246B0ED044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42FC4-8916-1147-B40B-DAFD1EC0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B40E1-1CD4-B445-B037-71246B0ED044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42FC4-8916-1147-B40B-DAFD1EC0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52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4435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0012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808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0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40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3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98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49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55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6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61630" y="141112"/>
            <a:ext cx="7407392" cy="94074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B40E1-1CD4-B445-B037-71246B0ED044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42FC4-8916-1147-B40B-DAFD1EC0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95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09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99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5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B40E1-1CD4-B445-B037-71246B0ED044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42FC4-8916-1147-B40B-DAFD1EC0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3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630" y="235185"/>
            <a:ext cx="7407392" cy="53334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B40E1-1CD4-B445-B037-71246B0ED044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42FC4-8916-1147-B40B-DAFD1EC0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630" y="235185"/>
            <a:ext cx="7407392" cy="53334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B40E1-1CD4-B445-B037-71246B0ED044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42FC4-8916-1147-B40B-DAFD1EC0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8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630" y="235185"/>
            <a:ext cx="7407392" cy="53334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B40E1-1CD4-B445-B037-71246B0ED044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42FC4-8916-1147-B40B-DAFD1EC0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5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B40E1-1CD4-B445-B037-71246B0ED044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42FC4-8916-1147-B40B-DAFD1EC0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2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B40E1-1CD4-B445-B037-71246B0ED044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42FC4-8916-1147-B40B-DAFD1EC0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0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B40E1-1CD4-B445-B037-71246B0ED044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42FC4-8916-1147-B40B-DAFD1EC0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2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074" y="104892"/>
            <a:ext cx="8955381" cy="10287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gw_atx_2cs_rev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4" y="228601"/>
            <a:ext cx="1036696" cy="777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flipV="1">
            <a:off x="2201333" y="6605647"/>
            <a:ext cx="6848122" cy="148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506896" y="6299038"/>
            <a:ext cx="1533220" cy="357255"/>
          </a:xfrm>
          <a:prstGeom prst="rect">
            <a:avLst/>
          </a:prstGeom>
        </p:spPr>
      </p:pic>
      <p:pic>
        <p:nvPicPr>
          <p:cNvPr id="2" name="Picture 1" descr="gw_sch_smhs_full_2cs_pos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4" y="6170941"/>
            <a:ext cx="1787984" cy="58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cover slide gol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4B44-8410-8E45-AD4B-80A20046035E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4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videncepartners.com/resources/methodological-resources/framing-the-question-and-a-priori-hypothese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alelive.com/finer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Relationship Id="rId5" Target="https://sparc.ctsicn.org/service_requests/15041921/catalog" TargetMode="External" Type="http://schemas.openxmlformats.org/officeDocument/2006/relationships/hyperlink"/><Relationship Id="rId4" Target="https://himmelfarb.gwu.edu/tutorials/studydesign101/" TargetMode="External" Type="http://schemas.openxmlformats.org/officeDocument/2006/relationships/hyperlink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 ?><Relationships xmlns="http://schemas.openxmlformats.org/package/2006/relationships"><Relationship Id="rId3" Target="https://www.biosciencewriters.com/nih-grant-applications-the-anatomy-of-a-specific-aims-page.aspx" TargetMode="External" Type="http://schemas.openxmlformats.org/officeDocument/2006/relationships/hyperlink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Relationship Id="rId4" Target="http://guides.himmelfarb.gwu.edu/c.php?g=27724&amp;p=4447440" TargetMode="External" Type="http://schemas.openxmlformats.org/officeDocument/2006/relationships/hyperlink"/></Relationships>
</file>

<file path=ppt/slides/_rels/slide8.xml.rels><?xml version="1.0" encoding="UTF-8" standalone="yes" ?><Relationships xmlns="http://schemas.openxmlformats.org/package/2006/relationships"><Relationship Id="rId3" Target="https://himmelfarb.gwu.edu/services/system_review.cfm" TargetMode="External" Type="http://schemas.openxmlformats.org/officeDocument/2006/relationships/hyperlink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5" Target="mailto:elainej@gwu.edu" TargetMode="External" Type="http://schemas.openxmlformats.org/officeDocument/2006/relationships/hyperlink"/><Relationship Id="rId4" Target="https://guides.himmelfarb.gwu.edu/systematic_review" TargetMode="External" Type="http://schemas.openxmlformats.org/officeDocument/2006/relationships/hyperlink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rallelogram 18"/>
          <p:cNvSpPr/>
          <p:nvPr/>
        </p:nvSpPr>
        <p:spPr>
          <a:xfrm>
            <a:off x="0" y="2025879"/>
            <a:ext cx="7610300" cy="612519"/>
          </a:xfrm>
          <a:prstGeom prst="parallelogram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01118" y="1992067"/>
            <a:ext cx="624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Framing Your Research Question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1466" y="3138720"/>
            <a:ext cx="83935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Alison K. Hall, PhD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Dean, Research Workforce Development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12, 2019</a:t>
            </a:r>
          </a:p>
        </p:txBody>
      </p:sp>
    </p:spTree>
    <p:extLst>
      <p:ext uri="{BB962C8B-B14F-4D97-AF65-F5344CB8AC3E}">
        <p14:creationId xmlns:p14="http://schemas.microsoft.com/office/powerpoint/2010/main" val="1004774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D7E221-1609-5442-8CB0-A44EDF0E30E3}"/>
              </a:ext>
            </a:extLst>
          </p:cNvPr>
          <p:cNvSpPr/>
          <p:nvPr/>
        </p:nvSpPr>
        <p:spPr>
          <a:xfrm>
            <a:off x="204717" y="1392072"/>
            <a:ext cx="87755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effects of antiplatelet agents on vascular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 only patients with transient ischemic attacks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those with ischemic attacks and strokes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those with any vascular disease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cerebro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-, cardio-, or peripheral vascular disease).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intervention might be a relatively narrow range of doses of aspirin; all doses of aspirin; or all anti-platelet agents.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BD82D3-660A-504E-BEC1-5CDBE745FAFE}"/>
              </a:ext>
            </a:extLst>
          </p:cNvPr>
          <p:cNvSpPr/>
          <p:nvPr/>
        </p:nvSpPr>
        <p:spPr>
          <a:xfrm>
            <a:off x="693193" y="4750705"/>
            <a:ext cx="7790407" cy="12055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Generally want broad eligibility criteria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Specify a priori possible explanations of variability in study results for each PICOT element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2C719-EE3F-7C41-A157-7BF24793DCF4}"/>
              </a:ext>
            </a:extLst>
          </p:cNvPr>
          <p:cNvSpPr txBox="1"/>
          <p:nvPr/>
        </p:nvSpPr>
        <p:spPr>
          <a:xfrm>
            <a:off x="3548418" y="255264"/>
            <a:ext cx="4668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How broadly to define? </a:t>
            </a:r>
          </a:p>
        </p:txBody>
      </p:sp>
    </p:spTree>
    <p:extLst>
      <p:ext uri="{BB962C8B-B14F-4D97-AF65-F5344CB8AC3E}">
        <p14:creationId xmlns:p14="http://schemas.microsoft.com/office/powerpoint/2010/main" val="292392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0E2AA9-1896-1840-B378-0DCE66650B5A}"/>
              </a:ext>
            </a:extLst>
          </p:cNvPr>
          <p:cNvSpPr txBox="1"/>
          <p:nvPr/>
        </p:nvSpPr>
        <p:spPr>
          <a:xfrm>
            <a:off x="6565142" y="291547"/>
            <a:ext cx="1301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PICOT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A016B-E5EE-4D49-A350-FB0D6D1B0F58}"/>
              </a:ext>
            </a:extLst>
          </p:cNvPr>
          <p:cNvSpPr txBox="1"/>
          <p:nvPr/>
        </p:nvSpPr>
        <p:spPr>
          <a:xfrm>
            <a:off x="482601" y="1832760"/>
            <a:ext cx="87130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P- Population; elderly? Particular condition? Healthy? Urban?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I- Intervention; analytic, experimental , comparison group?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C- Comparison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O-Outcome; disease, parameter of interest-pain,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T-Time period, when outcomes measured, reflect study period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E36481-44D0-2249-B4FA-186A1CE95C43}"/>
              </a:ext>
            </a:extLst>
          </p:cNvPr>
          <p:cNvSpPr/>
          <p:nvPr/>
        </p:nvSpPr>
        <p:spPr>
          <a:xfrm>
            <a:off x="482601" y="4821843"/>
            <a:ext cx="8156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More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https://www.evidencepartners.com/resources/methodological-resources/framing-the-question-and-a-priori-hypotheses/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B75BB1-6184-F34C-8043-501BB7EA0AA0}"/>
              </a:ext>
            </a:extLst>
          </p:cNvPr>
          <p:cNvSpPr txBox="1"/>
          <p:nvPr/>
        </p:nvSpPr>
        <p:spPr>
          <a:xfrm>
            <a:off x="2769704" y="4204969"/>
            <a:ext cx="3005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Your other 2 questions</a:t>
            </a:r>
          </a:p>
        </p:txBody>
      </p:sp>
    </p:spTree>
    <p:extLst>
      <p:ext uri="{BB962C8B-B14F-4D97-AF65-F5344CB8AC3E}">
        <p14:creationId xmlns:p14="http://schemas.microsoft.com/office/powerpoint/2010/main" val="406140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0E79D0-C30E-5146-803D-9E8F6AD21AF0}"/>
              </a:ext>
            </a:extLst>
          </p:cNvPr>
          <p:cNvSpPr txBox="1"/>
          <p:nvPr/>
        </p:nvSpPr>
        <p:spPr>
          <a:xfrm>
            <a:off x="4979477" y="1571356"/>
            <a:ext cx="3564022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Geriatric population, community hospital, exposed to new drug, compared to standard drug for relief of pain. </a:t>
            </a:r>
          </a:p>
          <a:p>
            <a:endParaRPr lang="en-US" sz="2000" dirty="0"/>
          </a:p>
          <a:p>
            <a:r>
              <a:rPr lang="en-US" sz="2000" dirty="0"/>
              <a:t>Interventions might be therapeutic, diagnostic, prophylactic, surgical, </a:t>
            </a:r>
            <a:r>
              <a:rPr lang="en-US" sz="2000" dirty="0" err="1"/>
              <a:t>etc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Outcomes can be subjective, objective, biological, lab, radiological, </a:t>
            </a:r>
            <a:r>
              <a:rPr lang="en-US" sz="2000" dirty="0" err="1"/>
              <a:t>etc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B0E276-194C-C449-A3B3-6C65F3C839C5}"/>
              </a:ext>
            </a:extLst>
          </p:cNvPr>
          <p:cNvSpPr txBox="1"/>
          <p:nvPr/>
        </p:nvSpPr>
        <p:spPr>
          <a:xfrm>
            <a:off x="463098" y="1571356"/>
            <a:ext cx="3953918" cy="37856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Observational study to find associated risk factors or predictors for suicide among adolescents 10-19 yrs. </a:t>
            </a:r>
          </a:p>
          <a:p>
            <a:endParaRPr lang="en-US" sz="2000" dirty="0"/>
          </a:p>
          <a:p>
            <a:r>
              <a:rPr lang="en-US" sz="2000" dirty="0"/>
              <a:t>Case control-one group committed suicide other group did not,  within 3 years time. </a:t>
            </a:r>
          </a:p>
          <a:p>
            <a:endParaRPr lang="en-US" sz="2000" dirty="0"/>
          </a:p>
          <a:p>
            <a:r>
              <a:rPr lang="en-US" sz="2000" dirty="0"/>
              <a:t>Assess risk factors in both groups like drug use, stress, academic performance, </a:t>
            </a:r>
            <a:r>
              <a:rPr lang="en-US" sz="2000" dirty="0" err="1"/>
              <a:t>etc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3908F-872D-A64A-A798-FF79A8CED77E}"/>
              </a:ext>
            </a:extLst>
          </p:cNvPr>
          <p:cNvSpPr txBox="1"/>
          <p:nvPr/>
        </p:nvSpPr>
        <p:spPr>
          <a:xfrm>
            <a:off x="1288467" y="5534745"/>
            <a:ext cx="6257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good research question has logical clarity,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leads to study design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2B4B9A-E67B-4C4F-8FAD-73EBA3898077}"/>
              </a:ext>
            </a:extLst>
          </p:cNvPr>
          <p:cNvSpPr txBox="1"/>
          <p:nvPr/>
        </p:nvSpPr>
        <p:spPr>
          <a:xfrm>
            <a:off x="1649484" y="278643"/>
            <a:ext cx="7041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Research Questions Lead to Study Design</a:t>
            </a:r>
          </a:p>
        </p:txBody>
      </p:sp>
    </p:spTree>
    <p:extLst>
      <p:ext uri="{BB962C8B-B14F-4D97-AF65-F5344CB8AC3E}">
        <p14:creationId xmlns:p14="http://schemas.microsoft.com/office/powerpoint/2010/main" val="3433020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0B218-8229-EC44-B842-4E0F48E4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059C2C-AE9B-DD43-8E1C-84C00EAE88D0}"/>
              </a:ext>
            </a:extLst>
          </p:cNvPr>
          <p:cNvSpPr/>
          <p:nvPr/>
        </p:nvSpPr>
        <p:spPr>
          <a:xfrm>
            <a:off x="533400" y="1536701"/>
            <a:ext cx="7048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Little data exist on the use of pharmacological treatments for osteoarthritis in very old people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Important, painful joints affect activity</a:t>
            </a:r>
          </a:p>
          <a:p>
            <a:r>
              <a:rPr lang="en-US" dirty="0"/>
              <a:t>relevant, because of the ageing population, comorbidity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One drug versus combination?</a:t>
            </a:r>
          </a:p>
          <a:p>
            <a:r>
              <a:rPr lang="en-US" dirty="0"/>
              <a:t>One joint versus another (elbow, knee)?</a:t>
            </a:r>
          </a:p>
          <a:p>
            <a:r>
              <a:rPr lang="en-US" dirty="0"/>
              <a:t>Many trials are short term (</a:t>
            </a:r>
            <a:r>
              <a:rPr lang="en-US" dirty="0" err="1"/>
              <a:t>eg</a:t>
            </a:r>
            <a:r>
              <a:rPr lang="en-US" dirty="0"/>
              <a:t> 6 weeks)</a:t>
            </a:r>
          </a:p>
          <a:p>
            <a:r>
              <a:rPr lang="en-US" dirty="0"/>
              <a:t>Affect clinical practice (dose escalation, substitution)?</a:t>
            </a:r>
          </a:p>
        </p:txBody>
      </p:sp>
    </p:spTree>
    <p:extLst>
      <p:ext uri="{BB962C8B-B14F-4D97-AF65-F5344CB8AC3E}">
        <p14:creationId xmlns:p14="http://schemas.microsoft.com/office/powerpoint/2010/main" val="940301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49514B-4E66-1947-B415-8ED9C193A0A7}"/>
              </a:ext>
            </a:extLst>
          </p:cNvPr>
          <p:cNvSpPr txBox="1"/>
          <p:nvPr/>
        </p:nvSpPr>
        <p:spPr>
          <a:xfrm>
            <a:off x="4098030" y="277582"/>
            <a:ext cx="4564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Do you proceed? FINER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F7E26-7AD0-5640-A1D9-6DA45FA9E479}"/>
              </a:ext>
            </a:extLst>
          </p:cNvPr>
          <p:cNvSpPr txBox="1"/>
          <p:nvPr/>
        </p:nvSpPr>
        <p:spPr>
          <a:xfrm>
            <a:off x="698814" y="1277392"/>
            <a:ext cx="75104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Characteristics of a good research question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F-feasibility; resources, time, stat power, expertise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I-Interesting; to investigator, subjects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N-Novelty; innovation, interest to funders?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E-Ethical, safeguard interests of participants (IRB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R-Relevant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Nice questions 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scalelive.com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can’t decide without a grounding in the literature.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CA6F80-9B18-9B43-808B-30BF8031B202}"/>
              </a:ext>
            </a:extLst>
          </p:cNvPr>
          <p:cNvSpPr txBox="1"/>
          <p:nvPr/>
        </p:nvSpPr>
        <p:spPr>
          <a:xfrm>
            <a:off x="1074953" y="5555022"/>
            <a:ext cx="7032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study feasible? Consider any modifications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B2C0BC5-9197-4F44-8CFB-3B6D0AC95BFA}"/>
              </a:ext>
            </a:extLst>
          </p:cNvPr>
          <p:cNvSpPr/>
          <p:nvPr/>
        </p:nvSpPr>
        <p:spPr>
          <a:xfrm>
            <a:off x="5669973" y="3744191"/>
            <a:ext cx="3258827" cy="11637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feasible but not valid, unethical!</a:t>
            </a:r>
          </a:p>
        </p:txBody>
      </p:sp>
    </p:spTree>
    <p:extLst>
      <p:ext uri="{BB962C8B-B14F-4D97-AF65-F5344CB8AC3E}">
        <p14:creationId xmlns:p14="http://schemas.microsoft.com/office/powerpoint/2010/main" val="1362397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57" y="1320758"/>
            <a:ext cx="3361065" cy="251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774701" y="3833106"/>
            <a:ext cx="7943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strong research idea should pass the </a:t>
            </a:r>
            <a:r>
              <a:rPr lang="ja-JP" alt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</a:t>
            </a:r>
            <a:r>
              <a:rPr lang="ja-JP" alt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test.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benefit of answering your question?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purpose of your research?</a:t>
            </a:r>
            <a:endParaRPr lang="en-US" altLang="en-US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Why did you chose the approach?</a:t>
            </a:r>
          </a:p>
          <a:p>
            <a:r>
              <a:rPr lang="en-US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Consider anticipated results and alternatives</a:t>
            </a:r>
          </a:p>
          <a:p>
            <a:r>
              <a:rPr lang="en-US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How the proposed studies will move the field forward?</a:t>
            </a: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3852474" y="269823"/>
            <a:ext cx="44220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Research Strategy</a:t>
            </a:r>
          </a:p>
        </p:txBody>
      </p:sp>
    </p:spTree>
    <p:extLst>
      <p:ext uri="{BB962C8B-B14F-4D97-AF65-F5344CB8AC3E}">
        <p14:creationId xmlns:p14="http://schemas.microsoft.com/office/powerpoint/2010/main" val="1934928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1209E7-50CA-BD44-9CDE-A67D952D619A}"/>
              </a:ext>
            </a:extLst>
          </p:cNvPr>
          <p:cNvSpPr txBox="1"/>
          <p:nvPr/>
        </p:nvSpPr>
        <p:spPr>
          <a:xfrm>
            <a:off x="3719593" y="309966"/>
            <a:ext cx="4253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Leads to a Hypothesis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0B7AE-EE78-5E42-9C0E-EAAE24ADD01E}"/>
              </a:ext>
            </a:extLst>
          </p:cNvPr>
          <p:cNvSpPr txBox="1"/>
          <p:nvPr/>
        </p:nvSpPr>
        <p:spPr>
          <a:xfrm>
            <a:off x="622301" y="1219200"/>
            <a:ext cx="8521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statement. Defines the assumption you are to test.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Example: Study elderly subjects and drug for knee 	osteoarthritis. Test two drugs, ABC and ibuprofen; 	measure is relief of pain 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Hypothesis spells out anticipated relationship between variables. May be true/not true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Drug ABC is superior to standard for knee pain relief. </a:t>
            </a:r>
          </a:p>
          <a:p>
            <a:pPr lvl="1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One sided to find superior, two sided if equivalent; </a:t>
            </a:r>
          </a:p>
          <a:p>
            <a:pPr lvl="1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Hypothesis has impact on power and sample size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652BCA-A1AC-DE40-9BF3-B606543482AA}"/>
              </a:ext>
            </a:extLst>
          </p:cNvPr>
          <p:cNvSpPr txBox="1"/>
          <p:nvPr/>
        </p:nvSpPr>
        <p:spPr>
          <a:xfrm>
            <a:off x="1893385" y="5775585"/>
            <a:ext cx="5605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State hypothesis for your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309656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762000" y="1485900"/>
            <a:ext cx="8089900" cy="425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How will you test hypothesis?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 is experimental approach?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Describe sample sizes, blinding, statistics, controls, replication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Cite papers, but do not expect reviewer to read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 are 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Anticipated outcomes?”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What are “Alternative approaches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5538" y="291271"/>
            <a:ext cx="4442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ArialMT" charset="0"/>
              </a:rPr>
              <a:t>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2683440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7C7217-5BBB-564B-ABE0-B920341A3EA0}"/>
              </a:ext>
            </a:extLst>
          </p:cNvPr>
          <p:cNvSpPr txBox="1"/>
          <p:nvPr/>
        </p:nvSpPr>
        <p:spPr>
          <a:xfrm>
            <a:off x="340251" y="1638300"/>
            <a:ext cx="84656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Objectives can be action points you want to achieve in study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Example: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Study elderly subjects and drug for knee 	osteoarthritis. Test two drugs, ABC and ibuprofen; 	measure is relief of pain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Specific		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self management,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carer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Measurable 	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pain scale, quality indicator, joint deterioration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Achievable 	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ambulatory, education, annual assessment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Realistic 		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resources to do it?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Timed			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6 months, 1 year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6FD7CD-1AD4-6347-A0DF-B2CBAB131E88}"/>
              </a:ext>
            </a:extLst>
          </p:cNvPr>
          <p:cNvSpPr txBox="1"/>
          <p:nvPr/>
        </p:nvSpPr>
        <p:spPr>
          <a:xfrm>
            <a:off x="1994961" y="250518"/>
            <a:ext cx="693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Objectives are SMART action points </a:t>
            </a:r>
          </a:p>
        </p:txBody>
      </p:sp>
    </p:spTree>
    <p:extLst>
      <p:ext uri="{BB962C8B-B14F-4D97-AF65-F5344CB8AC3E}">
        <p14:creationId xmlns:p14="http://schemas.microsoft.com/office/powerpoint/2010/main" val="3733432017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65376E-CCE3-384D-B6D4-F2CFE30770BD}"/>
              </a:ext>
            </a:extLst>
          </p:cNvPr>
          <p:cNvSpPr txBox="1"/>
          <p:nvPr/>
        </p:nvSpPr>
        <p:spPr>
          <a:xfrm>
            <a:off x="2401506" y="282991"/>
            <a:ext cx="6226384" cy="64633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z="3600">
                <a:solidFill>
                  <a:schemeClr val="bg1"/>
                </a:solidFill>
              </a:rPr>
              <a:t>Methodology &amp; Biostats Consult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93AEF-270C-B848-9448-47474BF095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" l="161" r="134" t="39"/>
          <a:stretch/>
        </p:blipFill>
        <p:spPr>
          <a:xfrm>
            <a:off x="2726574" y="1280159"/>
            <a:ext cx="3541221" cy="4495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244FC4-5212-D14A-8730-E37972FD38FC}"/>
              </a:ext>
            </a:extLst>
          </p:cNvPr>
          <p:cNvSpPr txBox="1"/>
          <p:nvPr/>
        </p:nvSpPr>
        <p:spPr>
          <a:xfrm>
            <a:off x="2100438" y="5770270"/>
            <a:ext cx="4793492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z="2400"/>
              <a:t>Study Design 101 </a:t>
            </a:r>
            <a:r>
              <a:rPr dirty="0" lang="en-US" sz="2400">
                <a:hlinkClick r:id="rId4"/>
              </a:rPr>
              <a:t>online tutorial help</a:t>
            </a:r>
            <a:endParaRPr dirty="0"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2C722E-83CE-704B-B6DA-B6D85D617144}"/>
              </a:ext>
            </a:extLst>
          </p:cNvPr>
          <p:cNvSpPr txBox="1"/>
          <p:nvPr/>
        </p:nvSpPr>
        <p:spPr>
          <a:xfrm>
            <a:off x="399012" y="1529541"/>
            <a:ext cx="3070136" cy="193899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z="2000" u="sng"/>
              <a:t>Helpful formulas</a:t>
            </a:r>
          </a:p>
          <a:p>
            <a:r>
              <a:rPr dirty="0" lang="en-US" sz="2000"/>
              <a:t>Sensitivity and specificity</a:t>
            </a:r>
          </a:p>
          <a:p>
            <a:r>
              <a:rPr dirty="0" lang="en-US" sz="2000"/>
              <a:t>False positive false negative</a:t>
            </a:r>
          </a:p>
          <a:p>
            <a:r>
              <a:rPr dirty="0" lang="en-US" sz="2000"/>
              <a:t>Predictive value</a:t>
            </a:r>
          </a:p>
          <a:p>
            <a:r>
              <a:rPr dirty="0" lang="en-US" sz="2000"/>
              <a:t>Relative risk</a:t>
            </a:r>
          </a:p>
          <a:p>
            <a:r>
              <a:rPr dirty="0" lang="en-US" sz="2000"/>
              <a:t>Odds ratio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AC0A2-C7D1-F64D-9C6A-0100AC91AF21}"/>
              </a:ext>
            </a:extLst>
          </p:cNvPr>
          <p:cNvSpPr txBox="1"/>
          <p:nvPr/>
        </p:nvSpPr>
        <p:spPr>
          <a:xfrm>
            <a:off x="5893399" y="2381356"/>
            <a:ext cx="2701958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tlCol="0" wrap="square">
            <a:spAutoFit/>
          </a:bodyPr>
          <a:lstStyle/>
          <a:p>
            <a:r>
              <a:rPr b="1" dirty="0" lang="en-US" sz="1400"/>
              <a:t>Grad Cert, MS Clinical Research</a:t>
            </a:r>
          </a:p>
          <a:p>
            <a:endParaRPr b="1" dirty="0" lang="en-US" sz="1400"/>
          </a:p>
          <a:p>
            <a:r>
              <a:rPr dirty="0" lang="en-US" sz="1400"/>
              <a:t>CRA 6205 Clinical Investigation</a:t>
            </a:r>
          </a:p>
          <a:p>
            <a:r>
              <a:rPr dirty="0" lang="en-US" sz="1400"/>
              <a:t>CTS 6202 Res Meth CTR</a:t>
            </a:r>
          </a:p>
          <a:p>
            <a:r>
              <a:rPr dirty="0" lang="en-US" sz="1400"/>
              <a:t>CTS 6203 Legal Ethical Issues CTR </a:t>
            </a:r>
          </a:p>
          <a:p>
            <a:r>
              <a:rPr dirty="0" lang="en-US" sz="1400"/>
              <a:t>CTS 6246 CTR Capstone Project</a:t>
            </a:r>
          </a:p>
          <a:p>
            <a:r>
              <a:rPr dirty="0" lang="en-US" sz="1400"/>
              <a:t>HSCI 6263 Biostatistics for CTR</a:t>
            </a:r>
          </a:p>
          <a:p>
            <a:r>
              <a:rPr dirty="0" lang="en-US" sz="1400"/>
              <a:t>HSCI 6264 Epidemiology for CTR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CBC705-136C-FA45-A083-59D3524AF689}"/>
              </a:ext>
            </a:extLst>
          </p:cNvPr>
          <p:cNvSpPr/>
          <p:nvPr/>
        </p:nvSpPr>
        <p:spPr>
          <a:xfrm>
            <a:off x="399012" y="4197238"/>
            <a:ext cx="181217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dirty="0" lang="en-US"/>
              <a:t>Biostatistics &amp; Epidemiology</a:t>
            </a:r>
          </a:p>
          <a:p>
            <a:r>
              <a:rPr dirty="0" lang="en-US"/>
              <a:t>Consult Service: CTSI-CN </a:t>
            </a:r>
          </a:p>
          <a:p>
            <a:r>
              <a:rPr dirty="0" lang="en-US"/>
              <a:t>SPARC </a:t>
            </a:r>
            <a:r>
              <a:rPr dirty="0" lang="en-US">
                <a:hlinkClick r:id="rId5"/>
              </a:rPr>
              <a:t>Request</a:t>
            </a:r>
            <a:endParaRPr dirty="0"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BA6164-35B7-1B43-8786-D53F4CDB352B}"/>
              </a:ext>
            </a:extLst>
          </p:cNvPr>
          <p:cNvSpPr txBox="1"/>
          <p:nvPr/>
        </p:nvSpPr>
        <p:spPr>
          <a:xfrm>
            <a:off x="2957499" y="6231935"/>
            <a:ext cx="3079369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z="2400">
                <a:solidFill>
                  <a:srgbClr val="FF0000"/>
                </a:solidFill>
              </a:rPr>
              <a:t>What’s your approach?</a:t>
            </a:r>
          </a:p>
        </p:txBody>
      </p:sp>
    </p:spTree>
    <p:extLst>
      <p:ext uri="{BB962C8B-B14F-4D97-AF65-F5344CB8AC3E}">
        <p14:creationId xmlns:p14="http://schemas.microsoft.com/office/powerpoint/2010/main" val="166930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B760C0-75D2-BA45-93F1-19D94B31C54F}"/>
              </a:ext>
            </a:extLst>
          </p:cNvPr>
          <p:cNvSpPr txBox="1"/>
          <p:nvPr/>
        </p:nvSpPr>
        <p:spPr>
          <a:xfrm>
            <a:off x="4381500" y="241300"/>
            <a:ext cx="424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Framing the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6153E-E4E4-264A-89D3-BF7408748EC5}"/>
              </a:ext>
            </a:extLst>
          </p:cNvPr>
          <p:cNvSpPr txBox="1"/>
          <p:nvPr/>
        </p:nvSpPr>
        <p:spPr>
          <a:xfrm>
            <a:off x="1014153" y="1405511"/>
            <a:ext cx="7448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Research begins with a question,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leads to a hypothesis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leads to aims and approach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have lots of questions…Which do you pursue?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do you develop a question into a study?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A18E3A-A04B-E44F-800D-545C968B75E6}"/>
              </a:ext>
            </a:extLst>
          </p:cNvPr>
          <p:cNvSpPr/>
          <p:nvPr/>
        </p:nvSpPr>
        <p:spPr>
          <a:xfrm>
            <a:off x="1014153" y="4102099"/>
            <a:ext cx="7448203" cy="14175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920309-A649-2B4A-B576-02EE36D18C8B}"/>
              </a:ext>
            </a:extLst>
          </p:cNvPr>
          <p:cNvSpPr/>
          <p:nvPr/>
        </p:nvSpPr>
        <p:spPr>
          <a:xfrm>
            <a:off x="1279944" y="4279794"/>
            <a:ext cx="1483884" cy="10078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F21058-3150-4046-9C8B-505DF4DD0DAA}"/>
              </a:ext>
            </a:extLst>
          </p:cNvPr>
          <p:cNvSpPr/>
          <p:nvPr/>
        </p:nvSpPr>
        <p:spPr>
          <a:xfrm>
            <a:off x="4666507" y="4279795"/>
            <a:ext cx="1551413" cy="10177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Study Design &amp; Methodology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4814C5-40D6-2C45-9FC0-9C84193800F3}"/>
              </a:ext>
            </a:extLst>
          </p:cNvPr>
          <p:cNvSpPr/>
          <p:nvPr/>
        </p:nvSpPr>
        <p:spPr>
          <a:xfrm>
            <a:off x="2992582" y="4279794"/>
            <a:ext cx="1445171" cy="10177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Hypothesis/ Aims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271891-036A-AF45-A4B4-679656F16CD0}"/>
              </a:ext>
            </a:extLst>
          </p:cNvPr>
          <p:cNvSpPr/>
          <p:nvPr/>
        </p:nvSpPr>
        <p:spPr>
          <a:xfrm>
            <a:off x="6446674" y="4295502"/>
            <a:ext cx="1683173" cy="10020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</a:t>
            </a:r>
          </a:p>
          <a:p>
            <a:pPr algn="ctr"/>
            <a:r>
              <a:rPr lang="en-US" dirty="0"/>
              <a:t>&amp; </a:t>
            </a:r>
          </a:p>
          <a:p>
            <a:pPr algn="ctr"/>
            <a:r>
              <a:rPr lang="en-US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3593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941" y="1378119"/>
            <a:ext cx="764125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Provide 2 or 3 aims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Address a hypothesis that is logical, testable, 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focused, informative, simple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u="sng" dirty="0">
                <a:latin typeface="Arial" charset="0"/>
                <a:ea typeface="Arial" charset="0"/>
                <a:cs typeface="Arial" charset="0"/>
              </a:rPr>
              <a:t>Sample structure: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First paragraph: Capture attention-hook, what’s known, </a:t>
            </a: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the gap you will address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why it’s important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Second Paragraph: Introduce </a:t>
            </a: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your solution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fill the gap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Each Aim: Devote a short paragraph to each aim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Summary Paragraph: What new things we will know, why the application should be supported now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Consider: Models/Charts/Diagrams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19879" y="327400"/>
            <a:ext cx="7366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Where does this fit in Specific Aims</a:t>
            </a:r>
          </a:p>
        </p:txBody>
      </p:sp>
      <p:sp>
        <p:nvSpPr>
          <p:cNvPr id="3" name="Explosion 1 2"/>
          <p:cNvSpPr/>
          <p:nvPr/>
        </p:nvSpPr>
        <p:spPr>
          <a:xfrm>
            <a:off x="6790543" y="1378119"/>
            <a:ext cx="2353457" cy="2207057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Specific Aims Handout</a:t>
            </a:r>
          </a:p>
        </p:txBody>
      </p:sp>
    </p:spTree>
    <p:extLst>
      <p:ext uri="{BB962C8B-B14F-4D97-AF65-F5344CB8AC3E}">
        <p14:creationId xmlns:p14="http://schemas.microsoft.com/office/powerpoint/2010/main" val="167992552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20D53F-1787-8C4C-BBBB-17C7F6DD4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" l="17" r="72" t="151"/>
          <a:stretch/>
        </p:blipFill>
        <p:spPr>
          <a:xfrm>
            <a:off x="61681" y="1485900"/>
            <a:ext cx="9029982" cy="3467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7582F2-5D50-AE46-A38A-467FD55A4071}"/>
              </a:ext>
            </a:extLst>
          </p:cNvPr>
          <p:cNvSpPr txBox="1"/>
          <p:nvPr/>
        </p:nvSpPr>
        <p:spPr>
          <a:xfrm>
            <a:off x="3132577" y="5287618"/>
            <a:ext cx="369780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err="1" lang="en-US" sz="2400"/>
              <a:t>Biosciencewriters.com</a:t>
            </a:r>
            <a:r>
              <a:rPr dirty="0" lang="en-US" sz="2400"/>
              <a:t> </a:t>
            </a:r>
            <a:r>
              <a:rPr dirty="0" lang="en-US" sz="2400">
                <a:hlinkClick r:id="rId3"/>
              </a:rPr>
              <a:t>here</a:t>
            </a:r>
            <a:r>
              <a:rPr dirty="0"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704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B760C0-75D2-BA45-93F1-19D94B31C54F}"/>
              </a:ext>
            </a:extLst>
          </p:cNvPr>
          <p:cNvSpPr txBox="1"/>
          <p:nvPr/>
        </p:nvSpPr>
        <p:spPr>
          <a:xfrm>
            <a:off x="4381500" y="241300"/>
            <a:ext cx="424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Framing the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6153E-E4E4-264A-89D3-BF7408748EC5}"/>
              </a:ext>
            </a:extLst>
          </p:cNvPr>
          <p:cNvSpPr txBox="1"/>
          <p:nvPr/>
        </p:nvSpPr>
        <p:spPr>
          <a:xfrm>
            <a:off x="1014153" y="1405511"/>
            <a:ext cx="7448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Research begins with a question,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leads to a hypothesis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leads to aims and approach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A18E3A-A04B-E44F-800D-545C968B75E6}"/>
              </a:ext>
            </a:extLst>
          </p:cNvPr>
          <p:cNvSpPr/>
          <p:nvPr/>
        </p:nvSpPr>
        <p:spPr>
          <a:xfrm>
            <a:off x="836353" y="3263899"/>
            <a:ext cx="7448203" cy="14175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920309-A649-2B4A-B576-02EE36D18C8B}"/>
              </a:ext>
            </a:extLst>
          </p:cNvPr>
          <p:cNvSpPr/>
          <p:nvPr/>
        </p:nvSpPr>
        <p:spPr>
          <a:xfrm>
            <a:off x="1102144" y="3441594"/>
            <a:ext cx="1483884" cy="10078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F21058-3150-4046-9C8B-505DF4DD0DAA}"/>
              </a:ext>
            </a:extLst>
          </p:cNvPr>
          <p:cNvSpPr/>
          <p:nvPr/>
        </p:nvSpPr>
        <p:spPr>
          <a:xfrm>
            <a:off x="4488707" y="3441595"/>
            <a:ext cx="1551413" cy="10177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Study Design &amp; Methodology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4814C5-40D6-2C45-9FC0-9C84193800F3}"/>
              </a:ext>
            </a:extLst>
          </p:cNvPr>
          <p:cNvSpPr/>
          <p:nvPr/>
        </p:nvSpPr>
        <p:spPr>
          <a:xfrm>
            <a:off x="2814782" y="3441594"/>
            <a:ext cx="1445171" cy="10177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Hypothesis/ Aims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271891-036A-AF45-A4B4-679656F16CD0}"/>
              </a:ext>
            </a:extLst>
          </p:cNvPr>
          <p:cNvSpPr/>
          <p:nvPr/>
        </p:nvSpPr>
        <p:spPr>
          <a:xfrm>
            <a:off x="6268874" y="3457302"/>
            <a:ext cx="1683173" cy="10020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</a:t>
            </a:r>
          </a:p>
          <a:p>
            <a:pPr algn="ctr"/>
            <a:r>
              <a:rPr lang="en-US" dirty="0"/>
              <a:t>&amp; </a:t>
            </a:r>
          </a:p>
          <a:p>
            <a:pPr algn="ctr"/>
            <a:r>
              <a:rPr lang="en-US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382455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26CC09-719A-6949-BFD6-08F9F09FFB93}"/>
              </a:ext>
            </a:extLst>
          </p:cNvPr>
          <p:cNvSpPr txBox="1"/>
          <p:nvPr/>
        </p:nvSpPr>
        <p:spPr>
          <a:xfrm>
            <a:off x="2528046" y="358588"/>
            <a:ext cx="6105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Your Questions from Pre-Work?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3D26F4-2C66-A943-B225-41BD87E22AA9}"/>
              </a:ext>
            </a:extLst>
          </p:cNvPr>
          <p:cNvSpPr txBox="1"/>
          <p:nvPr/>
        </p:nvSpPr>
        <p:spPr>
          <a:xfrm>
            <a:off x="381000" y="1631765"/>
            <a:ext cx="8341656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IPPCR #50: A Research Question and </a:t>
            </a:r>
          </a:p>
          <a:p>
            <a:pPr algn="ctr"/>
            <a:r>
              <a:rPr lang="en-US" sz="2400" dirty="0"/>
              <a:t>Implications for Efficient Clinical Trials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5214D-1D73-CE45-A13A-CFF781101F5E}"/>
              </a:ext>
            </a:extLst>
          </p:cNvPr>
          <p:cNvSpPr txBox="1"/>
          <p:nvPr/>
        </p:nvSpPr>
        <p:spPr>
          <a:xfrm>
            <a:off x="771140" y="2888922"/>
            <a:ext cx="3283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Scientific validity--study addresses the research question that was posed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B3BE2-1318-0349-8050-403FA6BFC31A}"/>
              </a:ext>
            </a:extLst>
          </p:cNvPr>
          <p:cNvSpPr txBox="1"/>
          <p:nvPr/>
        </p:nvSpPr>
        <p:spPr>
          <a:xfrm>
            <a:off x="4716928" y="4739481"/>
            <a:ext cx="328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Outcomes and measures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7C94C-F2A2-7449-A445-F4E6113E74FC}"/>
              </a:ext>
            </a:extLst>
          </p:cNvPr>
          <p:cNvSpPr txBox="1"/>
          <p:nvPr/>
        </p:nvSpPr>
        <p:spPr>
          <a:xfrm>
            <a:off x="5084431" y="2888922"/>
            <a:ext cx="2548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knowledge gap </a:t>
            </a:r>
          </a:p>
          <a:p>
            <a:r>
              <a:rPr lang="en-US" sz="2400" dirty="0"/>
              <a:t>16:50—19:50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5715C-7455-0846-842E-360E2A16EA46}"/>
              </a:ext>
            </a:extLst>
          </p:cNvPr>
          <p:cNvSpPr txBox="1"/>
          <p:nvPr/>
        </p:nvSpPr>
        <p:spPr>
          <a:xfrm>
            <a:off x="1215988" y="4739481"/>
            <a:ext cx="2393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choosing a design 35:30</a:t>
            </a:r>
          </a:p>
        </p:txBody>
      </p:sp>
    </p:spTree>
    <p:extLst>
      <p:ext uri="{BB962C8B-B14F-4D97-AF65-F5344CB8AC3E}">
        <p14:creationId xmlns:p14="http://schemas.microsoft.com/office/powerpoint/2010/main" val="364864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F07732-CB94-1543-B96B-56B6DBD4DCAF}"/>
              </a:ext>
            </a:extLst>
          </p:cNvPr>
          <p:cNvSpPr txBox="1"/>
          <p:nvPr/>
        </p:nvSpPr>
        <p:spPr>
          <a:xfrm>
            <a:off x="2590771" y="292028"/>
            <a:ext cx="612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Start with a Research Question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C6F0C4-2AAF-FB45-AC98-0A0D2641C656}"/>
              </a:ext>
            </a:extLst>
          </p:cNvPr>
          <p:cNvSpPr/>
          <p:nvPr/>
        </p:nvSpPr>
        <p:spPr>
          <a:xfrm>
            <a:off x="445023" y="2020395"/>
            <a:ext cx="373751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patients presenting with coma are most likely to return to the ED?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0CCB5E-0B1B-4C4F-A3D8-92423894C69D}"/>
              </a:ext>
            </a:extLst>
          </p:cNvPr>
          <p:cNvSpPr txBox="1"/>
          <p:nvPr/>
        </p:nvSpPr>
        <p:spPr>
          <a:xfrm>
            <a:off x="4912939" y="2020394"/>
            <a:ext cx="3354762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numbers of children with obesity increasing?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19B0C0-740F-F54E-A8C3-940E33CA2029}"/>
              </a:ext>
            </a:extLst>
          </p:cNvPr>
          <p:cNvSpPr/>
          <p:nvPr/>
        </p:nvSpPr>
        <p:spPr>
          <a:xfrm>
            <a:off x="445023" y="1394253"/>
            <a:ext cx="577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Tentative question, often from a ”hunch”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2E933D-7EF9-F14E-9573-7D2FB9F2102E}"/>
              </a:ext>
            </a:extLst>
          </p:cNvPr>
          <p:cNvSpPr txBox="1"/>
          <p:nvPr/>
        </p:nvSpPr>
        <p:spPr>
          <a:xfrm>
            <a:off x="1358836" y="4302758"/>
            <a:ext cx="59362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3 of your own research questions now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with group</a:t>
            </a:r>
          </a:p>
        </p:txBody>
      </p:sp>
    </p:spTree>
    <p:extLst>
      <p:ext uri="{BB962C8B-B14F-4D97-AF65-F5344CB8AC3E}">
        <p14:creationId xmlns:p14="http://schemas.microsoft.com/office/powerpoint/2010/main" val="65238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F07732-CB94-1543-B96B-56B6DBD4DCAF}"/>
              </a:ext>
            </a:extLst>
          </p:cNvPr>
          <p:cNvSpPr txBox="1"/>
          <p:nvPr/>
        </p:nvSpPr>
        <p:spPr>
          <a:xfrm>
            <a:off x="2801085" y="350459"/>
            <a:ext cx="5632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What might affect the study?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C6F0C4-2AAF-FB45-AC98-0A0D2641C656}"/>
              </a:ext>
            </a:extLst>
          </p:cNvPr>
          <p:cNvSpPr/>
          <p:nvPr/>
        </p:nvSpPr>
        <p:spPr>
          <a:xfrm>
            <a:off x="445023" y="2020395"/>
            <a:ext cx="373751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patients presenting with coma are most likely to return to the ED?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0CCB5E-0B1B-4C4F-A3D8-92423894C69D}"/>
              </a:ext>
            </a:extLst>
          </p:cNvPr>
          <p:cNvSpPr txBox="1"/>
          <p:nvPr/>
        </p:nvSpPr>
        <p:spPr>
          <a:xfrm>
            <a:off x="4912939" y="2020394"/>
            <a:ext cx="3354762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numbers of children with obesity increasing?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B2C455-D5FA-6847-8346-7F9FCDAA6162}"/>
              </a:ext>
            </a:extLst>
          </p:cNvPr>
          <p:cNvSpPr txBox="1"/>
          <p:nvPr/>
        </p:nvSpPr>
        <p:spPr>
          <a:xfrm>
            <a:off x="1881810" y="3801281"/>
            <a:ext cx="555266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might go in several directions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3A411C-0C69-9745-BBCE-A7597D935E24}"/>
              </a:ext>
            </a:extLst>
          </p:cNvPr>
          <p:cNvSpPr txBox="1"/>
          <p:nvPr/>
        </p:nvSpPr>
        <p:spPr>
          <a:xfrm>
            <a:off x="1103190" y="4567493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biomarker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9849A-7F3C-0D4B-96E9-9FE9919B4CCD}"/>
              </a:ext>
            </a:extLst>
          </p:cNvPr>
          <p:cNvSpPr txBox="1"/>
          <p:nvPr/>
        </p:nvSpPr>
        <p:spPr>
          <a:xfrm>
            <a:off x="1971671" y="505313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Retrospective study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FEDC59-698B-D348-A834-E8F6492FB282}"/>
              </a:ext>
            </a:extLst>
          </p:cNvPr>
          <p:cNvSpPr txBox="1"/>
          <p:nvPr/>
        </p:nvSpPr>
        <p:spPr>
          <a:xfrm>
            <a:off x="4694489" y="4567493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Prospective survey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891DF-FC48-8645-BE4B-8459F27BD38A}"/>
              </a:ext>
            </a:extLst>
          </p:cNvPr>
          <p:cNvSpPr txBox="1"/>
          <p:nvPr/>
        </p:nvSpPr>
        <p:spPr>
          <a:xfrm>
            <a:off x="5761448" y="5113071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Randomized clinical trial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194B9B-A6AC-D64E-B17D-1005E6B1BAB2}"/>
              </a:ext>
            </a:extLst>
          </p:cNvPr>
          <p:cNvSpPr txBox="1"/>
          <p:nvPr/>
        </p:nvSpPr>
        <p:spPr>
          <a:xfrm>
            <a:off x="1881810" y="5538767"/>
            <a:ext cx="5671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might impact direction to pursue?</a:t>
            </a:r>
          </a:p>
        </p:txBody>
      </p:sp>
    </p:spTree>
    <p:extLst>
      <p:ext uri="{BB962C8B-B14F-4D97-AF65-F5344CB8AC3E}">
        <p14:creationId xmlns:p14="http://schemas.microsoft.com/office/powerpoint/2010/main" val="348989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FD4CCB-36EC-5844-83A7-97335E9AE2C4}"/>
              </a:ext>
            </a:extLst>
          </p:cNvPr>
          <p:cNvSpPr txBox="1"/>
          <p:nvPr/>
        </p:nvSpPr>
        <p:spPr>
          <a:xfrm>
            <a:off x="445023" y="3594761"/>
            <a:ext cx="809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Pare down question to a statement of something testable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F07732-CB94-1543-B96B-56B6DBD4DCAF}"/>
              </a:ext>
            </a:extLst>
          </p:cNvPr>
          <p:cNvSpPr txBox="1"/>
          <p:nvPr/>
        </p:nvSpPr>
        <p:spPr>
          <a:xfrm>
            <a:off x="1565872" y="288538"/>
            <a:ext cx="7192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From question to something testable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C6F0C4-2AAF-FB45-AC98-0A0D2641C656}"/>
              </a:ext>
            </a:extLst>
          </p:cNvPr>
          <p:cNvSpPr/>
          <p:nvPr/>
        </p:nvSpPr>
        <p:spPr>
          <a:xfrm>
            <a:off x="445023" y="2020395"/>
            <a:ext cx="373751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patients presenting with coma are most likely to return to the ED?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0CCB5E-0B1B-4C4F-A3D8-92423894C69D}"/>
              </a:ext>
            </a:extLst>
          </p:cNvPr>
          <p:cNvSpPr txBox="1"/>
          <p:nvPr/>
        </p:nvSpPr>
        <p:spPr>
          <a:xfrm>
            <a:off x="4912939" y="2020394"/>
            <a:ext cx="3354762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numbers of children with obesity increasing?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9ED425-A21C-DE4D-B808-4F2821B59A0C}"/>
              </a:ext>
            </a:extLst>
          </p:cNvPr>
          <p:cNvSpPr txBox="1"/>
          <p:nvPr/>
        </p:nvSpPr>
        <p:spPr>
          <a:xfrm>
            <a:off x="4978484" y="4348515"/>
            <a:ext cx="3223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of regular exercise leads to an increase in weight during elementary school.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32F405-2959-7743-ACC3-0551E137B702}"/>
              </a:ext>
            </a:extLst>
          </p:cNvPr>
          <p:cNvSpPr txBox="1"/>
          <p:nvPr/>
        </p:nvSpPr>
        <p:spPr>
          <a:xfrm>
            <a:off x="445023" y="4368654"/>
            <a:ext cx="3593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Systolic blood pressure and type of trauma are associated with subsequent readmission.</a:t>
            </a:r>
          </a:p>
        </p:txBody>
      </p:sp>
    </p:spTree>
    <p:extLst>
      <p:ext uri="{BB962C8B-B14F-4D97-AF65-F5344CB8AC3E}">
        <p14:creationId xmlns:p14="http://schemas.microsoft.com/office/powerpoint/2010/main" val="499868999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CF79FA-BCC0-BD42-A189-1E7DA6AA6472}"/>
              </a:ext>
            </a:extLst>
          </p:cNvPr>
          <p:cNvSpPr/>
          <p:nvPr/>
        </p:nvSpPr>
        <p:spPr>
          <a:xfrm>
            <a:off x="216115" y="1604340"/>
            <a:ext cx="42211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en-US" sz="2400">
                <a:latin charset="0" panose="020B0604020202020204" pitchFamily="34" typeface="Arial"/>
                <a:cs charset="0" panose="020B0604020202020204" pitchFamily="34" typeface="Arial"/>
              </a:rPr>
              <a:t>Is question important?</a:t>
            </a:r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en-US" sz="2400">
                <a:latin charset="0" panose="020B0604020202020204" pitchFamily="34" typeface="Arial"/>
                <a:cs charset="0" panose="020B0604020202020204" pitchFamily="34" typeface="Arial"/>
              </a:rPr>
              <a:t>Has it been studied before?</a:t>
            </a:r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en-US" sz="2400">
                <a:latin charset="0" panose="020B0604020202020204" pitchFamily="34" typeface="Arial"/>
                <a:cs charset="0" panose="020B0604020202020204" pitchFamily="34" typeface="Arial"/>
              </a:rPr>
              <a:t>Is the timing right to answer this now?</a:t>
            </a:r>
          </a:p>
          <a:p>
            <a:endParaRPr dirty="0" lang="en-US" sz="24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r>
              <a:rPr dirty="0" lang="en-US" sz="2400">
                <a:solidFill>
                  <a:srgbClr val="0070C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What is the knowledge gap?</a:t>
            </a:r>
          </a:p>
          <a:p>
            <a:r>
              <a:rPr dirty="0" lang="en-US" sz="2400"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</a:p>
          <a:p>
            <a:r>
              <a:rPr dirty="0" lang="en-US" sz="2400">
                <a:latin charset="0" panose="020B0604020202020204" pitchFamily="34" typeface="Arial"/>
                <a:cs charset="0" panose="020B0604020202020204" pitchFamily="34" typeface="Arial"/>
              </a:rPr>
              <a:t>Insight into methodology?</a:t>
            </a:r>
          </a:p>
          <a:p>
            <a:endParaRPr dirty="0" lang="en-US" sz="24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r>
              <a:rPr dirty="0" lang="en-US" sz="2400">
                <a:latin charset="0" panose="020B0604020202020204" pitchFamily="34" typeface="Arial"/>
                <a:cs charset="0" panose="020B0604020202020204" pitchFamily="34" typeface="Arial"/>
              </a:rPr>
              <a:t>A good literature review!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48E523-72F2-EE41-914B-F4EEE4D9E6AD}"/>
              </a:ext>
            </a:extLst>
          </p:cNvPr>
          <p:cNvSpPr txBox="1"/>
          <p:nvPr/>
        </p:nvSpPr>
        <p:spPr>
          <a:xfrm>
            <a:off x="1685365" y="274047"/>
            <a:ext cx="7073988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z="3200">
                <a:solidFill>
                  <a:schemeClr val="bg1"/>
                </a:solidFill>
              </a:rPr>
              <a:t>Right about now, you need to know more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90442-C9B0-1649-BD7C-E8B5AC27EB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2" l="106" r="74" t="10"/>
          <a:stretch/>
        </p:blipFill>
        <p:spPr>
          <a:xfrm>
            <a:off x="4437247" y="1263536"/>
            <a:ext cx="4687865" cy="49211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BA85DE-EE3C-1041-8289-F20042553683}"/>
              </a:ext>
            </a:extLst>
          </p:cNvPr>
          <p:cNvSpPr/>
          <p:nvPr/>
        </p:nvSpPr>
        <p:spPr>
          <a:xfrm>
            <a:off x="2599622" y="6135510"/>
            <a:ext cx="6159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>
                <a:hlinkClick r:id="rId4"/>
              </a:rPr>
              <a:t>http://guides.himmelfarb.gwu.edu/c.php?g=27724&amp;p=4447440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734014553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52D275-966C-DC4F-BD39-D76891651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" l="47" t="70"/>
          <a:stretch/>
        </p:blipFill>
        <p:spPr>
          <a:xfrm>
            <a:off x="5172501" y="1223177"/>
            <a:ext cx="3368137" cy="44414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796CFF-B217-A64B-99D8-50377B34B64F}"/>
              </a:ext>
            </a:extLst>
          </p:cNvPr>
          <p:cNvSpPr txBox="1"/>
          <p:nvPr/>
        </p:nvSpPr>
        <p:spPr>
          <a:xfrm>
            <a:off x="1658053" y="294718"/>
            <a:ext cx="6732549" cy="64633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z="3600">
                <a:solidFill>
                  <a:schemeClr val="bg1"/>
                </a:solidFill>
              </a:rPr>
              <a:t>Librarian Assists Systematic Review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23698C-DC9E-324C-A98A-207A4FDFCF84}"/>
              </a:ext>
            </a:extLst>
          </p:cNvPr>
          <p:cNvSpPr txBox="1"/>
          <p:nvPr/>
        </p:nvSpPr>
        <p:spPr>
          <a:xfrm>
            <a:off x="642897" y="1442007"/>
            <a:ext cx="3898824" cy="830997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z="2400">
                <a:latin charset="0" panose="020B0604020202020204" pitchFamily="34" typeface="Arial"/>
                <a:cs charset="0" panose="020B0604020202020204" pitchFamily="34" typeface="Arial"/>
              </a:rPr>
              <a:t>Systematic Review Service</a:t>
            </a:r>
          </a:p>
          <a:p>
            <a:r>
              <a:rPr dirty="0" lang="en-US" sz="2400">
                <a:latin charset="0" panose="020B0604020202020204" pitchFamily="34" typeface="Arial"/>
                <a:cs charset="0" panose="020B0604020202020204" pitchFamily="34" typeface="Arial"/>
              </a:rPr>
              <a:t>Himmelfarb Library </a:t>
            </a:r>
            <a:r>
              <a:rPr dirty="0" lang="en-US" sz="2400">
                <a:latin charset="0" panose="020B0604020202020204" pitchFamily="34" typeface="Arial"/>
                <a:cs charset="0" panose="020B0604020202020204" pitchFamily="34" typeface="Arial"/>
                <a:hlinkClick r:id="rId3"/>
              </a:rPr>
              <a:t>info</a:t>
            </a:r>
            <a:endParaRPr dirty="0" lang="en-US" sz="2400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D999D-B962-AB44-8ED6-610780583D4A}"/>
              </a:ext>
            </a:extLst>
          </p:cNvPr>
          <p:cNvSpPr txBox="1"/>
          <p:nvPr/>
        </p:nvSpPr>
        <p:spPr>
          <a:xfrm>
            <a:off x="626533" y="2555132"/>
            <a:ext cx="3810001" cy="30469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z="2400">
                <a:latin charset="0" panose="020B0604020202020204" pitchFamily="34" typeface="Arial"/>
                <a:cs charset="0" panose="020B0604020202020204" pitchFamily="34" typeface="Arial"/>
              </a:rPr>
              <a:t>Systematic Reviews Research Guide </a:t>
            </a:r>
            <a:r>
              <a:rPr dirty="0" lang="en-US" sz="2400">
                <a:latin charset="0" panose="020B0604020202020204" pitchFamily="34" typeface="Arial"/>
                <a:cs charset="0" panose="020B0604020202020204" pitchFamily="34" typeface="Arial"/>
                <a:hlinkClick r:id="rId4"/>
              </a:rPr>
              <a:t>here</a:t>
            </a:r>
            <a:endParaRPr dirty="0" lang="en-US" sz="24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endParaRPr dirty="0" lang="en-US" sz="24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r>
              <a:rPr dirty="0" err="1" lang="en-US" sz="2400">
                <a:latin charset="0" panose="020B0604020202020204" pitchFamily="34" typeface="Arial"/>
                <a:cs charset="0" panose="020B0604020202020204" pitchFamily="34" typeface="Arial"/>
              </a:rPr>
              <a:t>Liason</a:t>
            </a:r>
            <a:r>
              <a:rPr dirty="0" lang="en-US" sz="2400">
                <a:latin charset="0" panose="020B0604020202020204" pitchFamily="34" typeface="Arial"/>
                <a:cs charset="0" panose="020B0604020202020204" pitchFamily="34" typeface="Arial"/>
              </a:rPr>
              <a:t> librarian or </a:t>
            </a:r>
          </a:p>
          <a:p>
            <a:endParaRPr dirty="0" lang="en-US" sz="24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r>
              <a:rPr dirty="0" lang="en-US" sz="2400">
                <a:latin charset="0" panose="020B0604020202020204" pitchFamily="34" typeface="Arial"/>
                <a:cs charset="0" panose="020B0604020202020204" pitchFamily="34" typeface="Arial"/>
              </a:rPr>
              <a:t>Elaine </a:t>
            </a:r>
            <a:r>
              <a:rPr dirty="0" err="1" lang="en-US" sz="2400">
                <a:latin charset="0" panose="020B0604020202020204" pitchFamily="34" typeface="Arial"/>
                <a:cs charset="0" panose="020B0604020202020204" pitchFamily="34" typeface="Arial"/>
              </a:rPr>
              <a:t>Sullo</a:t>
            </a:r>
            <a:r>
              <a:rPr dirty="0" lang="en-US" sz="2400">
                <a:latin charset="0" panose="020B0604020202020204" pitchFamily="34" typeface="Arial"/>
                <a:cs charset="0" panose="020B0604020202020204" pitchFamily="34" typeface="Arial"/>
              </a:rPr>
              <a:t> (</a:t>
            </a:r>
            <a:r>
              <a:rPr b="1" dirty="0" lang="en-US" sz="2400">
                <a:latin charset="0" panose="020B0604020202020204" pitchFamily="34" typeface="Arial"/>
                <a:cs charset="0" panose="020B0604020202020204" pitchFamily="34" typeface="Arial"/>
                <a:hlinkClick r:id="rId5"/>
              </a:rPr>
              <a:t>elainej@gwu.edu</a:t>
            </a:r>
            <a:r>
              <a:rPr dirty="0" lang="en-US" sz="2400">
                <a:latin charset="0" panose="020B0604020202020204" pitchFamily="34" typeface="Arial"/>
                <a:cs charset="0" panose="020B0604020202020204" pitchFamily="34" typeface="Arial"/>
              </a:rPr>
              <a:t> </a:t>
            </a:r>
          </a:p>
          <a:p>
            <a:r>
              <a:rPr dirty="0" lang="en-US" sz="2400">
                <a:latin charset="0" panose="020B0604020202020204" pitchFamily="34" typeface="Arial"/>
                <a:cs charset="0" panose="020B0604020202020204" pitchFamily="34" typeface="Arial"/>
              </a:rPr>
              <a:t>or 202-994-2853)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2A4942-5BAA-8040-8F41-C5E33CC3DECF}"/>
              </a:ext>
            </a:extLst>
          </p:cNvPr>
          <p:cNvSpPr txBox="1"/>
          <p:nvPr/>
        </p:nvSpPr>
        <p:spPr>
          <a:xfrm>
            <a:off x="626533" y="5691745"/>
            <a:ext cx="7560083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tlCol="0" wrap="none">
            <a:spAutoFit/>
          </a:bodyPr>
          <a:lstStyle/>
          <a:p>
            <a:r>
              <a:rPr dirty="0" lang="en-US" sz="2400">
                <a:solidFill>
                  <a:srgbClr val="0070C0"/>
                </a:solidFill>
                <a:latin charset="0" panose="020B0604020202020204" pitchFamily="34" typeface="Arial"/>
                <a:ea charset="-79" panose="02000000000000000000" pitchFamily="2" typeface="Apple Symbols"/>
                <a:cs charset="0" panose="020B0604020202020204" pitchFamily="34" typeface="Arial"/>
              </a:rPr>
              <a:t>Essential research step, might be a research product</a:t>
            </a:r>
          </a:p>
        </p:txBody>
      </p:sp>
    </p:spTree>
    <p:extLst>
      <p:ext uri="{BB962C8B-B14F-4D97-AF65-F5344CB8AC3E}">
        <p14:creationId xmlns:p14="http://schemas.microsoft.com/office/powerpoint/2010/main" val="370238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1F2319-A128-BE42-939E-542B76BA960C}"/>
              </a:ext>
            </a:extLst>
          </p:cNvPr>
          <p:cNvSpPr txBox="1"/>
          <p:nvPr/>
        </p:nvSpPr>
        <p:spPr>
          <a:xfrm>
            <a:off x="2354097" y="279400"/>
            <a:ext cx="6270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Formulating the Question: PICOT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3A6A31-E8B4-8448-BCDD-494B2B10B6C6}"/>
              </a:ext>
            </a:extLst>
          </p:cNvPr>
          <p:cNvSpPr/>
          <p:nvPr/>
        </p:nvSpPr>
        <p:spPr>
          <a:xfrm>
            <a:off x="293588" y="1612901"/>
            <a:ext cx="8331200" cy="1244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Specify the patient population (P), the intervention of interest (I), the comparator (C), the outcomes of interest (O), the study time period, when outcomes measured (T)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F81224-D158-5040-81CA-AEB3C095DA7F}"/>
              </a:ext>
            </a:extLst>
          </p:cNvPr>
          <p:cNvSpPr/>
          <p:nvPr/>
        </p:nvSpPr>
        <p:spPr>
          <a:xfrm>
            <a:off x="636488" y="3544671"/>
            <a:ext cx="7988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broadly to define the patients?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to define intervention (dose, intensity, setting)?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your study ethical?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FC792C-2AA2-A344-B4D4-406E507A1C46}"/>
              </a:ext>
            </a:extLst>
          </p:cNvPr>
          <p:cNvSpPr txBox="1"/>
          <p:nvPr/>
        </p:nvSpPr>
        <p:spPr>
          <a:xfrm>
            <a:off x="1655111" y="5201337"/>
            <a:ext cx="5951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Try PICOT on your first research question, now</a:t>
            </a:r>
          </a:p>
        </p:txBody>
      </p:sp>
    </p:spTree>
    <p:extLst>
      <p:ext uri="{BB962C8B-B14F-4D97-AF65-F5344CB8AC3E}">
        <p14:creationId xmlns:p14="http://schemas.microsoft.com/office/powerpoint/2010/main" val="1857878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8412</TotalTime>
  <Words>1141</Words>
  <Application>Microsoft Macintosh PowerPoint</Application>
  <PresentationFormat>On-screen Show (4:3)</PresentationFormat>
  <Paragraphs>217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Apple Symbols</vt:lpstr>
      <vt:lpstr>Arial</vt:lpstr>
      <vt:lpstr>ArialMT</vt:lpstr>
      <vt:lpstr>Avenir Book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gwumc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l</dc:creator>
  <cp:lastModifiedBy>Microsoft Office User</cp:lastModifiedBy>
  <cp:revision>99</cp:revision>
  <cp:lastPrinted>2019-10-30T18:55:22Z</cp:lastPrinted>
  <dcterms:created xsi:type="dcterms:W3CDTF">2013-06-26T18:56:40Z</dcterms:created>
  <dcterms:modified xsi:type="dcterms:W3CDTF">2019-11-12T14:12:34Z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1539980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