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tiff" Extension="tif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D"/>
    <a:srgbClr val="007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55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CD287-CE3A-EE4C-9E6F-5A13D323454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0911B-DE4B-0449-809C-0CE38E41EF02}">
      <dgm:prSet phldrT="[Text]" custT="1"/>
      <dgm:spPr/>
      <dgm:t>
        <a:bodyPr/>
        <a:lstStyle/>
        <a:p>
          <a:pPr algn="ctr"/>
          <a:r>
            <a:rPr lang="en-US" sz="1800" b="1" dirty="0"/>
            <a:t>CFR Team</a:t>
          </a:r>
        </a:p>
      </dgm:t>
    </dgm:pt>
    <dgm:pt modelId="{7A6B75C8-86F1-2E4E-A2E0-D892E1852679}" type="parTrans" cxnId="{AE1114BF-81DA-A94E-9F86-CB501E0FE7CF}">
      <dgm:prSet/>
      <dgm:spPr/>
      <dgm:t>
        <a:bodyPr/>
        <a:lstStyle/>
        <a:p>
          <a:endParaRPr lang="en-US"/>
        </a:p>
      </dgm:t>
    </dgm:pt>
    <dgm:pt modelId="{63014A1F-47C4-E943-B26A-D9E00C4D053E}" type="sibTrans" cxnId="{AE1114BF-81DA-A94E-9F86-CB501E0FE7CF}">
      <dgm:prSet/>
      <dgm:spPr/>
      <dgm:t>
        <a:bodyPr/>
        <a:lstStyle/>
        <a:p>
          <a:endParaRPr lang="en-US"/>
        </a:p>
      </dgm:t>
    </dgm:pt>
    <dgm:pt modelId="{AC8599B6-4D9E-604D-86CB-CF7B9F0DC5EF}">
      <dgm:prSet phldrT="[Text]"/>
      <dgm:spPr/>
      <dgm:t>
        <a:bodyPr/>
        <a:lstStyle/>
        <a:p>
          <a:pPr algn="ctr"/>
          <a:r>
            <a:rPr lang="en-US" b="1" dirty="0"/>
            <a:t>School Research Pods</a:t>
          </a:r>
        </a:p>
      </dgm:t>
    </dgm:pt>
    <dgm:pt modelId="{E9D81FD2-66E7-CC4C-B622-A69ACDF0B643}" type="parTrans" cxnId="{BA00D2FE-EFA8-314B-B769-03EEEAB6C1A3}">
      <dgm:prSet/>
      <dgm:spPr/>
      <dgm:t>
        <a:bodyPr/>
        <a:lstStyle/>
        <a:p>
          <a:endParaRPr lang="en-US"/>
        </a:p>
      </dgm:t>
    </dgm:pt>
    <dgm:pt modelId="{445589C9-D8BE-AB48-8A9F-2150C3A434E1}" type="sibTrans" cxnId="{BA00D2FE-EFA8-314B-B769-03EEEAB6C1A3}">
      <dgm:prSet/>
      <dgm:spPr/>
      <dgm:t>
        <a:bodyPr/>
        <a:lstStyle/>
        <a:p>
          <a:endParaRPr lang="en-US"/>
        </a:p>
      </dgm:t>
    </dgm:pt>
    <dgm:pt modelId="{0AEA1BD7-0587-3942-8619-A1CB78B67879}">
      <dgm:prSet phldrT="[Text]"/>
      <dgm:spPr/>
      <dgm:t>
        <a:bodyPr/>
        <a:lstStyle/>
        <a:p>
          <a:pPr algn="ctr"/>
          <a:r>
            <a:rPr lang="en-US" b="1" dirty="0"/>
            <a:t>Office of Sponsored Projects (OVPR)</a:t>
          </a:r>
        </a:p>
      </dgm:t>
    </dgm:pt>
    <dgm:pt modelId="{8673B350-C51C-E142-B572-D0F69A87119A}" type="parTrans" cxnId="{8CF3408B-B73F-A943-BD6D-9BE6B7ECB6DB}">
      <dgm:prSet/>
      <dgm:spPr/>
      <dgm:t>
        <a:bodyPr/>
        <a:lstStyle/>
        <a:p>
          <a:endParaRPr lang="en-US"/>
        </a:p>
      </dgm:t>
    </dgm:pt>
    <dgm:pt modelId="{729693DC-3383-E444-88B0-8AFA03276531}" type="sibTrans" cxnId="{8CF3408B-B73F-A943-BD6D-9BE6B7ECB6DB}">
      <dgm:prSet/>
      <dgm:spPr/>
      <dgm:t>
        <a:bodyPr/>
        <a:lstStyle/>
        <a:p>
          <a:endParaRPr lang="en-US"/>
        </a:p>
      </dgm:t>
    </dgm:pt>
    <dgm:pt modelId="{D967D75E-9FA7-824D-B35A-76866675AD41}">
      <dgm:prSet custT="1"/>
      <dgm:spPr/>
      <dgm:t>
        <a:bodyPr/>
        <a:lstStyle/>
        <a:p>
          <a:r>
            <a:rPr lang="en-US" sz="1300" dirty="0"/>
            <a:t>Works alongside faculty as frontline point of contact to funder</a:t>
          </a:r>
        </a:p>
      </dgm:t>
    </dgm:pt>
    <dgm:pt modelId="{AE724391-4A03-C94F-B954-25595858EAEA}" type="parTrans" cxnId="{130C955C-1683-3E4E-A112-D76B8FB4708E}">
      <dgm:prSet/>
      <dgm:spPr/>
      <dgm:t>
        <a:bodyPr/>
        <a:lstStyle/>
        <a:p>
          <a:endParaRPr lang="en-US"/>
        </a:p>
      </dgm:t>
    </dgm:pt>
    <dgm:pt modelId="{EA74DE28-73F4-954E-BAB2-C7077EFAA67A}" type="sibTrans" cxnId="{130C955C-1683-3E4E-A112-D76B8FB4708E}">
      <dgm:prSet/>
      <dgm:spPr/>
      <dgm:t>
        <a:bodyPr/>
        <a:lstStyle/>
        <a:p>
          <a:endParaRPr lang="en-US"/>
        </a:p>
      </dgm:t>
    </dgm:pt>
    <dgm:pt modelId="{F022298B-1484-644A-AA4E-6CC4C14C0A71}">
      <dgm:prSet custT="1"/>
      <dgm:spPr/>
      <dgm:t>
        <a:bodyPr/>
        <a:lstStyle/>
        <a:p>
          <a:r>
            <a:rPr lang="en-US" sz="1300" dirty="0"/>
            <a:t>Provides strategy development support</a:t>
          </a:r>
        </a:p>
      </dgm:t>
    </dgm:pt>
    <dgm:pt modelId="{E8BD8AB2-1A1F-5749-AD39-440F575C4F7B}" type="parTrans" cxnId="{F1083383-E0A9-1F49-ACC3-640611E9CBBF}">
      <dgm:prSet/>
      <dgm:spPr/>
      <dgm:t>
        <a:bodyPr/>
        <a:lstStyle/>
        <a:p>
          <a:endParaRPr lang="en-US"/>
        </a:p>
      </dgm:t>
    </dgm:pt>
    <dgm:pt modelId="{F9B28603-51DE-484A-81F4-D91A415E3CC5}" type="sibTrans" cxnId="{F1083383-E0A9-1F49-ACC3-640611E9CBBF}">
      <dgm:prSet/>
      <dgm:spPr/>
      <dgm:t>
        <a:bodyPr/>
        <a:lstStyle/>
        <a:p>
          <a:endParaRPr lang="en-US"/>
        </a:p>
      </dgm:t>
    </dgm:pt>
    <dgm:pt modelId="{221A33DE-C3D4-A54B-AA60-5E5DACC57CCC}">
      <dgm:prSet custT="1"/>
      <dgm:spPr/>
      <dgm:t>
        <a:bodyPr/>
        <a:lstStyle/>
        <a:p>
          <a:r>
            <a:rPr lang="en-US" sz="1300" dirty="0"/>
            <a:t>Works with faculty to ensure proposal meets funder guidelines: reviews proposal materials</a:t>
          </a:r>
        </a:p>
      </dgm:t>
    </dgm:pt>
    <dgm:pt modelId="{CC431872-8154-934E-8C0A-5DCDC50F7A1F}" type="parTrans" cxnId="{0CFF56A1-495A-4B40-BB84-761781E5177F}">
      <dgm:prSet/>
      <dgm:spPr/>
      <dgm:t>
        <a:bodyPr/>
        <a:lstStyle/>
        <a:p>
          <a:endParaRPr lang="en-US"/>
        </a:p>
      </dgm:t>
    </dgm:pt>
    <dgm:pt modelId="{CF486AE6-64FA-474B-829D-C34718FA4B16}" type="sibTrans" cxnId="{0CFF56A1-495A-4B40-BB84-761781E5177F}">
      <dgm:prSet/>
      <dgm:spPr/>
      <dgm:t>
        <a:bodyPr/>
        <a:lstStyle/>
        <a:p>
          <a:endParaRPr lang="en-US"/>
        </a:p>
      </dgm:t>
    </dgm:pt>
    <dgm:pt modelId="{ED4FAFED-FEFD-0049-AA1F-92E4960423EC}">
      <dgm:prSet custT="1"/>
      <dgm:spPr/>
      <dgm:t>
        <a:bodyPr/>
        <a:lstStyle/>
        <a:p>
          <a:r>
            <a:rPr lang="en-US" sz="1300" dirty="0"/>
            <a:t>Liaises with School Research Administrators, OSP, and faculty</a:t>
          </a:r>
        </a:p>
      </dgm:t>
    </dgm:pt>
    <dgm:pt modelId="{2E2A26CB-0790-994E-A2EE-433059B49364}" type="parTrans" cxnId="{082E1C18-CE7F-C049-BC8E-BCFA74A2D622}">
      <dgm:prSet/>
      <dgm:spPr/>
      <dgm:t>
        <a:bodyPr/>
        <a:lstStyle/>
        <a:p>
          <a:endParaRPr lang="en-US"/>
        </a:p>
      </dgm:t>
    </dgm:pt>
    <dgm:pt modelId="{27AFA4E2-5853-AB4B-93BE-E1664727576E}" type="sibTrans" cxnId="{082E1C18-CE7F-C049-BC8E-BCFA74A2D622}">
      <dgm:prSet/>
      <dgm:spPr/>
      <dgm:t>
        <a:bodyPr/>
        <a:lstStyle/>
        <a:p>
          <a:endParaRPr lang="en-US"/>
        </a:p>
      </dgm:t>
    </dgm:pt>
    <dgm:pt modelId="{061972B9-FC95-BB49-8533-F18A2E657336}">
      <dgm:prSet/>
      <dgm:spPr/>
      <dgm:t>
        <a:bodyPr/>
        <a:lstStyle/>
        <a:p>
          <a:pPr algn="l"/>
          <a:r>
            <a:rPr lang="en-US" dirty="0"/>
            <a:t>Provides support around University proposal requirements (i.e., internal budgets &amp; narratives)</a:t>
          </a:r>
        </a:p>
      </dgm:t>
    </dgm:pt>
    <dgm:pt modelId="{E56AFC52-3717-E54F-B9C8-7C0B60AFB3C5}" type="parTrans" cxnId="{8A7A5F9C-5689-8749-81E6-4C5589B0F0D6}">
      <dgm:prSet/>
      <dgm:spPr/>
      <dgm:t>
        <a:bodyPr/>
        <a:lstStyle/>
        <a:p>
          <a:endParaRPr lang="en-US"/>
        </a:p>
      </dgm:t>
    </dgm:pt>
    <dgm:pt modelId="{6A852E00-3589-614A-AF2B-DF903AC948C6}" type="sibTrans" cxnId="{8A7A5F9C-5689-8749-81E6-4C5589B0F0D6}">
      <dgm:prSet/>
      <dgm:spPr/>
      <dgm:t>
        <a:bodyPr/>
        <a:lstStyle/>
        <a:p>
          <a:endParaRPr lang="en-US"/>
        </a:p>
      </dgm:t>
    </dgm:pt>
    <dgm:pt modelId="{0012117A-AEE4-7E47-A1CA-3C3E4BF5437F}">
      <dgm:prSet/>
      <dgm:spPr/>
      <dgm:t>
        <a:bodyPr/>
        <a:lstStyle/>
        <a:p>
          <a:pPr algn="l"/>
          <a:r>
            <a:rPr lang="en-US" dirty="0"/>
            <a:t>Supports uploading and routing of materials in Cayuse</a:t>
          </a:r>
        </a:p>
      </dgm:t>
    </dgm:pt>
    <dgm:pt modelId="{7503EDF2-69B9-0B4B-A1B9-71642318C1E0}" type="parTrans" cxnId="{92BBA5B4-8887-C346-AB9D-A52D2B1FAEEF}">
      <dgm:prSet/>
      <dgm:spPr/>
      <dgm:t>
        <a:bodyPr/>
        <a:lstStyle/>
        <a:p>
          <a:endParaRPr lang="en-US"/>
        </a:p>
      </dgm:t>
    </dgm:pt>
    <dgm:pt modelId="{1677749F-43AA-0449-BF27-AB9DCAC20393}" type="sibTrans" cxnId="{92BBA5B4-8887-C346-AB9D-A52D2B1FAEEF}">
      <dgm:prSet/>
      <dgm:spPr/>
      <dgm:t>
        <a:bodyPr/>
        <a:lstStyle/>
        <a:p>
          <a:endParaRPr lang="en-US"/>
        </a:p>
      </dgm:t>
    </dgm:pt>
    <dgm:pt modelId="{BF90D982-D2F7-8D4F-87B1-65E9B0CA59F2}">
      <dgm:prSet/>
      <dgm:spPr/>
      <dgm:t>
        <a:bodyPr/>
        <a:lstStyle/>
        <a:p>
          <a:pPr algn="l"/>
          <a:r>
            <a:rPr lang="en-US" dirty="0"/>
            <a:t>Ensuring that proposal is compliant with University guidelines</a:t>
          </a:r>
        </a:p>
      </dgm:t>
    </dgm:pt>
    <dgm:pt modelId="{72C801B6-3D42-684D-98A0-48DCFAA19DF7}" type="parTrans" cxnId="{A9BF0676-20F9-9149-AEDF-25ACBB8BEB3A}">
      <dgm:prSet/>
      <dgm:spPr/>
      <dgm:t>
        <a:bodyPr/>
        <a:lstStyle/>
        <a:p>
          <a:endParaRPr lang="en-US"/>
        </a:p>
      </dgm:t>
    </dgm:pt>
    <dgm:pt modelId="{52D4577F-2827-DA44-AC41-0A31656A8209}" type="sibTrans" cxnId="{A9BF0676-20F9-9149-AEDF-25ACBB8BEB3A}">
      <dgm:prSet/>
      <dgm:spPr/>
      <dgm:t>
        <a:bodyPr/>
        <a:lstStyle/>
        <a:p>
          <a:endParaRPr lang="en-US"/>
        </a:p>
      </dgm:t>
    </dgm:pt>
    <dgm:pt modelId="{D31528F5-8BE6-F842-8095-2B33CAAF5F4C}">
      <dgm:prSet/>
      <dgm:spPr/>
      <dgm:t>
        <a:bodyPr/>
        <a:lstStyle/>
        <a:p>
          <a:pPr algn="l"/>
          <a:r>
            <a:rPr lang="en-US" dirty="0"/>
            <a:t>Provides final approval for proposal submissions</a:t>
          </a:r>
        </a:p>
      </dgm:t>
    </dgm:pt>
    <dgm:pt modelId="{EC6FE62E-D534-3A49-89F8-B69FAB4841D7}" type="parTrans" cxnId="{7B9CCF0A-DE99-4D47-B28F-2F125C7AA09A}">
      <dgm:prSet/>
      <dgm:spPr/>
      <dgm:t>
        <a:bodyPr/>
        <a:lstStyle/>
        <a:p>
          <a:endParaRPr lang="en-US"/>
        </a:p>
      </dgm:t>
    </dgm:pt>
    <dgm:pt modelId="{92FF755A-3AB1-C74E-B68D-1FBA0703682B}" type="sibTrans" cxnId="{7B9CCF0A-DE99-4D47-B28F-2F125C7AA09A}">
      <dgm:prSet/>
      <dgm:spPr/>
      <dgm:t>
        <a:bodyPr/>
        <a:lstStyle/>
        <a:p>
          <a:endParaRPr lang="en-US"/>
        </a:p>
      </dgm:t>
    </dgm:pt>
    <dgm:pt modelId="{77A34BB7-486C-0342-8FBE-B3D42625984C}">
      <dgm:prSet/>
      <dgm:spPr/>
      <dgm:t>
        <a:bodyPr/>
        <a:lstStyle/>
        <a:p>
          <a:pPr algn="l"/>
          <a:r>
            <a:rPr lang="en-US" dirty="0"/>
            <a:t>Oversees administration of grant after the award comes through</a:t>
          </a:r>
        </a:p>
      </dgm:t>
    </dgm:pt>
    <dgm:pt modelId="{C889CF4F-ED22-4044-944E-A7947E2AA523}" type="parTrans" cxnId="{7933BDDF-8A80-6048-87CF-C2FBD784A6F0}">
      <dgm:prSet/>
      <dgm:spPr/>
      <dgm:t>
        <a:bodyPr/>
        <a:lstStyle/>
        <a:p>
          <a:endParaRPr lang="en-US"/>
        </a:p>
      </dgm:t>
    </dgm:pt>
    <dgm:pt modelId="{8386ACF7-7EA5-3A4D-9EA0-206F260EE0A4}" type="sibTrans" cxnId="{7933BDDF-8A80-6048-87CF-C2FBD784A6F0}">
      <dgm:prSet/>
      <dgm:spPr/>
      <dgm:t>
        <a:bodyPr/>
        <a:lstStyle/>
        <a:p>
          <a:endParaRPr lang="en-US"/>
        </a:p>
      </dgm:t>
    </dgm:pt>
    <dgm:pt modelId="{7C251AFB-7F12-E742-B614-9F74473FF393}">
      <dgm:prSet/>
      <dgm:spPr/>
      <dgm:t>
        <a:bodyPr/>
        <a:lstStyle/>
        <a:p>
          <a:pPr algn="l"/>
          <a:r>
            <a:rPr lang="en-US" dirty="0"/>
            <a:t>Liaison between faculty and OVPR</a:t>
          </a:r>
        </a:p>
      </dgm:t>
    </dgm:pt>
    <dgm:pt modelId="{54D049B9-5BD4-E741-96F0-90960E6BEC6F}" type="sibTrans" cxnId="{EB2E98BF-46AE-2C48-B224-8CA77AF01EA4}">
      <dgm:prSet/>
      <dgm:spPr/>
      <dgm:t>
        <a:bodyPr/>
        <a:lstStyle/>
        <a:p>
          <a:endParaRPr lang="en-US"/>
        </a:p>
      </dgm:t>
    </dgm:pt>
    <dgm:pt modelId="{6EF4077F-226F-694C-8C05-4D198BBBB609}" type="parTrans" cxnId="{EB2E98BF-46AE-2C48-B224-8CA77AF01EA4}">
      <dgm:prSet/>
      <dgm:spPr/>
      <dgm:t>
        <a:bodyPr/>
        <a:lstStyle/>
        <a:p>
          <a:endParaRPr lang="en-US"/>
        </a:p>
      </dgm:t>
    </dgm:pt>
    <dgm:pt modelId="{1430AED8-1EE8-AB4B-8360-36237F010513}" type="pres">
      <dgm:prSet presAssocID="{B94CD287-CE3A-EE4C-9E6F-5A13D32345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4BBEB3-FBB6-6546-8D0F-D8935D866F4D}" type="pres">
      <dgm:prSet presAssocID="{AA00911B-DE4B-0449-809C-0CE38E41EF0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4934E-216A-1449-B742-B8DF42352AE7}" type="pres">
      <dgm:prSet presAssocID="{63014A1F-47C4-E943-B26A-D9E00C4D053E}" presName="space" presStyleCnt="0"/>
      <dgm:spPr/>
    </dgm:pt>
    <dgm:pt modelId="{C52C73AB-E50D-174C-9097-05E9BA8CAE45}" type="pres">
      <dgm:prSet presAssocID="{AC8599B6-4D9E-604D-86CB-CF7B9F0DC5EF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F63D1-98B2-8545-B088-70E448ECAB7A}" type="pres">
      <dgm:prSet presAssocID="{445589C9-D8BE-AB48-8A9F-2150C3A434E1}" presName="space" presStyleCnt="0"/>
      <dgm:spPr/>
    </dgm:pt>
    <dgm:pt modelId="{779AC553-0746-C24B-90F3-A4135D9D5789}" type="pres">
      <dgm:prSet presAssocID="{0AEA1BD7-0587-3942-8619-A1CB78B67879}" presName="Name5" presStyleLbl="vennNode1" presStyleIdx="2" presStyleCnt="3" custLinFactNeighborX="29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E1C18-CE7F-C049-BC8E-BCFA74A2D622}" srcId="{AA00911B-DE4B-0449-809C-0CE38E41EF02}" destId="{ED4FAFED-FEFD-0049-AA1F-92E4960423EC}" srcOrd="3" destOrd="0" parTransId="{2E2A26CB-0790-994E-A2EE-433059B49364}" sibTransId="{27AFA4E2-5853-AB4B-93BE-E1664727576E}"/>
    <dgm:cxn modelId="{F9D81A19-66F3-A446-A08C-5D1E4EA4EB27}" type="presOf" srcId="{B94CD287-CE3A-EE4C-9E6F-5A13D323454E}" destId="{1430AED8-1EE8-AB4B-8360-36237F010513}" srcOrd="0" destOrd="0" presId="urn:microsoft.com/office/officeart/2005/8/layout/venn3"/>
    <dgm:cxn modelId="{E82B8748-CF03-A744-AD07-BD95D1EE9A66}" type="presOf" srcId="{F022298B-1484-644A-AA4E-6CC4C14C0A71}" destId="{DA4BBEB3-FBB6-6546-8D0F-D8935D866F4D}" srcOrd="0" destOrd="2" presId="urn:microsoft.com/office/officeart/2005/8/layout/venn3"/>
    <dgm:cxn modelId="{7B9CCF0A-DE99-4D47-B28F-2F125C7AA09A}" srcId="{0AEA1BD7-0587-3942-8619-A1CB78B67879}" destId="{D31528F5-8BE6-F842-8095-2B33CAAF5F4C}" srcOrd="1" destOrd="0" parTransId="{EC6FE62E-D534-3A49-89F8-B69FAB4841D7}" sibTransId="{92FF755A-3AB1-C74E-B68D-1FBA0703682B}"/>
    <dgm:cxn modelId="{0CFF56A1-495A-4B40-BB84-761781E5177F}" srcId="{AA00911B-DE4B-0449-809C-0CE38E41EF02}" destId="{221A33DE-C3D4-A54B-AA60-5E5DACC57CCC}" srcOrd="2" destOrd="0" parTransId="{CC431872-8154-934E-8C0A-5DCDC50F7A1F}" sibTransId="{CF486AE6-64FA-474B-829D-C34718FA4B16}"/>
    <dgm:cxn modelId="{9C444D98-ED4F-E746-BCD0-A8D7125F97EE}" type="presOf" srcId="{0012117A-AEE4-7E47-A1CA-3C3E4BF5437F}" destId="{C52C73AB-E50D-174C-9097-05E9BA8CAE45}" srcOrd="0" destOrd="3" presId="urn:microsoft.com/office/officeart/2005/8/layout/venn3"/>
    <dgm:cxn modelId="{080AC95D-39FD-A642-A7D7-9AC96C2E8C37}" type="presOf" srcId="{061972B9-FC95-BB49-8533-F18A2E657336}" destId="{C52C73AB-E50D-174C-9097-05E9BA8CAE45}" srcOrd="0" destOrd="2" presId="urn:microsoft.com/office/officeart/2005/8/layout/venn3"/>
    <dgm:cxn modelId="{EC7FFEB8-C71E-CC4A-9F38-33DD2CD7A82F}" type="presOf" srcId="{77A34BB7-486C-0342-8FBE-B3D42625984C}" destId="{779AC553-0746-C24B-90F3-A4135D9D5789}" srcOrd="0" destOrd="3" presId="urn:microsoft.com/office/officeart/2005/8/layout/venn3"/>
    <dgm:cxn modelId="{BA0B3394-4544-D04E-9DFB-1725CD588EBB}" type="presOf" srcId="{BF90D982-D2F7-8D4F-87B1-65E9B0CA59F2}" destId="{779AC553-0746-C24B-90F3-A4135D9D5789}" srcOrd="0" destOrd="1" presId="urn:microsoft.com/office/officeart/2005/8/layout/venn3"/>
    <dgm:cxn modelId="{82CA65F0-5AC7-0448-B705-60B39B097D82}" type="presOf" srcId="{ED4FAFED-FEFD-0049-AA1F-92E4960423EC}" destId="{DA4BBEB3-FBB6-6546-8D0F-D8935D866F4D}" srcOrd="0" destOrd="4" presId="urn:microsoft.com/office/officeart/2005/8/layout/venn3"/>
    <dgm:cxn modelId="{6D7C72C5-81F4-E44A-8100-2D25EF860B59}" type="presOf" srcId="{AC8599B6-4D9E-604D-86CB-CF7B9F0DC5EF}" destId="{C52C73AB-E50D-174C-9097-05E9BA8CAE45}" srcOrd="0" destOrd="0" presId="urn:microsoft.com/office/officeart/2005/8/layout/venn3"/>
    <dgm:cxn modelId="{BA00D2FE-EFA8-314B-B769-03EEEAB6C1A3}" srcId="{B94CD287-CE3A-EE4C-9E6F-5A13D323454E}" destId="{AC8599B6-4D9E-604D-86CB-CF7B9F0DC5EF}" srcOrd="1" destOrd="0" parTransId="{E9D81FD2-66E7-CC4C-B622-A69ACDF0B643}" sibTransId="{445589C9-D8BE-AB48-8A9F-2150C3A434E1}"/>
    <dgm:cxn modelId="{F1083383-E0A9-1F49-ACC3-640611E9CBBF}" srcId="{AA00911B-DE4B-0449-809C-0CE38E41EF02}" destId="{F022298B-1484-644A-AA4E-6CC4C14C0A71}" srcOrd="1" destOrd="0" parTransId="{E8BD8AB2-1A1F-5749-AD39-440F575C4F7B}" sibTransId="{F9B28603-51DE-484A-81F4-D91A415E3CC5}"/>
    <dgm:cxn modelId="{7933BDDF-8A80-6048-87CF-C2FBD784A6F0}" srcId="{0AEA1BD7-0587-3942-8619-A1CB78B67879}" destId="{77A34BB7-486C-0342-8FBE-B3D42625984C}" srcOrd="2" destOrd="0" parTransId="{C889CF4F-ED22-4044-944E-A7947E2AA523}" sibTransId="{8386ACF7-7EA5-3A4D-9EA0-206F260EE0A4}"/>
    <dgm:cxn modelId="{AE1114BF-81DA-A94E-9F86-CB501E0FE7CF}" srcId="{B94CD287-CE3A-EE4C-9E6F-5A13D323454E}" destId="{AA00911B-DE4B-0449-809C-0CE38E41EF02}" srcOrd="0" destOrd="0" parTransId="{7A6B75C8-86F1-2E4E-A2E0-D892E1852679}" sibTransId="{63014A1F-47C4-E943-B26A-D9E00C4D053E}"/>
    <dgm:cxn modelId="{92BBA5B4-8887-C346-AB9D-A52D2B1FAEEF}" srcId="{AC8599B6-4D9E-604D-86CB-CF7B9F0DC5EF}" destId="{0012117A-AEE4-7E47-A1CA-3C3E4BF5437F}" srcOrd="2" destOrd="0" parTransId="{7503EDF2-69B9-0B4B-A1B9-71642318C1E0}" sibTransId="{1677749F-43AA-0449-BF27-AB9DCAC20393}"/>
    <dgm:cxn modelId="{EAD1101A-87A1-D24D-8CEF-03A082C441C4}" type="presOf" srcId="{D967D75E-9FA7-824D-B35A-76866675AD41}" destId="{DA4BBEB3-FBB6-6546-8D0F-D8935D866F4D}" srcOrd="0" destOrd="1" presId="urn:microsoft.com/office/officeart/2005/8/layout/venn3"/>
    <dgm:cxn modelId="{A9BF0676-20F9-9149-AEDF-25ACBB8BEB3A}" srcId="{0AEA1BD7-0587-3942-8619-A1CB78B67879}" destId="{BF90D982-D2F7-8D4F-87B1-65E9B0CA59F2}" srcOrd="0" destOrd="0" parTransId="{72C801B6-3D42-684D-98A0-48DCFAA19DF7}" sibTransId="{52D4577F-2827-DA44-AC41-0A31656A8209}"/>
    <dgm:cxn modelId="{130C955C-1683-3E4E-A112-D76B8FB4708E}" srcId="{AA00911B-DE4B-0449-809C-0CE38E41EF02}" destId="{D967D75E-9FA7-824D-B35A-76866675AD41}" srcOrd="0" destOrd="0" parTransId="{AE724391-4A03-C94F-B954-25595858EAEA}" sibTransId="{EA74DE28-73F4-954E-BAB2-C7077EFAA67A}"/>
    <dgm:cxn modelId="{8CF3408B-B73F-A943-BD6D-9BE6B7ECB6DB}" srcId="{B94CD287-CE3A-EE4C-9E6F-5A13D323454E}" destId="{0AEA1BD7-0587-3942-8619-A1CB78B67879}" srcOrd="2" destOrd="0" parTransId="{8673B350-C51C-E142-B572-D0F69A87119A}" sibTransId="{729693DC-3383-E444-88B0-8AFA03276531}"/>
    <dgm:cxn modelId="{8F398D9E-3C2D-2C4F-92E8-E77D4AD2E990}" type="presOf" srcId="{7C251AFB-7F12-E742-B614-9F74473FF393}" destId="{C52C73AB-E50D-174C-9097-05E9BA8CAE45}" srcOrd="0" destOrd="1" presId="urn:microsoft.com/office/officeart/2005/8/layout/venn3"/>
    <dgm:cxn modelId="{C3FD18CA-64D8-C241-A12E-E6F5D3E81BA5}" type="presOf" srcId="{D31528F5-8BE6-F842-8095-2B33CAAF5F4C}" destId="{779AC553-0746-C24B-90F3-A4135D9D5789}" srcOrd="0" destOrd="2" presId="urn:microsoft.com/office/officeart/2005/8/layout/venn3"/>
    <dgm:cxn modelId="{8A7A5F9C-5689-8749-81E6-4C5589B0F0D6}" srcId="{AC8599B6-4D9E-604D-86CB-CF7B9F0DC5EF}" destId="{061972B9-FC95-BB49-8533-F18A2E657336}" srcOrd="1" destOrd="0" parTransId="{E56AFC52-3717-E54F-B9C8-7C0B60AFB3C5}" sibTransId="{6A852E00-3589-614A-AF2B-DF903AC948C6}"/>
    <dgm:cxn modelId="{CEC906A5-FD3B-CC44-A5E7-920B4AD75D83}" type="presOf" srcId="{0AEA1BD7-0587-3942-8619-A1CB78B67879}" destId="{779AC553-0746-C24B-90F3-A4135D9D5789}" srcOrd="0" destOrd="0" presId="urn:microsoft.com/office/officeart/2005/8/layout/venn3"/>
    <dgm:cxn modelId="{EB2E98BF-46AE-2C48-B224-8CA77AF01EA4}" srcId="{AC8599B6-4D9E-604D-86CB-CF7B9F0DC5EF}" destId="{7C251AFB-7F12-E742-B614-9F74473FF393}" srcOrd="0" destOrd="0" parTransId="{6EF4077F-226F-694C-8C05-4D198BBBB609}" sibTransId="{54D049B9-5BD4-E741-96F0-90960E6BEC6F}"/>
    <dgm:cxn modelId="{87DA8B60-3C26-FB4A-A3E9-C4B5A75A5762}" type="presOf" srcId="{221A33DE-C3D4-A54B-AA60-5E5DACC57CCC}" destId="{DA4BBEB3-FBB6-6546-8D0F-D8935D866F4D}" srcOrd="0" destOrd="3" presId="urn:microsoft.com/office/officeart/2005/8/layout/venn3"/>
    <dgm:cxn modelId="{A897A34B-5F76-AF47-8252-F795CEE5993F}" type="presOf" srcId="{AA00911B-DE4B-0449-809C-0CE38E41EF02}" destId="{DA4BBEB3-FBB6-6546-8D0F-D8935D866F4D}" srcOrd="0" destOrd="0" presId="urn:microsoft.com/office/officeart/2005/8/layout/venn3"/>
    <dgm:cxn modelId="{72E710DA-01D7-FB40-A773-8A69FBB37C06}" type="presParOf" srcId="{1430AED8-1EE8-AB4B-8360-36237F010513}" destId="{DA4BBEB3-FBB6-6546-8D0F-D8935D866F4D}" srcOrd="0" destOrd="0" presId="urn:microsoft.com/office/officeart/2005/8/layout/venn3"/>
    <dgm:cxn modelId="{F6410425-1FE2-F44C-8CB0-77D598A446AA}" type="presParOf" srcId="{1430AED8-1EE8-AB4B-8360-36237F010513}" destId="{B604934E-216A-1449-B742-B8DF42352AE7}" srcOrd="1" destOrd="0" presId="urn:microsoft.com/office/officeart/2005/8/layout/venn3"/>
    <dgm:cxn modelId="{311248EF-C4EE-A148-B619-1057F0C676EA}" type="presParOf" srcId="{1430AED8-1EE8-AB4B-8360-36237F010513}" destId="{C52C73AB-E50D-174C-9097-05E9BA8CAE45}" srcOrd="2" destOrd="0" presId="urn:microsoft.com/office/officeart/2005/8/layout/venn3"/>
    <dgm:cxn modelId="{7CD3835F-306E-4F4C-8680-7603B8CE690D}" type="presParOf" srcId="{1430AED8-1EE8-AB4B-8360-36237F010513}" destId="{A0FF63D1-98B2-8545-B088-70E448ECAB7A}" srcOrd="3" destOrd="0" presId="urn:microsoft.com/office/officeart/2005/8/layout/venn3"/>
    <dgm:cxn modelId="{766F2541-93A1-C344-86B5-9249242917F6}" type="presParOf" srcId="{1430AED8-1EE8-AB4B-8360-36237F010513}" destId="{779AC553-0746-C24B-90F3-A4135D9D578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BBEB3-FBB6-6546-8D0F-D8935D866F4D}">
      <dsp:nvSpPr>
        <dsp:cNvPr id="0" name=""/>
        <dsp:cNvSpPr/>
      </dsp:nvSpPr>
      <dsp:spPr>
        <a:xfrm>
          <a:off x="4261" y="1333381"/>
          <a:ext cx="3726669" cy="3726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091" tIns="22860" rIns="205091" bIns="22860" numCol="1" spcCol="1270" anchor="ctr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CFR Team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Works alongside faculty as frontline point of contact to funder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Provides strategy development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Works with faculty to ensure proposal meets funder guidelines: reviews proposal materials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Liaises with School Research Administrators, OSP, and faculty</a:t>
          </a:r>
        </a:p>
      </dsp:txBody>
      <dsp:txXfrm>
        <a:off x="550019" y="1879139"/>
        <a:ext cx="2635153" cy="2635153"/>
      </dsp:txXfrm>
    </dsp:sp>
    <dsp:sp modelId="{C52C73AB-E50D-174C-9097-05E9BA8CAE45}">
      <dsp:nvSpPr>
        <dsp:cNvPr id="0" name=""/>
        <dsp:cNvSpPr/>
      </dsp:nvSpPr>
      <dsp:spPr>
        <a:xfrm>
          <a:off x="2985596" y="1333381"/>
          <a:ext cx="3726669" cy="3726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091" tIns="24130" rIns="205091" bIns="24130" numCol="1" spcCol="1270" anchor="ctr" anchorCtr="1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School Research Pods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Liaison between faculty and OVPR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Provides support around University proposal requirements (i.e., internal budgets &amp; narratives)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Supports uploading and routing of materials in Cayuse</a:t>
          </a:r>
        </a:p>
      </dsp:txBody>
      <dsp:txXfrm>
        <a:off x="3531354" y="1879139"/>
        <a:ext cx="2635153" cy="2635153"/>
      </dsp:txXfrm>
    </dsp:sp>
    <dsp:sp modelId="{779AC553-0746-C24B-90F3-A4135D9D5789}">
      <dsp:nvSpPr>
        <dsp:cNvPr id="0" name=""/>
        <dsp:cNvSpPr/>
      </dsp:nvSpPr>
      <dsp:spPr>
        <a:xfrm>
          <a:off x="5971193" y="1333381"/>
          <a:ext cx="3726669" cy="37266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5091" tIns="24130" rIns="205091" bIns="24130" numCol="1" spcCol="1270" anchor="ctr" anchorCtr="1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Office of Sponsored Projects (OVPR)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Ensuring that proposal is compliant with University guidelines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Provides final approval for proposal submissions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Oversees administration of grant after the award comes through</a:t>
          </a:r>
        </a:p>
      </dsp:txBody>
      <dsp:txXfrm>
        <a:off x="6516951" y="1879139"/>
        <a:ext cx="2635153" cy="263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706C32-4A7F-904A-A159-858BADF28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4A908DD-8A6B-CA4C-A972-B41A7779B8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3494C34-0F3D-854E-AFF5-078C6756F1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7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7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, bird&#10;&#10;Description automatically generated">
            <a:extLst>
              <a:ext uri="{FF2B5EF4-FFF2-40B4-BE49-F238E27FC236}">
                <a16:creationId xmlns:a16="http://schemas.microsoft.com/office/drawing/2014/main" id="{3EE9051B-EE1E-6E4F-9694-61E46BF37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0E6F5C-96D4-2C42-A755-56B3A93436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A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4C2B7B-BC28-FA40-9621-C1B66ACC3A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8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1DE6E88-83B3-4D4F-9E40-6D50AB5E0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rick, drawing&#10;&#10;Description automatically generated">
            <a:extLst>
              <a:ext uri="{FF2B5EF4-FFF2-40B4-BE49-F238E27FC236}">
                <a16:creationId xmlns:a16="http://schemas.microsoft.com/office/drawing/2014/main" id="{6F5ACEC9-B6BC-BB44-A490-7942ABDC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17C698C-2970-3943-A340-E6C0C48B0D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B4BA9-309F-334E-A8C9-AE868B6846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7" y="495088"/>
            <a:ext cx="8389575" cy="244116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AC8EBA3-BD00-8C48-ADBA-8DABB356C0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7" y="3167505"/>
            <a:ext cx="838957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794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9" y="715617"/>
            <a:ext cx="10483327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264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3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138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2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202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9" y="715617"/>
            <a:ext cx="10483327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05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4" y="2505077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1" y="1711496"/>
            <a:ext cx="5186363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8" y="2505077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9" y="715617"/>
            <a:ext cx="10483327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8446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5"/>
            <a:ext cx="5393267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8" y="545092"/>
            <a:ext cx="5393267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5850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42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6012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BE7CF1A-F401-2C48-970E-B029112B6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rick&#10;&#10;Description automatically generated">
            <a:extLst>
              <a:ext uri="{FF2B5EF4-FFF2-40B4-BE49-F238E27FC236}">
                <a16:creationId xmlns:a16="http://schemas.microsoft.com/office/drawing/2014/main" id="{2C349984-7690-2A47-87D3-C0DD158BA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B267380-239A-CC4E-88C8-8F8B114C3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57E5DAEA-9D65-2A41-94A3-D73BF29B0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2F1E15CE-4088-7C4E-8064-638CAAE8E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1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248" y="3324435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5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488C0E-02BE-5C49-A846-3FF4F3CAA09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D59335E-859B-EA41-949E-B89FCE73C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9" y="715617"/>
            <a:ext cx="10483327" cy="97507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021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3BBE3F-8531-7640-B2C4-6EB1B05B39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3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F805847-4216-854B-BDC6-6E0F9050F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5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6F268F-E515-BE40-8152-BE6D91B530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B4ACE-6BB7-DC43-94AC-F200D98BC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3" y="1599247"/>
            <a:ext cx="9143999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title</a:t>
            </a:r>
          </a:p>
        </p:txBody>
      </p:sp>
    </p:spTree>
    <p:extLst>
      <p:ext uri="{BB962C8B-B14F-4D97-AF65-F5344CB8AC3E}">
        <p14:creationId xmlns:p14="http://schemas.microsoft.com/office/powerpoint/2010/main" val="2325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19C3F02-B6E3-1744-B80B-6505F54EFB9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2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F182C4-AAD3-BF47-93EC-79384E7980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2202" y="1825625"/>
            <a:ext cx="5181599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175FE108-4075-5A45-A4E9-9081D3B6D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9" y="715617"/>
            <a:ext cx="10483327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85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FCF574-13C1-E34E-9AD4-186822F3CCF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6614" y="2505077"/>
            <a:ext cx="5176884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021BC8C-7BCA-EC46-BE8D-F70B4B6E01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2201" y="1711496"/>
            <a:ext cx="5186363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7FF6C0-6C09-5344-9FBE-1323443057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78508" y="2505077"/>
            <a:ext cx="5180057" cy="2765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B8AC4B7-59A8-AE4E-93F4-95E06972F6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7B3874A-2DC5-F14B-8126-7334A2094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339" y="715617"/>
            <a:ext cx="10483327" cy="975070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823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FB655-7025-3744-B125-F9DA8484A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717" y="545095"/>
            <a:ext cx="5393267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13EFB54-EB68-5143-A86E-CA54DCF62C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31468" y="545092"/>
            <a:ext cx="5393267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83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19A1016-F770-EC41-ACBA-A78F09478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344365">
            <a:off x="765923" y="687342"/>
            <a:ext cx="10591524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4AB05B-7E50-5444-9451-E62CF9F941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78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computer&#10;&#10;Description automatically generated">
            <a:extLst>
              <a:ext uri="{FF2B5EF4-FFF2-40B4-BE49-F238E27FC236}">
                <a16:creationId xmlns:a16="http://schemas.microsoft.com/office/drawing/2014/main" id="{9084CF26-838B-4E40-ACF0-0614B36F1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rick&#10;&#10;Description automatically generated">
            <a:extLst>
              <a:ext uri="{FF2B5EF4-FFF2-40B4-BE49-F238E27FC236}">
                <a16:creationId xmlns:a16="http://schemas.microsoft.com/office/drawing/2014/main" id="{D234C7AA-D40B-5847-86A6-3CD23C1306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2A509B-433B-8041-8A0B-7C00B9435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2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C941C59-736C-AA42-A40C-1FD6A9C0F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29667154-201A-9841-BEEE-FE4CF6604A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913A5E-91C7-B946-A3C2-20ACDA0D9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041" y="1204857"/>
            <a:ext cx="10799595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E0C233-1CBA-F843-B340-70E8D4D42D4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9248" y="3324435"/>
            <a:ext cx="10771789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7994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91C326E-BF68-6445-9231-1C87CA8DE2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88693D-82A9-C941-B148-1250D9B243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B7CAE5D-7F30-7641-AB6B-1848BE4465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2" r:id="rId4"/>
    <p:sldLayoutId id="2147483653" r:id="rId5"/>
    <p:sldLayoutId id="2147483655" r:id="rId6"/>
    <p:sldLayoutId id="2147483654" r:id="rId7"/>
    <p:sldLayoutId id="2147483673" r:id="rId8"/>
    <p:sldLayoutId id="2147483677" r:id="rId9"/>
    <p:sldLayoutId id="2147483691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B238D30-2F91-4C40-9D8B-1760377E0BC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4E9D20F-A939-7E47-A0F0-7A4B86BA154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C15587-0B28-2046-83FF-9F5F7E2581E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3" r:id="rId9"/>
    <p:sldLayoutId id="2147483702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https://cfr.gwu.edu/" TargetMode="External" Type="http://schemas.openxmlformats.org/officeDocument/2006/relationships/hyperlink"/><Relationship Id="rId7" Target="../media/image41.png" Type="http://schemas.openxmlformats.org/officeDocument/2006/relationships/image"/><Relationship Id="rId2" Target="../media/image26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0.jpeg" Type="http://schemas.openxmlformats.org/officeDocument/2006/relationships/image"/><Relationship Id="rId5" Target="https://sponsoredprojects.gwu.edu/find-funding" TargetMode="External" Type="http://schemas.openxmlformats.org/officeDocument/2006/relationships/hyperlink"/><Relationship Id="rId4" Target="https://fconline.foundationcenter.org/" TargetMode="External" Type="http://schemas.openxmlformats.org/officeDocument/2006/relationships/hyperlink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boerstling@gwu.edu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fr.gwu.edu/" TargetMode="External"/><Relationship Id="rId5" Type="http://schemas.openxmlformats.org/officeDocument/2006/relationships/hyperlink" Target="mailto:sarah_katz@gwu.edu" TargetMode="External"/><Relationship Id="rId4" Type="http://schemas.openxmlformats.org/officeDocument/2006/relationships/hyperlink" Target="mailto:sflaherty@childrensnational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flaherty@childrensnational.or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rah_katz@gwu.edu" TargetMode="External"/><Relationship Id="rId5" Type="http://schemas.openxmlformats.org/officeDocument/2006/relationships/hyperlink" Target="mailto:sboerstling@gwu.edu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34.png" Type="http://schemas.openxmlformats.org/officeDocument/2006/relationships/image"/><Relationship Id="rId7" Target="../media/image37.png" Type="http://schemas.openxmlformats.org/officeDocument/2006/relationships/image"/><Relationship Id="rId2" Target="../media/image26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6.png" Type="http://schemas.openxmlformats.org/officeDocument/2006/relationships/image"/><Relationship Id="rId5" Target="http://cfr.gwu.edu/" TargetMode="External" Type="http://schemas.openxmlformats.org/officeDocument/2006/relationships/hyperlink"/><Relationship Id="rId4" Target="../media/image35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7BA-2E84-3549-8B00-4D6E2E7C8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215" y="2304113"/>
            <a:ext cx="8389575" cy="2441160"/>
          </a:xfrm>
        </p:spPr>
        <p:txBody>
          <a:bodyPr/>
          <a:lstStyle/>
          <a:p>
            <a:pPr algn="ctr"/>
            <a:r>
              <a:rPr lang="en-US" dirty="0"/>
              <a:t>Supporting your Career and Research with Foundation Funding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025FF-B551-7A4B-9349-720975BC8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213" y="4231971"/>
            <a:ext cx="8389575" cy="1752600"/>
          </a:xfrm>
        </p:spPr>
        <p:txBody>
          <a:bodyPr/>
          <a:lstStyle/>
          <a:p>
            <a:pPr algn="ctr"/>
            <a:r>
              <a:rPr lang="en-US" dirty="0"/>
              <a:t>February 18, 2021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B9E489-C3E6-AF45-9C28-793771C34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617" y="386724"/>
            <a:ext cx="2965303" cy="15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6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5" y="571355"/>
            <a:ext cx="10483327" cy="975071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Doris Duke Charitable Foundation</a:t>
            </a:r>
            <a:br>
              <a:rPr lang="en-US" dirty="0"/>
            </a:br>
            <a:r>
              <a:rPr lang="en-US" dirty="0"/>
              <a:t>Clinical Scientist Development Award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1B6C-1D90-FD42-BF7F-32111F2FA5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885" y="2205583"/>
            <a:ext cx="5774473" cy="3474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RFP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Steps in Multi-Stage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competitive is it?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18-21 awardees in 2021 program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Doris Duke Charitable Foundation - GuideStar Profile">
            <a:extLst>
              <a:ext uri="{FF2B5EF4-FFF2-40B4-BE49-F238E27FC236}">
                <a16:creationId xmlns:a16="http://schemas.microsoft.com/office/drawing/2014/main" id="{67924331-7DEC-EB45-A66A-B609E864D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93" y="2039905"/>
            <a:ext cx="3679119" cy="32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4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dirty="0"/>
              <a:t>Foundation Resources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1B6C-1D90-FD42-BF7F-32111F2FA5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248169"/>
            <a:ext cx="7079165" cy="3474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GW’s Corporate and Foundation Relations website: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https://cfr.gwu.edu/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Foundation Directory Online: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https://fconline.foundationcenter.org/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PIVOT: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https://sponsoredprojects.gwu.edu/find-funding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General search tips</a:t>
            </a:r>
          </a:p>
          <a:p>
            <a:pPr marL="1142983" lvl="1" indent="-457200"/>
            <a:r>
              <a:rPr lang="en-US" dirty="0">
                <a:solidFill>
                  <a:schemeClr val="tx1"/>
                </a:solidFill>
              </a:rPr>
              <a:t>GuideStar</a:t>
            </a:r>
            <a:endParaRPr lang="en-US" dirty="0"/>
          </a:p>
          <a:p>
            <a:pPr marL="1142983" lvl="1" indent="-457200"/>
            <a:r>
              <a:rPr lang="en-US" dirty="0">
                <a:solidFill>
                  <a:schemeClr val="tx1"/>
                </a:solidFill>
              </a:rPr>
              <a:t>IRS 990 </a:t>
            </a:r>
          </a:p>
        </p:txBody>
      </p:sp>
      <p:pic>
        <p:nvPicPr>
          <p:cNvPr id="7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5CE11D5-25C9-B648-9961-C211414A02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6" y="1045676"/>
            <a:ext cx="4025154" cy="3047468"/>
          </a:xfrm>
          <a:prstGeom prst="rect">
            <a:avLst/>
          </a:prstGeom>
        </p:spPr>
      </p:pic>
      <p:pic>
        <p:nvPicPr>
          <p:cNvPr id="10242" name="Picture 2" descr="GuideStar | Resource Library">
            <a:extLst>
              <a:ext uri="{FF2B5EF4-FFF2-40B4-BE49-F238E27FC236}">
                <a16:creationId xmlns:a16="http://schemas.microsoft.com/office/drawing/2014/main" id="{3E0D0A47-68BB-4E4D-988F-7AEE4DAE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39" y="4044859"/>
            <a:ext cx="4358454" cy="13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1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37BA-2E84-3549-8B00-4D6E2E7C8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693" y="531069"/>
            <a:ext cx="8389575" cy="2441160"/>
          </a:xfrm>
        </p:spPr>
        <p:txBody>
          <a:bodyPr/>
          <a:lstStyle/>
          <a:p>
            <a:pPr algn="ctr"/>
            <a:r>
              <a:rPr lang="en-US" sz="4500" dirty="0"/>
              <a:t>Questions?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B9E489-C3E6-AF45-9C28-793771C34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617" y="386724"/>
            <a:ext cx="2965303" cy="155439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E72213-6C93-9342-ADFB-A03229AFE73D}"/>
              </a:ext>
            </a:extLst>
          </p:cNvPr>
          <p:cNvSpPr txBox="1">
            <a:spLocks/>
          </p:cNvSpPr>
          <p:nvPr/>
        </p:nvSpPr>
        <p:spPr>
          <a:xfrm>
            <a:off x="912664" y="2085461"/>
            <a:ext cx="10366671" cy="2682309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2">
                    <a:lumMod val="9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Susan </a:t>
            </a:r>
            <a:r>
              <a:rPr lang="en-US" sz="2200" dirty="0" err="1">
                <a:solidFill>
                  <a:schemeClr val="bg1"/>
                </a:solidFill>
              </a:rPr>
              <a:t>Boerstling</a:t>
            </a:r>
            <a:r>
              <a:rPr lang="en-US" sz="2200" dirty="0">
                <a:solidFill>
                  <a:schemeClr val="bg1"/>
                </a:solidFill>
              </a:rPr>
              <a:t>, Executive Director, Foundation Relations, GW; </a:t>
            </a:r>
            <a:r>
              <a:rPr lang="en-US" sz="2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sboerstling@gwu.edu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Sue Flaherty, Director, Foundation Relations, Children’s National Hospital Foundation; </a:t>
            </a:r>
            <a:r>
              <a:rPr lang="en-US" sz="2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sflaherty@childrensnational.org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Sarah Katz, Associate Director, Foundation Relations, GW; </a:t>
            </a:r>
            <a:r>
              <a:rPr lang="en-US" sz="2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sarah_katz@gwu.edu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GW Website: </a:t>
            </a:r>
            <a:r>
              <a:rPr lang="en-US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www.cfr.gwu.edu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General GW Inquiries: </a:t>
            </a:r>
            <a:r>
              <a:rPr lang="en-US" sz="3200" b="1" dirty="0" err="1">
                <a:solidFill>
                  <a:schemeClr val="bg1"/>
                </a:solidFill>
              </a:rPr>
              <a:t>cfr@gwu.edu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3164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C3A03E3-0BCB-9F4B-94E4-32826A5EB1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683" y="2190601"/>
            <a:ext cx="5051053" cy="11365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dirty="0" lang="en-US" sz="2000">
                <a:solidFill>
                  <a:schemeClr val="tx1"/>
                </a:solidFill>
              </a:rPr>
              <a:t>Children’s National Hospital Foundation</a:t>
            </a:r>
          </a:p>
          <a:p>
            <a:endParaRPr dirty="0" lang="en-US" sz="200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dirty="0" lang="en-US"/>
              <a:t>Today’s Presenters</a:t>
            </a:r>
          </a:p>
        </p:txBody>
      </p:sp>
      <p:pic>
        <p:nvPicPr>
          <p:cNvPr descr="Logo, company name&#10;&#10;Description automatically generated" id="4" name="Picture 3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pic>
        <p:nvPicPr>
          <p:cNvPr descr="Susan Boerstling" id="1026" name="Picture 2">
            <a:extLst>
              <a:ext uri="{FF2B5EF4-FFF2-40B4-BE49-F238E27FC236}">
                <a16:creationId xmlns:a16="http://schemas.microsoft.com/office/drawing/2014/main" id="{440D5796-9F45-D74F-ADE3-EEF3184A5C63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4" y="1874630"/>
            <a:ext cx="1121228" cy="16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Sarah Katz" id="1028" name="Picture 4">
            <a:extLst>
              <a:ext uri="{FF2B5EF4-FFF2-40B4-BE49-F238E27FC236}">
                <a16:creationId xmlns:a16="http://schemas.microsoft.com/office/drawing/2014/main" id="{B2753D4C-0A04-1F40-BDD5-5D395B4FF58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2" y="3750954"/>
            <a:ext cx="1121229" cy="16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19C8A59-638C-504B-B4F8-9397C99E045A}"/>
              </a:ext>
            </a:extLst>
          </p:cNvPr>
          <p:cNvSpPr txBox="1">
            <a:spLocks/>
          </p:cNvSpPr>
          <p:nvPr/>
        </p:nvSpPr>
        <p:spPr>
          <a:xfrm>
            <a:off x="7671808" y="1701936"/>
            <a:ext cx="4375298" cy="3946733"/>
          </a:xfrm>
          <a:prstGeom prst="rect">
            <a:avLst/>
          </a:prstGeom>
        </p:spPr>
        <p:txBody>
          <a:bodyPr/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8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dirty="0" lang="en-US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 lang="en-US" sz="2000">
                <a:solidFill>
                  <a:schemeClr val="tx1"/>
                </a:solidFill>
              </a:rPr>
              <a:t>Susan </a:t>
            </a:r>
            <a:r>
              <a:rPr dirty="0" err="1" lang="en-US" sz="2000">
                <a:solidFill>
                  <a:schemeClr val="tx1"/>
                </a:solidFill>
              </a:rPr>
              <a:t>Boerstling</a:t>
            </a:r>
            <a:r>
              <a:rPr dirty="0" lang="en-US" sz="2000">
                <a:solidFill>
                  <a:schemeClr val="tx1"/>
                </a:solidFill>
              </a:rPr>
              <a:t>, Executive Director, Foundation Relations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 lang="en-US" sz="2000">
                <a:solidFill>
                  <a:schemeClr val="tx1"/>
                </a:solidFill>
                <a:hlinkClick r:id="rId5"/>
              </a:rPr>
              <a:t>sboerstling@gwu.edu</a:t>
            </a:r>
            <a:r>
              <a:rPr dirty="0" lang="en-US" sz="200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dirty="0" lang="en-US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dirty="0" lang="en-US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dirty="0" lang="en-US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 lang="en-US" sz="2000">
                <a:solidFill>
                  <a:schemeClr val="tx1"/>
                </a:solidFill>
              </a:rPr>
              <a:t>Sarah Katz, Associate Director, Foundation Relations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 lang="en-US" sz="2000">
                <a:solidFill>
                  <a:schemeClr val="tx1"/>
                </a:solidFill>
                <a:hlinkClick r:id="rId6"/>
              </a:rPr>
              <a:t>sarah_katz@gwu.edu</a:t>
            </a:r>
            <a:r>
              <a:rPr dirty="0" lang="en-US" sz="2000"/>
              <a:t>	</a:t>
            </a:r>
          </a:p>
          <a:p>
            <a:endParaRPr dirty="0" lang="en-US" sz="2000"/>
          </a:p>
        </p:txBody>
      </p:sp>
      <p:pic>
        <p:nvPicPr>
          <p:cNvPr descr="A picture containing indoor, person&#10;&#10;Description automatically generated" id="3" name="Picture 2">
            <a:extLst>
              <a:ext uri="{FF2B5EF4-FFF2-40B4-BE49-F238E27FC236}">
                <a16:creationId xmlns:a16="http://schemas.microsoft.com/office/drawing/2014/main" id="{2E2F169E-CD48-8C45-AA05-2E29561513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" t="2"/>
          <a:stretch/>
        </p:blipFill>
        <p:spPr>
          <a:xfrm rot="5400000">
            <a:off x="253043" y="2904643"/>
            <a:ext cx="1696654" cy="1366227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6B8F3753-95A6-5D4F-838D-FEEBE9A0A29D}"/>
              </a:ext>
            </a:extLst>
          </p:cNvPr>
          <p:cNvSpPr txBox="1">
            <a:spLocks/>
          </p:cNvSpPr>
          <p:nvPr/>
        </p:nvSpPr>
        <p:spPr>
          <a:xfrm>
            <a:off x="1921066" y="2962627"/>
            <a:ext cx="3947331" cy="1136515"/>
          </a:xfrm>
          <a:prstGeom prst="rect">
            <a:avLst/>
          </a:prstGeom>
        </p:spPr>
        <p:txBody>
          <a:bodyPr/>
          <a:lstStyle>
            <a:lvl1pPr algn="l" defTabSz="914377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8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algn="l" defTabSz="914377" eaLnBrk="1" hangingPunct="1" indent="-228594" latinLnBrk="0" marL="68578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914377" eaLnBrk="1" hangingPunct="1" indent="-228594" latinLnBrk="0" marL="11429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914377" eaLnBrk="1" hangingPunct="1" indent="-228594" latinLnBrk="0" marL="16001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914377" eaLnBrk="1" hangingPunct="1" indent="-228594" latinLnBrk="0" marL="205734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algn="l" defTabSz="914377" eaLnBrk="1" hangingPunct="1" indent="-228594" latinLnBrk="0" marL="2514537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indent="-228594" latinLnBrk="0" marL="297172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indent="-228594" latinLnBrk="0" marL="342891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indent="-228594" latinLnBrk="0" marL="388610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 lang="en-US" sz="2000">
                <a:solidFill>
                  <a:schemeClr val="tx1"/>
                </a:solidFill>
              </a:rPr>
              <a:t>Sue Flaherty, Director, Foundation Relations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dirty="0" lang="en-US" sz="2000">
                <a:solidFill>
                  <a:schemeClr val="tx1"/>
                </a:solidFill>
                <a:hlinkClick r:id="rId8"/>
              </a:rPr>
              <a:t>sflaherty@childrensnational.org</a:t>
            </a:r>
            <a:r>
              <a:rPr dirty="0" lang="en-US" sz="2000">
                <a:solidFill>
                  <a:schemeClr val="tx1"/>
                </a:solidFill>
              </a:rPr>
              <a:t/>
            </a:r>
            <a:br>
              <a:rPr dirty="0" lang="en-US" sz="2000">
                <a:solidFill>
                  <a:schemeClr val="tx1"/>
                </a:solidFill>
              </a:rPr>
            </a:br>
            <a:endParaRPr dirty="0" lang="en-US" sz="2000">
              <a:solidFill>
                <a:schemeClr val="tx1"/>
              </a:solidFill>
            </a:endParaRPr>
          </a:p>
          <a:p>
            <a:endParaRPr dirty="0" lang="en-US" sz="200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2311AB2A-94A6-8D44-8A6F-C8491BAD8E6E}"/>
              </a:ext>
            </a:extLst>
          </p:cNvPr>
          <p:cNvSpPr txBox="1">
            <a:spLocks/>
          </p:cNvSpPr>
          <p:nvPr/>
        </p:nvSpPr>
        <p:spPr>
          <a:xfrm>
            <a:off x="6790307" y="1248169"/>
            <a:ext cx="4774959" cy="502823"/>
          </a:xfrm>
          <a:prstGeom prst="rect">
            <a:avLst/>
          </a:prstGeom>
        </p:spPr>
        <p:txBody>
          <a:bodyPr/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800">
                <a:solidFill>
                  <a:srgbClr val="595959"/>
                </a:solidFill>
                <a:latin typeface="Arial"/>
                <a:ea typeface="+mn-ea"/>
                <a:cs typeface="Arial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dirty="0" lang="en-US" sz="2000">
                <a:solidFill>
                  <a:schemeClr val="tx1"/>
                </a:solidFill>
              </a:rPr>
              <a:t>The George Washington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dirty="0" lang="en-US" sz="2000"/>
              <a:t>	</a:t>
            </a:r>
          </a:p>
          <a:p>
            <a:endParaRPr dirty="0" lang="en-US" sz="2000"/>
          </a:p>
        </p:txBody>
      </p:sp>
    </p:spTree>
    <p:extLst>
      <p:ext uri="{BB962C8B-B14F-4D97-AF65-F5344CB8AC3E}">
        <p14:creationId xmlns:p14="http://schemas.microsoft.com/office/powerpoint/2010/main" val="129491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dirty="0"/>
              <a:t>Presentation Overview and Housekeeping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1B6C-1D90-FD42-BF7F-32111F2FA5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081346"/>
            <a:ext cx="10515600" cy="3474508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Presentation Overview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Basics of foundation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Funding landscape for medicine and health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Resources and helpful tips</a:t>
            </a:r>
          </a:p>
          <a:p>
            <a:r>
              <a:rPr lang="en-US" u="sng" dirty="0">
                <a:solidFill>
                  <a:schemeClr val="tx1"/>
                </a:solidFill>
              </a:rPr>
              <a:t>Housekeeping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Place questions in chat, will address during breaks and at the end of the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mute during presentation</a:t>
            </a:r>
            <a:endParaRPr lang="en-US" dirty="0"/>
          </a:p>
        </p:txBody>
      </p:sp>
      <p:pic>
        <p:nvPicPr>
          <p:cNvPr id="2050" name="Picture 2" descr="Why you need an agenda for meetings with your principal investigator">
            <a:extLst>
              <a:ext uri="{FF2B5EF4-FFF2-40B4-BE49-F238E27FC236}">
                <a16:creationId xmlns:a16="http://schemas.microsoft.com/office/drawing/2014/main" id="{103DE74C-6EDB-FD4E-A564-F223184E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846" y="1519717"/>
            <a:ext cx="2254841" cy="22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3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dirty="0"/>
              <a:t>Why Pursue Foundation Funding?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1B6C-1D90-FD42-BF7F-32111F2FA5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248169"/>
            <a:ext cx="10515600" cy="3474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Foundation funding for health and medicine is increasing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Funding for research/projects that are not a good fit for federal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Foundations can become champions of your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Networking and professional development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Prestige factor with certain awards and funders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Diverse funding sources</a:t>
            </a:r>
          </a:p>
        </p:txBody>
      </p:sp>
      <p:pic>
        <p:nvPicPr>
          <p:cNvPr id="3074" name="Picture 2" descr="Private Foundation Funding for Scientific Research | The Scientist Magazine®">
            <a:extLst>
              <a:ext uri="{FF2B5EF4-FFF2-40B4-BE49-F238E27FC236}">
                <a16:creationId xmlns:a16="http://schemas.microsoft.com/office/drawing/2014/main" id="{B51B6FC7-1548-9847-A2A9-2FDA9FDA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22" y="3629689"/>
            <a:ext cx="314959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3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dirty="0"/>
              <a:t>Foundation Funding Realities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1B6C-1D90-FD42-BF7F-32111F2FA5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248169"/>
            <a:ext cx="10515600" cy="3474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Funding requests must be strongly aligned with the foundation’s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Often quick turnaround times for submission of letter of inquiry or proposal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Limited or no indirect costs covered (often 15% or less)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Typically, a lack of transparency and feedback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Competitive</a:t>
            </a:r>
          </a:p>
        </p:txBody>
      </p:sp>
      <p:pic>
        <p:nvPicPr>
          <p:cNvPr id="4100" name="Picture 4" descr="866 Winding Road Illustrations, Royalty-Free Vector Graphics &amp; Clip Art -  iStock">
            <a:extLst>
              <a:ext uri="{FF2B5EF4-FFF2-40B4-BE49-F238E27FC236}">
                <a16:creationId xmlns:a16="http://schemas.microsoft.com/office/drawing/2014/main" id="{BFBA9076-D9DF-914E-8F09-C8C0B54C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8696">
            <a:off x="8405801" y="2925164"/>
            <a:ext cx="4225647" cy="27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8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dirty="0"/>
              <a:t>Foundation Support for Medicine &amp; Health Research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1B6C-1D90-FD42-BF7F-32111F2FA5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34" y="1414607"/>
            <a:ext cx="4042144" cy="3474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is the field 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Different types of foundations operating in this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Characteristics of early career opportunities </a:t>
            </a:r>
          </a:p>
        </p:txBody>
      </p:sp>
      <p:pic>
        <p:nvPicPr>
          <p:cNvPr id="5122" name="Picture 2" descr="Ethics and Artificial Intelligence in Health Care: The Pivot Point">
            <a:extLst>
              <a:ext uri="{FF2B5EF4-FFF2-40B4-BE49-F238E27FC236}">
                <a16:creationId xmlns:a16="http://schemas.microsoft.com/office/drawing/2014/main" id="{6FA556DF-05CD-5545-A601-B06AFBCD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2" y="1363891"/>
            <a:ext cx="6709145" cy="35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1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How Can We Help You?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BE199A-3568-D746-9AF8-EBAE2252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51" y="1275720"/>
            <a:ext cx="1765829" cy="1200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492985-BE7F-5F49-BAD9-B7DA37BB4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313" y="1278068"/>
            <a:ext cx="1762375" cy="11978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0F787C-B05B-4D47-9771-CC67BE35B9EB}"/>
              </a:ext>
            </a:extLst>
          </p:cNvPr>
          <p:cNvSpPr txBox="1"/>
          <p:nvPr/>
        </p:nvSpPr>
        <p:spPr>
          <a:xfrm>
            <a:off x="645878" y="2475932"/>
            <a:ext cx="245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004065"/>
              </a:buClr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Prospect Identification</a:t>
            </a:r>
          </a:p>
          <a:p>
            <a:pPr marL="342900" indent="-342900">
              <a:spcAft>
                <a:spcPts val="1000"/>
              </a:spcAft>
              <a:buClr>
                <a:srgbClr val="004065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Prospect research for faculty projects</a:t>
            </a:r>
          </a:p>
          <a:p>
            <a:pPr marL="342900" indent="-342900">
              <a:spcAft>
                <a:spcPts val="1000"/>
              </a:spcAft>
              <a:buClr>
                <a:srgbClr val="004065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Dissemination of grant opportunities </a:t>
            </a:r>
          </a:p>
          <a:p>
            <a:pPr marL="342900" indent="-342900">
              <a:spcAft>
                <a:spcPts val="1000"/>
              </a:spcAft>
              <a:buClr>
                <a:srgbClr val="004065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CFR website: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cfr.gwu.edu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BFBAC-3455-694E-AFB8-714A40C6D1D9}"/>
              </a:ext>
            </a:extLst>
          </p:cNvPr>
          <p:cNvSpPr txBox="1"/>
          <p:nvPr/>
        </p:nvSpPr>
        <p:spPr>
          <a:xfrm>
            <a:off x="3785587" y="2480428"/>
            <a:ext cx="20445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004065"/>
              </a:buClr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Outreach &amp; Coordination</a:t>
            </a:r>
          </a:p>
          <a:p>
            <a:pPr marL="342900" indent="-342900">
              <a:spcAft>
                <a:spcPts val="1000"/>
              </a:spcAft>
              <a:buClr>
                <a:srgbClr val="004065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Strategy development</a:t>
            </a:r>
          </a:p>
          <a:p>
            <a:pPr marL="342900" indent="-342900">
              <a:spcAft>
                <a:spcPts val="1000"/>
              </a:spcAft>
              <a:buClr>
                <a:srgbClr val="004065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Limited submissions</a:t>
            </a:r>
          </a:p>
          <a:p>
            <a:pPr marL="342900" indent="-342900">
              <a:spcAft>
                <a:spcPts val="1000"/>
              </a:spcAft>
              <a:buClr>
                <a:srgbClr val="004065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Foundation visits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A9525A-786E-BF43-8716-0CA9CCB62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335" y="1248169"/>
            <a:ext cx="1796796" cy="1197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A2B876-8EEF-7F4D-ACF5-34A5EDDFBAED}"/>
              </a:ext>
            </a:extLst>
          </p:cNvPr>
          <p:cNvSpPr txBox="1"/>
          <p:nvPr/>
        </p:nvSpPr>
        <p:spPr>
          <a:xfrm>
            <a:off x="6515795" y="2475932"/>
            <a:ext cx="2171876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buClr>
                <a:srgbClr val="004065"/>
              </a:buClr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Proposal Development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Proposal enhancement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Editing and framing to align with funder interests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1E031E-C52C-2E47-A277-6D6BA78A2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0824" y="1337310"/>
            <a:ext cx="1796796" cy="11978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AACB98-4B7A-1143-8CCF-A4D53B0C4C9D}"/>
              </a:ext>
            </a:extLst>
          </p:cNvPr>
          <p:cNvSpPr txBox="1"/>
          <p:nvPr/>
        </p:nvSpPr>
        <p:spPr>
          <a:xfrm>
            <a:off x="9373284" y="2475932"/>
            <a:ext cx="2171876" cy="2323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1000"/>
              </a:spcAft>
              <a:buClr>
                <a:srgbClr val="004065"/>
              </a:buClr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1500" dirty="0">
                <a:latin typeface="Arial"/>
                <a:cs typeface="Arial"/>
              </a:rPr>
              <a:t>Check-in calls between foundation staff and project staff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1500" dirty="0">
                <a:latin typeface="Arial"/>
                <a:cs typeface="Arial"/>
              </a:rPr>
              <a:t>Thank you letters</a:t>
            </a:r>
          </a:p>
          <a:p>
            <a:pPr marL="285750" indent="-285750">
              <a:spcAft>
                <a:spcPts val="1000"/>
              </a:spcAft>
              <a:buFont typeface="Wingdings"/>
              <a:buChar char="Ø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Narrative report review</a:t>
            </a:r>
          </a:p>
        </p:txBody>
      </p:sp>
    </p:spTree>
    <p:extLst>
      <p:ext uri="{BB962C8B-B14F-4D97-AF65-F5344CB8AC3E}">
        <p14:creationId xmlns:p14="http://schemas.microsoft.com/office/powerpoint/2010/main" val="244243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dirty="0"/>
              <a:t>Preparing Competitive Applications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E1B6C-1D90-FD42-BF7F-32111F2FA5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248169"/>
            <a:ext cx="9921949" cy="3474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Clearly articulate need and impact—if not immediate, then 3-5 years out (for patients and/or the field)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Impact on marginalized and underserved communities and patient populations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Demonstrate uniqueness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do limited submission opportunities (LSOs) work?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Intersection of development offices with sponsored research</a:t>
            </a:r>
          </a:p>
        </p:txBody>
      </p:sp>
      <p:pic>
        <p:nvPicPr>
          <p:cNvPr id="7174" name="Picture 6" descr="Tips for cycling in the heat | Van Raam">
            <a:extLst>
              <a:ext uri="{FF2B5EF4-FFF2-40B4-BE49-F238E27FC236}">
                <a16:creationId xmlns:a16="http://schemas.microsoft.com/office/drawing/2014/main" id="{1AD03924-8997-854F-A931-499916F1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421" y="145507"/>
            <a:ext cx="2335193" cy="19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5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1349A66-BE07-C14D-99B8-BB68FA59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34" y="273098"/>
            <a:ext cx="10483327" cy="975071"/>
          </a:xfrm>
        </p:spPr>
        <p:txBody>
          <a:bodyPr/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of Different Offices Supporting You and Your Research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1677A8E-FC92-614F-B68D-D498EDB7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5680091"/>
            <a:ext cx="1860132" cy="97506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85CB3F-BD64-9C43-8C45-517536461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857777"/>
              </p:ext>
            </p:extLst>
          </p:nvPr>
        </p:nvGraphicFramePr>
        <p:xfrm>
          <a:off x="1247068" y="191470"/>
          <a:ext cx="9697863" cy="639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308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543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2_Office Theme</vt:lpstr>
      <vt:lpstr>Supporting your Career and Research with Foundation Funding </vt:lpstr>
      <vt:lpstr>Today’s Presenters</vt:lpstr>
      <vt:lpstr>Presentation Overview and Housekeeping</vt:lpstr>
      <vt:lpstr>Why Pursue Foundation Funding? </vt:lpstr>
      <vt:lpstr>Foundation Funding Realities</vt:lpstr>
      <vt:lpstr>Foundation Support for Medicine &amp; Health Research</vt:lpstr>
      <vt:lpstr>How Can We Help You?</vt:lpstr>
      <vt:lpstr>Preparing Competitive Applications</vt:lpstr>
      <vt:lpstr>Roles of Different Offices Supporting You and Your Research</vt:lpstr>
      <vt:lpstr>Case Study:  Doris Duke Charitable Foundation Clinical Scientist Development Award</vt:lpstr>
      <vt:lpstr>Foundation Resources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Devin Marie</dc:creator>
  <cp:lastModifiedBy>Katz, Sarah Johnson</cp:lastModifiedBy>
  <cp:revision>47</cp:revision>
  <dcterms:created xsi:type="dcterms:W3CDTF">2020-03-10T16:22:03Z</dcterms:created>
  <dcterms:modified xsi:type="dcterms:W3CDTF">2021-02-05T17:18:30Z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1527335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