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  <p:sldMasterId id="2147483783" r:id="rId2"/>
    <p:sldMasterId id="2147483794" r:id="rId3"/>
  </p:sldMasterIdLst>
  <p:notesMasterIdLst>
    <p:notesMasterId r:id="rId33"/>
  </p:notesMasterIdLst>
  <p:sldIdLst>
    <p:sldId id="261" r:id="rId4"/>
    <p:sldId id="354" r:id="rId5"/>
    <p:sldId id="353" r:id="rId6"/>
    <p:sldId id="400" r:id="rId7"/>
    <p:sldId id="264" r:id="rId8"/>
    <p:sldId id="258" r:id="rId9"/>
    <p:sldId id="399" r:id="rId10"/>
    <p:sldId id="268" r:id="rId11"/>
    <p:sldId id="271" r:id="rId12"/>
    <p:sldId id="401" r:id="rId13"/>
    <p:sldId id="274" r:id="rId14"/>
    <p:sldId id="275" r:id="rId15"/>
    <p:sldId id="276" r:id="rId16"/>
    <p:sldId id="277" r:id="rId17"/>
    <p:sldId id="278" r:id="rId18"/>
    <p:sldId id="279" r:id="rId19"/>
    <p:sldId id="282" r:id="rId20"/>
    <p:sldId id="404" r:id="rId21"/>
    <p:sldId id="281" r:id="rId22"/>
    <p:sldId id="280" r:id="rId23"/>
    <p:sldId id="259" r:id="rId24"/>
    <p:sldId id="260" r:id="rId25"/>
    <p:sldId id="266" r:id="rId26"/>
    <p:sldId id="263" r:id="rId27"/>
    <p:sldId id="403" r:id="rId28"/>
    <p:sldId id="414" r:id="rId29"/>
    <p:sldId id="415" r:id="rId30"/>
    <p:sldId id="402" r:id="rId31"/>
    <p:sldId id="364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A70A027-0536-CEFC-6170-B695A12CFD5B}" name="Adam Kirschner" initials="AK" userId="0386ab5e2e9b40cc" providerId="Windows Live"/>
  <p188:author id="{203EFC4D-F2B2-98DC-4870-E737F52DD1BB}" name="Pritha Ghosh" initials="PG" userId="87be8344375c2758" providerId="Windows Live"/>
  <p188:author id="{DFAE49D9-D8CE-313A-0A76-744BFECDA20F}" name="Kind, Terry" initials="KT" userId="S::TKind@childrensnational.org::81034c19-4bf9-4dd7-8d71-1d404207426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34" autoAdjust="0"/>
    <p:restoredTop sz="93878" autoAdjust="0"/>
  </p:normalViewPr>
  <p:slideViewPr>
    <p:cSldViewPr snapToGrid="0">
      <p:cViewPr varScale="1">
        <p:scale>
          <a:sx n="120" d="100"/>
          <a:sy n="120" d="100"/>
        </p:scale>
        <p:origin x="10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ED1A0D-B8A3-4B71-A6CC-BDA4777AEAEE}" type="doc">
      <dgm:prSet loTypeId="urn:microsoft.com/office/officeart/2016/7/layout/AccentHomeChevron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3747D8A-93CF-47A1-9B84-91D74C6D17E8}">
      <dgm:prSet/>
      <dgm:spPr/>
      <dgm:t>
        <a:bodyPr/>
        <a:lstStyle/>
        <a:p>
          <a:r>
            <a:rPr lang="en-US" dirty="0"/>
            <a:t>Dec. 2023</a:t>
          </a:r>
        </a:p>
      </dgm:t>
    </dgm:pt>
    <dgm:pt modelId="{9680DF58-7C97-42CF-B873-4C55CFB5FBB1}" type="parTrans" cxnId="{1DB6CB9B-68E7-455D-AC4C-285FC590DCB9}">
      <dgm:prSet/>
      <dgm:spPr/>
      <dgm:t>
        <a:bodyPr/>
        <a:lstStyle/>
        <a:p>
          <a:endParaRPr lang="en-US"/>
        </a:p>
      </dgm:t>
    </dgm:pt>
    <dgm:pt modelId="{A87E9119-4EFB-451A-9464-FFAB633B2148}" type="sibTrans" cxnId="{1DB6CB9B-68E7-455D-AC4C-285FC590DCB9}">
      <dgm:prSet/>
      <dgm:spPr/>
      <dgm:t>
        <a:bodyPr/>
        <a:lstStyle/>
        <a:p>
          <a:endParaRPr lang="en-US"/>
        </a:p>
      </dgm:t>
    </dgm:pt>
    <dgm:pt modelId="{D1A673CB-25A9-4D1E-B37C-2330D5FB840C}">
      <dgm:prSet custT="1"/>
      <dgm:spPr/>
      <dgm:t>
        <a:bodyPr/>
        <a:lstStyle/>
        <a:p>
          <a:r>
            <a:rPr lang="en-US" sz="1600" dirty="0"/>
            <a:t>“Guide to the 4th Year” posted on advising website</a:t>
          </a:r>
        </a:p>
        <a:p>
          <a:r>
            <a:rPr lang="en-US" sz="1600" dirty="0"/>
            <a:t>Start updating CV</a:t>
          </a:r>
        </a:p>
        <a:p>
          <a:endParaRPr lang="en-US" sz="1600" dirty="0"/>
        </a:p>
        <a:p>
          <a:endParaRPr lang="en-US" sz="1600" dirty="0"/>
        </a:p>
      </dgm:t>
    </dgm:pt>
    <dgm:pt modelId="{4BC44890-52F4-45EB-97ED-AD2CB010148E}" type="parTrans" cxnId="{E93E72AC-9C03-4AD9-B833-385D0288162D}">
      <dgm:prSet/>
      <dgm:spPr/>
      <dgm:t>
        <a:bodyPr/>
        <a:lstStyle/>
        <a:p>
          <a:endParaRPr lang="en-US"/>
        </a:p>
      </dgm:t>
    </dgm:pt>
    <dgm:pt modelId="{03539165-6EE6-4754-8269-5F440AB68FB9}" type="sibTrans" cxnId="{E93E72AC-9C03-4AD9-B833-385D0288162D}">
      <dgm:prSet/>
      <dgm:spPr/>
      <dgm:t>
        <a:bodyPr/>
        <a:lstStyle/>
        <a:p>
          <a:endParaRPr lang="en-US"/>
        </a:p>
      </dgm:t>
    </dgm:pt>
    <dgm:pt modelId="{EB3ED06F-C7A6-4735-976B-32BEC3FADA95}">
      <dgm:prSet/>
      <dgm:spPr/>
      <dgm:t>
        <a:bodyPr/>
        <a:lstStyle/>
        <a:p>
          <a:r>
            <a:rPr lang="en-US" dirty="0"/>
            <a:t>Jan. 2024</a:t>
          </a:r>
        </a:p>
      </dgm:t>
    </dgm:pt>
    <dgm:pt modelId="{7A86733A-E9AF-4710-BE5F-24A0CFD355D2}" type="parTrans" cxnId="{DDD8320F-0B64-48FE-AD50-19267BAC8AFA}">
      <dgm:prSet/>
      <dgm:spPr/>
      <dgm:t>
        <a:bodyPr/>
        <a:lstStyle/>
        <a:p>
          <a:endParaRPr lang="en-US"/>
        </a:p>
      </dgm:t>
    </dgm:pt>
    <dgm:pt modelId="{E16993D0-F00D-4F59-BF6E-9830CB60DB41}" type="sibTrans" cxnId="{DDD8320F-0B64-48FE-AD50-19267BAC8AFA}">
      <dgm:prSet/>
      <dgm:spPr/>
      <dgm:t>
        <a:bodyPr/>
        <a:lstStyle/>
        <a:p>
          <a:endParaRPr lang="en-US"/>
        </a:p>
      </dgm:t>
    </dgm:pt>
    <dgm:pt modelId="{1FD71E25-C17E-4145-9869-6A4057DF681B}">
      <dgm:prSet custT="1"/>
      <dgm:spPr/>
      <dgm:t>
        <a:bodyPr/>
        <a:lstStyle/>
        <a:p>
          <a:r>
            <a:rPr lang="en-US" sz="1600" dirty="0"/>
            <a:t>4th year lottery in mid-January</a:t>
          </a:r>
        </a:p>
        <a:p>
          <a:r>
            <a:rPr lang="en-US" sz="1600" dirty="0"/>
            <a:t>Specialty night (Jan 11)</a:t>
          </a:r>
        </a:p>
        <a:p>
          <a:r>
            <a:rPr lang="en-US" sz="1600" dirty="0"/>
            <a:t>VSLO opens for SOME programs </a:t>
          </a:r>
        </a:p>
      </dgm:t>
    </dgm:pt>
    <dgm:pt modelId="{7A284ED8-7708-42C5-B6B1-44D2FB175DE8}" type="parTrans" cxnId="{1AA6FF90-6640-42B5-83C9-9C881D5F9B3F}">
      <dgm:prSet/>
      <dgm:spPr/>
      <dgm:t>
        <a:bodyPr/>
        <a:lstStyle/>
        <a:p>
          <a:endParaRPr lang="en-US"/>
        </a:p>
      </dgm:t>
    </dgm:pt>
    <dgm:pt modelId="{0671B548-545B-412E-AF98-F08C721F9E9C}" type="sibTrans" cxnId="{1AA6FF90-6640-42B5-83C9-9C881D5F9B3F}">
      <dgm:prSet/>
      <dgm:spPr/>
      <dgm:t>
        <a:bodyPr/>
        <a:lstStyle/>
        <a:p>
          <a:endParaRPr lang="en-US"/>
        </a:p>
      </dgm:t>
    </dgm:pt>
    <dgm:pt modelId="{09854B9A-59E7-4B0B-9488-02E26D00D562}">
      <dgm:prSet/>
      <dgm:spPr/>
      <dgm:t>
        <a:bodyPr/>
        <a:lstStyle/>
        <a:p>
          <a:r>
            <a:rPr lang="en-US" dirty="0"/>
            <a:t>Feb/Mar. 2024</a:t>
          </a:r>
        </a:p>
      </dgm:t>
    </dgm:pt>
    <dgm:pt modelId="{9952108F-9FA4-4AB9-B7BD-4ED5643FF541}" type="parTrans" cxnId="{AE4ADF90-ADEA-4273-B9F3-DFD1E7772079}">
      <dgm:prSet/>
      <dgm:spPr/>
      <dgm:t>
        <a:bodyPr/>
        <a:lstStyle/>
        <a:p>
          <a:endParaRPr lang="en-US"/>
        </a:p>
      </dgm:t>
    </dgm:pt>
    <dgm:pt modelId="{361B7902-804F-4FD7-97C4-94735AA956E1}" type="sibTrans" cxnId="{AE4ADF90-ADEA-4273-B9F3-DFD1E7772079}">
      <dgm:prSet/>
      <dgm:spPr/>
      <dgm:t>
        <a:bodyPr/>
        <a:lstStyle/>
        <a:p>
          <a:endParaRPr lang="en-US"/>
        </a:p>
      </dgm:t>
    </dgm:pt>
    <dgm:pt modelId="{E101FEDA-30A4-4F54-B364-BC2CA2EF10B8}">
      <dgm:prSet custT="1"/>
      <dgm:spPr/>
      <dgm:t>
        <a:bodyPr/>
        <a:lstStyle/>
        <a:p>
          <a:r>
            <a:rPr lang="en-US" sz="1600" b="1" dirty="0">
              <a:solidFill>
                <a:srgbClr val="C00000"/>
              </a:solidFill>
            </a:rPr>
            <a:t>Mandatory </a:t>
          </a:r>
          <a:r>
            <a:rPr lang="en-US" sz="1600" dirty="0"/>
            <a:t>1:1 scheduling meeting with career advisory deans</a:t>
          </a:r>
        </a:p>
        <a:p>
          <a:r>
            <a:rPr lang="en-US" sz="1600" dirty="0"/>
            <a:t>Complete MSPE Questionnaire </a:t>
          </a:r>
        </a:p>
      </dgm:t>
    </dgm:pt>
    <dgm:pt modelId="{D5F7B498-6CB2-4962-AFC1-F463B8352F43}" type="parTrans" cxnId="{DE130BD8-C283-4EBA-91ED-551354F2F15C}">
      <dgm:prSet/>
      <dgm:spPr/>
      <dgm:t>
        <a:bodyPr/>
        <a:lstStyle/>
        <a:p>
          <a:endParaRPr lang="en-US"/>
        </a:p>
      </dgm:t>
    </dgm:pt>
    <dgm:pt modelId="{DF46890E-EFE9-4329-97CE-9B37691FAFAC}" type="sibTrans" cxnId="{DE130BD8-C283-4EBA-91ED-551354F2F15C}">
      <dgm:prSet/>
      <dgm:spPr/>
      <dgm:t>
        <a:bodyPr/>
        <a:lstStyle/>
        <a:p>
          <a:endParaRPr lang="en-US"/>
        </a:p>
      </dgm:t>
    </dgm:pt>
    <dgm:pt modelId="{5B54DBF9-138E-4CBB-B5AC-6F540E0D48C3}">
      <dgm:prSet/>
      <dgm:spPr/>
      <dgm:t>
        <a:bodyPr/>
        <a:lstStyle/>
        <a:p>
          <a:r>
            <a:rPr lang="en-US" dirty="0"/>
            <a:t>Spring 2024</a:t>
          </a:r>
        </a:p>
      </dgm:t>
    </dgm:pt>
    <dgm:pt modelId="{E3F84867-50E4-4B8E-9059-4E7B70DBD0DC}" type="parTrans" cxnId="{CE00AF98-8FEF-4E0A-9AB8-1F2F821B56A8}">
      <dgm:prSet/>
      <dgm:spPr/>
      <dgm:t>
        <a:bodyPr/>
        <a:lstStyle/>
        <a:p>
          <a:endParaRPr lang="en-US"/>
        </a:p>
      </dgm:t>
    </dgm:pt>
    <dgm:pt modelId="{4E60413C-5E27-498E-A2A7-E5428C42DDB0}" type="sibTrans" cxnId="{CE00AF98-8FEF-4E0A-9AB8-1F2F821B56A8}">
      <dgm:prSet/>
      <dgm:spPr/>
      <dgm:t>
        <a:bodyPr/>
        <a:lstStyle/>
        <a:p>
          <a:endParaRPr lang="en-US"/>
        </a:p>
      </dgm:t>
    </dgm:pt>
    <dgm:pt modelId="{8FEF258B-0319-4C61-AFF4-045D2B8A236E}">
      <dgm:prSet custT="1"/>
      <dgm:spPr/>
      <dgm:t>
        <a:bodyPr/>
        <a:lstStyle/>
        <a:p>
          <a:r>
            <a:rPr lang="en-US" sz="1600" dirty="0"/>
            <a:t>VSLO applications opens at most programs</a:t>
          </a:r>
        </a:p>
        <a:p>
          <a:r>
            <a:rPr lang="en-US" sz="1600" b="1" dirty="0">
              <a:solidFill>
                <a:srgbClr val="C00000"/>
              </a:solidFill>
            </a:rPr>
            <a:t>Register for Step 2 (Mar/April)</a:t>
          </a:r>
        </a:p>
        <a:p>
          <a:r>
            <a:rPr lang="en-US" sz="1600" b="0" dirty="0">
              <a:solidFill>
                <a:schemeClr val="tx1"/>
              </a:solidFill>
            </a:rPr>
            <a:t>End of 3</a:t>
          </a:r>
          <a:r>
            <a:rPr lang="en-US" sz="1600" b="0" baseline="30000" dirty="0">
              <a:solidFill>
                <a:schemeClr val="tx1"/>
              </a:solidFill>
            </a:rPr>
            <a:t>rd</a:t>
          </a:r>
          <a:r>
            <a:rPr lang="en-US" sz="1600" b="0" dirty="0">
              <a:solidFill>
                <a:schemeClr val="tx1"/>
              </a:solidFill>
            </a:rPr>
            <a:t> year clinical skills exam in CLASS Center</a:t>
          </a:r>
        </a:p>
        <a:p>
          <a:endParaRPr lang="en-US" sz="1600" dirty="0"/>
        </a:p>
        <a:p>
          <a:endParaRPr lang="en-US" sz="1600" dirty="0"/>
        </a:p>
      </dgm:t>
    </dgm:pt>
    <dgm:pt modelId="{C1AF5699-4089-4932-BA1F-97AF932951E6}" type="parTrans" cxnId="{9AB42E1E-16D2-479F-A621-CAE4AFD28AF6}">
      <dgm:prSet/>
      <dgm:spPr/>
      <dgm:t>
        <a:bodyPr/>
        <a:lstStyle/>
        <a:p>
          <a:endParaRPr lang="en-US"/>
        </a:p>
      </dgm:t>
    </dgm:pt>
    <dgm:pt modelId="{FA153324-FB12-4C32-92B1-6D6F07DFB648}" type="sibTrans" cxnId="{9AB42E1E-16D2-479F-A621-CAE4AFD28AF6}">
      <dgm:prSet/>
      <dgm:spPr/>
      <dgm:t>
        <a:bodyPr/>
        <a:lstStyle/>
        <a:p>
          <a:endParaRPr lang="en-US"/>
        </a:p>
      </dgm:t>
    </dgm:pt>
    <dgm:pt modelId="{C17AEC6D-B1C9-E741-B6D6-55FD23338BC6}">
      <dgm:prSet custT="1"/>
      <dgm:spPr/>
      <dgm:t>
        <a:bodyPr/>
        <a:lstStyle/>
        <a:p>
          <a:r>
            <a:rPr lang="en-US" sz="1600" dirty="0"/>
            <a:t>Choose a Specialty Advisor</a:t>
          </a:r>
        </a:p>
        <a:p>
          <a:endParaRPr lang="en-US" sz="1600" dirty="0"/>
        </a:p>
      </dgm:t>
    </dgm:pt>
    <dgm:pt modelId="{EDF9EB8C-BC9F-5A4F-BB51-EDA8830D0342}" type="parTrans" cxnId="{805F1866-31CD-6D4D-9A2D-19593DA90E02}">
      <dgm:prSet/>
      <dgm:spPr/>
      <dgm:t>
        <a:bodyPr/>
        <a:lstStyle/>
        <a:p>
          <a:endParaRPr lang="en-US"/>
        </a:p>
      </dgm:t>
    </dgm:pt>
    <dgm:pt modelId="{792A11C6-CD66-684D-9118-1905686738CF}" type="sibTrans" cxnId="{805F1866-31CD-6D4D-9A2D-19593DA90E02}">
      <dgm:prSet/>
      <dgm:spPr/>
      <dgm:t>
        <a:bodyPr/>
        <a:lstStyle/>
        <a:p>
          <a:endParaRPr lang="en-US"/>
        </a:p>
      </dgm:t>
    </dgm:pt>
    <dgm:pt modelId="{62FD3A90-61AE-0F40-A3A1-CD5412557F87}" type="pres">
      <dgm:prSet presAssocID="{E3ED1A0D-B8A3-4B71-A6CC-BDA4777AEAEE}" presName="Name0" presStyleCnt="0">
        <dgm:presLayoutVars>
          <dgm:animLvl val="lvl"/>
          <dgm:resizeHandles val="exact"/>
        </dgm:presLayoutVars>
      </dgm:prSet>
      <dgm:spPr/>
    </dgm:pt>
    <dgm:pt modelId="{63B90541-B93D-5C4F-B30B-1C3D31CCAEE2}" type="pres">
      <dgm:prSet presAssocID="{43747D8A-93CF-47A1-9B84-91D74C6D17E8}" presName="composite" presStyleCnt="0"/>
      <dgm:spPr/>
    </dgm:pt>
    <dgm:pt modelId="{4D698B0B-B66F-F845-A643-04A3AA27C3A1}" type="pres">
      <dgm:prSet presAssocID="{43747D8A-93CF-47A1-9B84-91D74C6D17E8}" presName="L" presStyleLbl="solidFgAcc1" presStyleIdx="0" presStyleCnt="4">
        <dgm:presLayoutVars>
          <dgm:chMax val="0"/>
          <dgm:chPref val="0"/>
        </dgm:presLayoutVars>
      </dgm:prSet>
      <dgm:spPr/>
    </dgm:pt>
    <dgm:pt modelId="{59BD726E-F79E-B849-92D8-AF4A52D6640F}" type="pres">
      <dgm:prSet presAssocID="{43747D8A-93CF-47A1-9B84-91D74C6D17E8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BB309B17-E488-9B44-933D-E6448D1C08EC}" type="pres">
      <dgm:prSet presAssocID="{43747D8A-93CF-47A1-9B84-91D74C6D17E8}" presName="desTx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E90CCAC8-6FFA-804A-B8DF-551045611B62}" type="pres">
      <dgm:prSet presAssocID="{43747D8A-93CF-47A1-9B84-91D74C6D17E8}" presName="EmptyPlaceHolder" presStyleCnt="0"/>
      <dgm:spPr/>
    </dgm:pt>
    <dgm:pt modelId="{E2BDB751-C3A4-924E-93C0-A8ECEC8336AA}" type="pres">
      <dgm:prSet presAssocID="{A87E9119-4EFB-451A-9464-FFAB633B2148}" presName="space" presStyleCnt="0"/>
      <dgm:spPr/>
    </dgm:pt>
    <dgm:pt modelId="{01265763-61EF-A144-BBC6-3A15F6C9CF1B}" type="pres">
      <dgm:prSet presAssocID="{EB3ED06F-C7A6-4735-976B-32BEC3FADA95}" presName="composite" presStyleCnt="0"/>
      <dgm:spPr/>
    </dgm:pt>
    <dgm:pt modelId="{5E31E9BC-0F45-3243-AE95-E4C33EA94113}" type="pres">
      <dgm:prSet presAssocID="{EB3ED06F-C7A6-4735-976B-32BEC3FADA95}" presName="L" presStyleLbl="solidFgAcc1" presStyleIdx="1" presStyleCnt="4">
        <dgm:presLayoutVars>
          <dgm:chMax val="0"/>
          <dgm:chPref val="0"/>
        </dgm:presLayoutVars>
      </dgm:prSet>
      <dgm:spPr/>
    </dgm:pt>
    <dgm:pt modelId="{F6E3184B-F286-5947-AB7E-D4654F48A998}" type="pres">
      <dgm:prSet presAssocID="{EB3ED06F-C7A6-4735-976B-32BEC3FADA95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708758E2-493B-FE4E-B306-F5575E7B21FD}" type="pres">
      <dgm:prSet presAssocID="{EB3ED06F-C7A6-4735-976B-32BEC3FADA95}" presName="desTx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8FC13C5C-990E-6B4D-8F0A-7304349C2420}" type="pres">
      <dgm:prSet presAssocID="{EB3ED06F-C7A6-4735-976B-32BEC3FADA95}" presName="EmptyPlaceHolder" presStyleCnt="0"/>
      <dgm:spPr/>
    </dgm:pt>
    <dgm:pt modelId="{6C711E6A-DD9B-5F4B-BD0A-8909BAFBCD60}" type="pres">
      <dgm:prSet presAssocID="{E16993D0-F00D-4F59-BF6E-9830CB60DB41}" presName="space" presStyleCnt="0"/>
      <dgm:spPr/>
    </dgm:pt>
    <dgm:pt modelId="{0A4BB179-2ABA-E540-B7B0-A97BBB800613}" type="pres">
      <dgm:prSet presAssocID="{09854B9A-59E7-4B0B-9488-02E26D00D562}" presName="composite" presStyleCnt="0"/>
      <dgm:spPr/>
    </dgm:pt>
    <dgm:pt modelId="{27A88AB5-7DD0-8E42-94F9-A51D778FBCC9}" type="pres">
      <dgm:prSet presAssocID="{09854B9A-59E7-4B0B-9488-02E26D00D562}" presName="L" presStyleLbl="solidFgAcc1" presStyleIdx="2" presStyleCnt="4">
        <dgm:presLayoutVars>
          <dgm:chMax val="0"/>
          <dgm:chPref val="0"/>
        </dgm:presLayoutVars>
      </dgm:prSet>
      <dgm:spPr/>
    </dgm:pt>
    <dgm:pt modelId="{C87873D0-5470-7947-ACE9-886F917167E0}" type="pres">
      <dgm:prSet presAssocID="{09854B9A-59E7-4B0B-9488-02E26D00D562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43B1B216-BAFD-A34F-AC2B-8BCAE492DF98}" type="pres">
      <dgm:prSet presAssocID="{09854B9A-59E7-4B0B-9488-02E26D00D562}" presName="desTx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1693C611-A9FA-924C-8B96-1CEB6A27CB52}" type="pres">
      <dgm:prSet presAssocID="{09854B9A-59E7-4B0B-9488-02E26D00D562}" presName="EmptyPlaceHolder" presStyleCnt="0"/>
      <dgm:spPr/>
    </dgm:pt>
    <dgm:pt modelId="{441A3A63-9AA8-4E4B-893D-CCF1D727B2B2}" type="pres">
      <dgm:prSet presAssocID="{361B7902-804F-4FD7-97C4-94735AA956E1}" presName="space" presStyleCnt="0"/>
      <dgm:spPr/>
    </dgm:pt>
    <dgm:pt modelId="{F26101EA-F135-6748-8FA9-B56EA95807EB}" type="pres">
      <dgm:prSet presAssocID="{5B54DBF9-138E-4CBB-B5AC-6F540E0D48C3}" presName="composite" presStyleCnt="0"/>
      <dgm:spPr/>
    </dgm:pt>
    <dgm:pt modelId="{4FC46F64-282A-CE49-AB3F-0F7A0C703B01}" type="pres">
      <dgm:prSet presAssocID="{5B54DBF9-138E-4CBB-B5AC-6F540E0D48C3}" presName="L" presStyleLbl="solidFgAcc1" presStyleIdx="3" presStyleCnt="4">
        <dgm:presLayoutVars>
          <dgm:chMax val="0"/>
          <dgm:chPref val="0"/>
        </dgm:presLayoutVars>
      </dgm:prSet>
      <dgm:spPr/>
    </dgm:pt>
    <dgm:pt modelId="{730BE471-016E-A14A-B151-3EEA64D6CBC5}" type="pres">
      <dgm:prSet presAssocID="{5B54DBF9-138E-4CBB-B5AC-6F540E0D48C3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0CA3286A-F7C2-E44D-B94E-69857DB53DE7}" type="pres">
      <dgm:prSet presAssocID="{5B54DBF9-138E-4CBB-B5AC-6F540E0D48C3}" presName="desTx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03526C1D-03E9-1A47-B1F2-3E8261054313}" type="pres">
      <dgm:prSet presAssocID="{5B54DBF9-138E-4CBB-B5AC-6F540E0D48C3}" presName="EmptyPlaceHolder" presStyleCnt="0"/>
      <dgm:spPr/>
    </dgm:pt>
  </dgm:ptLst>
  <dgm:cxnLst>
    <dgm:cxn modelId="{9C469D0C-F7F9-AA46-A847-743F30C545C9}" type="presOf" srcId="{EB3ED06F-C7A6-4735-976B-32BEC3FADA95}" destId="{F6E3184B-F286-5947-AB7E-D4654F48A998}" srcOrd="0" destOrd="0" presId="urn:microsoft.com/office/officeart/2016/7/layout/AccentHomeChevronProcess"/>
    <dgm:cxn modelId="{DDD8320F-0B64-48FE-AD50-19267BAC8AFA}" srcId="{E3ED1A0D-B8A3-4B71-A6CC-BDA4777AEAEE}" destId="{EB3ED06F-C7A6-4735-976B-32BEC3FADA95}" srcOrd="1" destOrd="0" parTransId="{7A86733A-E9AF-4710-BE5F-24A0CFD355D2}" sibTransId="{E16993D0-F00D-4F59-BF6E-9830CB60DB41}"/>
    <dgm:cxn modelId="{9AB42E1E-16D2-479F-A621-CAE4AFD28AF6}" srcId="{5B54DBF9-138E-4CBB-B5AC-6F540E0D48C3}" destId="{8FEF258B-0319-4C61-AFF4-045D2B8A236E}" srcOrd="0" destOrd="0" parTransId="{C1AF5699-4089-4932-BA1F-97AF932951E6}" sibTransId="{FA153324-FB12-4C32-92B1-6D6F07DFB648}"/>
    <dgm:cxn modelId="{F4A8A04F-AD42-9843-B7DF-2368DE4D4170}" type="presOf" srcId="{E3ED1A0D-B8A3-4B71-A6CC-BDA4777AEAEE}" destId="{62FD3A90-61AE-0F40-A3A1-CD5412557F87}" srcOrd="0" destOrd="0" presId="urn:microsoft.com/office/officeart/2016/7/layout/AccentHomeChevronProcess"/>
    <dgm:cxn modelId="{BD239555-C409-0B40-AC58-61203CF57817}" type="presOf" srcId="{5B54DBF9-138E-4CBB-B5AC-6F540E0D48C3}" destId="{730BE471-016E-A14A-B151-3EEA64D6CBC5}" srcOrd="0" destOrd="0" presId="urn:microsoft.com/office/officeart/2016/7/layout/AccentHomeChevronProcess"/>
    <dgm:cxn modelId="{805F1866-31CD-6D4D-9A2D-19593DA90E02}" srcId="{09854B9A-59E7-4B0B-9488-02E26D00D562}" destId="{C17AEC6D-B1C9-E741-B6D6-55FD23338BC6}" srcOrd="1" destOrd="0" parTransId="{EDF9EB8C-BC9F-5A4F-BB51-EDA8830D0342}" sibTransId="{792A11C6-CD66-684D-9118-1905686738CF}"/>
    <dgm:cxn modelId="{33B86E75-7459-8E40-8B52-8CB8F8F62993}" type="presOf" srcId="{C17AEC6D-B1C9-E741-B6D6-55FD23338BC6}" destId="{43B1B216-BAFD-A34F-AC2B-8BCAE492DF98}" srcOrd="0" destOrd="1" presId="urn:microsoft.com/office/officeart/2016/7/layout/AccentHomeChevronProcess"/>
    <dgm:cxn modelId="{8BCC847F-5396-A84D-A114-FAAB93FE6D78}" type="presOf" srcId="{8FEF258B-0319-4C61-AFF4-045D2B8A236E}" destId="{0CA3286A-F7C2-E44D-B94E-69857DB53DE7}" srcOrd="0" destOrd="0" presId="urn:microsoft.com/office/officeart/2016/7/layout/AccentHomeChevronProcess"/>
    <dgm:cxn modelId="{AE4ADF90-ADEA-4273-B9F3-DFD1E7772079}" srcId="{E3ED1A0D-B8A3-4B71-A6CC-BDA4777AEAEE}" destId="{09854B9A-59E7-4B0B-9488-02E26D00D562}" srcOrd="2" destOrd="0" parTransId="{9952108F-9FA4-4AB9-B7BD-4ED5643FF541}" sibTransId="{361B7902-804F-4FD7-97C4-94735AA956E1}"/>
    <dgm:cxn modelId="{1AA6FF90-6640-42B5-83C9-9C881D5F9B3F}" srcId="{EB3ED06F-C7A6-4735-976B-32BEC3FADA95}" destId="{1FD71E25-C17E-4145-9869-6A4057DF681B}" srcOrd="0" destOrd="0" parTransId="{7A284ED8-7708-42C5-B6B1-44D2FB175DE8}" sibTransId="{0671B548-545B-412E-AF98-F08C721F9E9C}"/>
    <dgm:cxn modelId="{CE00AF98-8FEF-4E0A-9AB8-1F2F821B56A8}" srcId="{E3ED1A0D-B8A3-4B71-A6CC-BDA4777AEAEE}" destId="{5B54DBF9-138E-4CBB-B5AC-6F540E0D48C3}" srcOrd="3" destOrd="0" parTransId="{E3F84867-50E4-4B8E-9059-4E7B70DBD0DC}" sibTransId="{4E60413C-5E27-498E-A2A7-E5428C42DDB0}"/>
    <dgm:cxn modelId="{1DB6CB9B-68E7-455D-AC4C-285FC590DCB9}" srcId="{E3ED1A0D-B8A3-4B71-A6CC-BDA4777AEAEE}" destId="{43747D8A-93CF-47A1-9B84-91D74C6D17E8}" srcOrd="0" destOrd="0" parTransId="{9680DF58-7C97-42CF-B873-4C55CFB5FBB1}" sibTransId="{A87E9119-4EFB-451A-9464-FFAB633B2148}"/>
    <dgm:cxn modelId="{E93E72AC-9C03-4AD9-B833-385D0288162D}" srcId="{43747D8A-93CF-47A1-9B84-91D74C6D17E8}" destId="{D1A673CB-25A9-4D1E-B37C-2330D5FB840C}" srcOrd="0" destOrd="0" parTransId="{4BC44890-52F4-45EB-97ED-AD2CB010148E}" sibTransId="{03539165-6EE6-4754-8269-5F440AB68FB9}"/>
    <dgm:cxn modelId="{B2EB9DBB-6BAA-EB4A-BEA1-CF6F6EF39A30}" type="presOf" srcId="{E101FEDA-30A4-4F54-B364-BC2CA2EF10B8}" destId="{43B1B216-BAFD-A34F-AC2B-8BCAE492DF98}" srcOrd="0" destOrd="0" presId="urn:microsoft.com/office/officeart/2016/7/layout/AccentHomeChevronProcess"/>
    <dgm:cxn modelId="{CEA382C8-30F1-3944-8699-FF9F75B825A1}" type="presOf" srcId="{09854B9A-59E7-4B0B-9488-02E26D00D562}" destId="{C87873D0-5470-7947-ACE9-886F917167E0}" srcOrd="0" destOrd="0" presId="urn:microsoft.com/office/officeart/2016/7/layout/AccentHomeChevronProcess"/>
    <dgm:cxn modelId="{1510A8D7-5E54-A94A-9638-E49BA00533E2}" type="presOf" srcId="{43747D8A-93CF-47A1-9B84-91D74C6D17E8}" destId="{59BD726E-F79E-B849-92D8-AF4A52D6640F}" srcOrd="0" destOrd="0" presId="urn:microsoft.com/office/officeart/2016/7/layout/AccentHomeChevronProcess"/>
    <dgm:cxn modelId="{DE130BD8-C283-4EBA-91ED-551354F2F15C}" srcId="{09854B9A-59E7-4B0B-9488-02E26D00D562}" destId="{E101FEDA-30A4-4F54-B364-BC2CA2EF10B8}" srcOrd="0" destOrd="0" parTransId="{D5F7B498-6CB2-4962-AFC1-F463B8352F43}" sibTransId="{DF46890E-EFE9-4329-97CE-9B37691FAFAC}"/>
    <dgm:cxn modelId="{29D984E6-8F95-474F-B38F-46B5401AC6D5}" type="presOf" srcId="{1FD71E25-C17E-4145-9869-6A4057DF681B}" destId="{708758E2-493B-FE4E-B306-F5575E7B21FD}" srcOrd="0" destOrd="0" presId="urn:microsoft.com/office/officeart/2016/7/layout/AccentHomeChevronProcess"/>
    <dgm:cxn modelId="{AA3F38FD-6963-C64C-872E-351C4AF9999B}" type="presOf" srcId="{D1A673CB-25A9-4D1E-B37C-2330D5FB840C}" destId="{BB309B17-E488-9B44-933D-E6448D1C08EC}" srcOrd="0" destOrd="0" presId="urn:microsoft.com/office/officeart/2016/7/layout/AccentHomeChevronProcess"/>
    <dgm:cxn modelId="{0AA2BF87-2913-5141-B350-5CA731DEB67B}" type="presParOf" srcId="{62FD3A90-61AE-0F40-A3A1-CD5412557F87}" destId="{63B90541-B93D-5C4F-B30B-1C3D31CCAEE2}" srcOrd="0" destOrd="0" presId="urn:microsoft.com/office/officeart/2016/7/layout/AccentHomeChevronProcess"/>
    <dgm:cxn modelId="{F47B78B9-5179-4047-8DBF-EE4CA02E3688}" type="presParOf" srcId="{63B90541-B93D-5C4F-B30B-1C3D31CCAEE2}" destId="{4D698B0B-B66F-F845-A643-04A3AA27C3A1}" srcOrd="0" destOrd="0" presId="urn:microsoft.com/office/officeart/2016/7/layout/AccentHomeChevronProcess"/>
    <dgm:cxn modelId="{4EB283CA-5161-364B-BB66-9B666043B3B8}" type="presParOf" srcId="{63B90541-B93D-5C4F-B30B-1C3D31CCAEE2}" destId="{59BD726E-F79E-B849-92D8-AF4A52D6640F}" srcOrd="1" destOrd="0" presId="urn:microsoft.com/office/officeart/2016/7/layout/AccentHomeChevronProcess"/>
    <dgm:cxn modelId="{9F5A5338-33AE-9D47-A352-2F9B5E21C5D5}" type="presParOf" srcId="{63B90541-B93D-5C4F-B30B-1C3D31CCAEE2}" destId="{BB309B17-E488-9B44-933D-E6448D1C08EC}" srcOrd="2" destOrd="0" presId="urn:microsoft.com/office/officeart/2016/7/layout/AccentHomeChevronProcess"/>
    <dgm:cxn modelId="{D36DB06E-F811-A144-9C20-39357E56C728}" type="presParOf" srcId="{63B90541-B93D-5C4F-B30B-1C3D31CCAEE2}" destId="{E90CCAC8-6FFA-804A-B8DF-551045611B62}" srcOrd="3" destOrd="0" presId="urn:microsoft.com/office/officeart/2016/7/layout/AccentHomeChevronProcess"/>
    <dgm:cxn modelId="{341B171A-841E-D345-AEF9-969A1AF1EC1C}" type="presParOf" srcId="{62FD3A90-61AE-0F40-A3A1-CD5412557F87}" destId="{E2BDB751-C3A4-924E-93C0-A8ECEC8336AA}" srcOrd="1" destOrd="0" presId="urn:microsoft.com/office/officeart/2016/7/layout/AccentHomeChevronProcess"/>
    <dgm:cxn modelId="{B884F83E-65FA-8446-B778-4CB8C0ED75CE}" type="presParOf" srcId="{62FD3A90-61AE-0F40-A3A1-CD5412557F87}" destId="{01265763-61EF-A144-BBC6-3A15F6C9CF1B}" srcOrd="2" destOrd="0" presId="urn:microsoft.com/office/officeart/2016/7/layout/AccentHomeChevronProcess"/>
    <dgm:cxn modelId="{1583C7AD-9953-0C4C-A465-D01216439A74}" type="presParOf" srcId="{01265763-61EF-A144-BBC6-3A15F6C9CF1B}" destId="{5E31E9BC-0F45-3243-AE95-E4C33EA94113}" srcOrd="0" destOrd="0" presId="urn:microsoft.com/office/officeart/2016/7/layout/AccentHomeChevronProcess"/>
    <dgm:cxn modelId="{6094A5D4-8D40-DB41-BECB-2B526A25978F}" type="presParOf" srcId="{01265763-61EF-A144-BBC6-3A15F6C9CF1B}" destId="{F6E3184B-F286-5947-AB7E-D4654F48A998}" srcOrd="1" destOrd="0" presId="urn:microsoft.com/office/officeart/2016/7/layout/AccentHomeChevronProcess"/>
    <dgm:cxn modelId="{AF23A8F7-D390-0B43-8511-BCDEE59ED49D}" type="presParOf" srcId="{01265763-61EF-A144-BBC6-3A15F6C9CF1B}" destId="{708758E2-493B-FE4E-B306-F5575E7B21FD}" srcOrd="2" destOrd="0" presId="urn:microsoft.com/office/officeart/2016/7/layout/AccentHomeChevronProcess"/>
    <dgm:cxn modelId="{A9955166-BF60-6747-A52B-3429A3C9D847}" type="presParOf" srcId="{01265763-61EF-A144-BBC6-3A15F6C9CF1B}" destId="{8FC13C5C-990E-6B4D-8F0A-7304349C2420}" srcOrd="3" destOrd="0" presId="urn:microsoft.com/office/officeart/2016/7/layout/AccentHomeChevronProcess"/>
    <dgm:cxn modelId="{0B893AD5-5AC0-7543-93BA-FC0C9B614F4C}" type="presParOf" srcId="{62FD3A90-61AE-0F40-A3A1-CD5412557F87}" destId="{6C711E6A-DD9B-5F4B-BD0A-8909BAFBCD60}" srcOrd="3" destOrd="0" presId="urn:microsoft.com/office/officeart/2016/7/layout/AccentHomeChevronProcess"/>
    <dgm:cxn modelId="{BD5AE575-DBC8-3E4B-882E-512703E49949}" type="presParOf" srcId="{62FD3A90-61AE-0F40-A3A1-CD5412557F87}" destId="{0A4BB179-2ABA-E540-B7B0-A97BBB800613}" srcOrd="4" destOrd="0" presId="urn:microsoft.com/office/officeart/2016/7/layout/AccentHomeChevronProcess"/>
    <dgm:cxn modelId="{1DCA9F23-1C03-AF4E-BFAF-3570D3B2D87C}" type="presParOf" srcId="{0A4BB179-2ABA-E540-B7B0-A97BBB800613}" destId="{27A88AB5-7DD0-8E42-94F9-A51D778FBCC9}" srcOrd="0" destOrd="0" presId="urn:microsoft.com/office/officeart/2016/7/layout/AccentHomeChevronProcess"/>
    <dgm:cxn modelId="{5341F662-77FC-6340-A78E-2921A2B4FCCF}" type="presParOf" srcId="{0A4BB179-2ABA-E540-B7B0-A97BBB800613}" destId="{C87873D0-5470-7947-ACE9-886F917167E0}" srcOrd="1" destOrd="0" presId="urn:microsoft.com/office/officeart/2016/7/layout/AccentHomeChevronProcess"/>
    <dgm:cxn modelId="{351291A7-ABA5-994A-BDD6-1E68DE98BF52}" type="presParOf" srcId="{0A4BB179-2ABA-E540-B7B0-A97BBB800613}" destId="{43B1B216-BAFD-A34F-AC2B-8BCAE492DF98}" srcOrd="2" destOrd="0" presId="urn:microsoft.com/office/officeart/2016/7/layout/AccentHomeChevronProcess"/>
    <dgm:cxn modelId="{C3F808B0-4329-1745-933E-4A8BB9B6D949}" type="presParOf" srcId="{0A4BB179-2ABA-E540-B7B0-A97BBB800613}" destId="{1693C611-A9FA-924C-8B96-1CEB6A27CB52}" srcOrd="3" destOrd="0" presId="urn:microsoft.com/office/officeart/2016/7/layout/AccentHomeChevronProcess"/>
    <dgm:cxn modelId="{E92DEFF6-EE6F-8F42-AA4F-6698EB685EBE}" type="presParOf" srcId="{62FD3A90-61AE-0F40-A3A1-CD5412557F87}" destId="{441A3A63-9AA8-4E4B-893D-CCF1D727B2B2}" srcOrd="5" destOrd="0" presId="urn:microsoft.com/office/officeart/2016/7/layout/AccentHomeChevronProcess"/>
    <dgm:cxn modelId="{DB85D161-B178-AB40-9E35-EF785D054001}" type="presParOf" srcId="{62FD3A90-61AE-0F40-A3A1-CD5412557F87}" destId="{F26101EA-F135-6748-8FA9-B56EA95807EB}" srcOrd="6" destOrd="0" presId="urn:microsoft.com/office/officeart/2016/7/layout/AccentHomeChevronProcess"/>
    <dgm:cxn modelId="{FE5715A4-3817-C645-B095-B9CA4A9B347D}" type="presParOf" srcId="{F26101EA-F135-6748-8FA9-B56EA95807EB}" destId="{4FC46F64-282A-CE49-AB3F-0F7A0C703B01}" srcOrd="0" destOrd="0" presId="urn:microsoft.com/office/officeart/2016/7/layout/AccentHomeChevronProcess"/>
    <dgm:cxn modelId="{9B0D1D41-CDD5-D94B-BEA6-45E21778DFAE}" type="presParOf" srcId="{F26101EA-F135-6748-8FA9-B56EA95807EB}" destId="{730BE471-016E-A14A-B151-3EEA64D6CBC5}" srcOrd="1" destOrd="0" presId="urn:microsoft.com/office/officeart/2016/7/layout/AccentHomeChevronProcess"/>
    <dgm:cxn modelId="{AE0ABC0B-D611-3D40-9138-EEE6C6AC17B0}" type="presParOf" srcId="{F26101EA-F135-6748-8FA9-B56EA95807EB}" destId="{0CA3286A-F7C2-E44D-B94E-69857DB53DE7}" srcOrd="2" destOrd="0" presId="urn:microsoft.com/office/officeart/2016/7/layout/AccentHomeChevronProcess"/>
    <dgm:cxn modelId="{CFEBAF58-0289-0C42-9545-9BE379DDF14C}" type="presParOf" srcId="{F26101EA-F135-6748-8FA9-B56EA95807EB}" destId="{03526C1D-03E9-1A47-B1F2-3E8261054313}" srcOrd="3" destOrd="0" presId="urn:microsoft.com/office/officeart/2016/7/layout/AccentHomeChevron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698B0B-B66F-F845-A643-04A3AA27C3A1}">
      <dsp:nvSpPr>
        <dsp:cNvPr id="0" name=""/>
        <dsp:cNvSpPr/>
      </dsp:nvSpPr>
      <dsp:spPr>
        <a:xfrm rot="5400000">
          <a:off x="-708992" y="1455517"/>
          <a:ext cx="1660232" cy="224959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BD726E-F79E-B849-92D8-AF4A52D6640F}">
      <dsp:nvSpPr>
        <dsp:cNvPr id="0" name=""/>
        <dsp:cNvSpPr/>
      </dsp:nvSpPr>
      <dsp:spPr>
        <a:xfrm>
          <a:off x="8644" y="2398113"/>
          <a:ext cx="2811995" cy="553410"/>
        </a:xfrm>
        <a:prstGeom prst="homePlate">
          <a:avLst>
            <a:gd name="adj" fmla="val 2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177800" rIns="88900" bIns="17780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Dec. 2023</a:t>
          </a:r>
        </a:p>
      </dsp:txBody>
      <dsp:txXfrm>
        <a:off x="8644" y="2398113"/>
        <a:ext cx="2742819" cy="553410"/>
      </dsp:txXfrm>
    </dsp:sp>
    <dsp:sp modelId="{BB309B17-E488-9B44-933D-E6448D1C08EC}">
      <dsp:nvSpPr>
        <dsp:cNvPr id="0" name=""/>
        <dsp:cNvSpPr/>
      </dsp:nvSpPr>
      <dsp:spPr>
        <a:xfrm>
          <a:off x="233603" y="872856"/>
          <a:ext cx="2283339" cy="1000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“Guide to the 4th Year” posted on advising website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Start updating CV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233603" y="872856"/>
        <a:ext cx="2283339" cy="1000720"/>
      </dsp:txXfrm>
    </dsp:sp>
    <dsp:sp modelId="{5E31E9BC-0F45-3243-AE95-E4C33EA94113}">
      <dsp:nvSpPr>
        <dsp:cNvPr id="0" name=""/>
        <dsp:cNvSpPr/>
      </dsp:nvSpPr>
      <dsp:spPr>
        <a:xfrm rot="5400000">
          <a:off x="1990523" y="1455517"/>
          <a:ext cx="1660232" cy="224959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560507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E3184B-F286-5947-AB7E-D4654F48A998}">
      <dsp:nvSpPr>
        <dsp:cNvPr id="0" name=""/>
        <dsp:cNvSpPr/>
      </dsp:nvSpPr>
      <dsp:spPr>
        <a:xfrm>
          <a:off x="2708159" y="2398113"/>
          <a:ext cx="2811995" cy="553410"/>
        </a:xfrm>
        <a:prstGeom prst="chevron">
          <a:avLst>
            <a:gd name="adj" fmla="val 25000"/>
          </a:avLst>
        </a:prstGeom>
        <a:solidFill>
          <a:schemeClr val="accent2">
            <a:hueOff val="1560507"/>
            <a:satOff val="-1946"/>
            <a:lumOff val="458"/>
            <a:alphaOff val="0"/>
          </a:schemeClr>
        </a:solidFill>
        <a:ln w="25400" cap="flat" cmpd="sng" algn="ctr">
          <a:solidFill>
            <a:schemeClr val="accent2">
              <a:hueOff val="1560507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177800" rIns="88900" bIns="17780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Jan. 2024</a:t>
          </a:r>
        </a:p>
      </dsp:txBody>
      <dsp:txXfrm>
        <a:off x="2846512" y="2398113"/>
        <a:ext cx="2535290" cy="553410"/>
      </dsp:txXfrm>
    </dsp:sp>
    <dsp:sp modelId="{708758E2-493B-FE4E-B306-F5575E7B21FD}">
      <dsp:nvSpPr>
        <dsp:cNvPr id="0" name=""/>
        <dsp:cNvSpPr/>
      </dsp:nvSpPr>
      <dsp:spPr>
        <a:xfrm>
          <a:off x="2933118" y="872856"/>
          <a:ext cx="2283339" cy="1000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4th year lottery in mid-January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Specialty night (Jan 11)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VSLO opens for SOME programs </a:t>
          </a:r>
        </a:p>
      </dsp:txBody>
      <dsp:txXfrm>
        <a:off x="2933118" y="872856"/>
        <a:ext cx="2283339" cy="1000720"/>
      </dsp:txXfrm>
    </dsp:sp>
    <dsp:sp modelId="{27A88AB5-7DD0-8E42-94F9-A51D778FBCC9}">
      <dsp:nvSpPr>
        <dsp:cNvPr id="0" name=""/>
        <dsp:cNvSpPr/>
      </dsp:nvSpPr>
      <dsp:spPr>
        <a:xfrm rot="5400000">
          <a:off x="4690038" y="1455517"/>
          <a:ext cx="1660232" cy="224959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7873D0-5470-7947-ACE9-886F917167E0}">
      <dsp:nvSpPr>
        <dsp:cNvPr id="0" name=""/>
        <dsp:cNvSpPr/>
      </dsp:nvSpPr>
      <dsp:spPr>
        <a:xfrm>
          <a:off x="5407674" y="2398113"/>
          <a:ext cx="2811995" cy="553410"/>
        </a:xfrm>
        <a:prstGeom prst="chevron">
          <a:avLst>
            <a:gd name="adj" fmla="val 25000"/>
          </a:avLst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177800" rIns="88900" bIns="17780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Feb/Mar. 2024</a:t>
          </a:r>
        </a:p>
      </dsp:txBody>
      <dsp:txXfrm>
        <a:off x="5546027" y="2398113"/>
        <a:ext cx="2535290" cy="553410"/>
      </dsp:txXfrm>
    </dsp:sp>
    <dsp:sp modelId="{43B1B216-BAFD-A34F-AC2B-8BCAE492DF98}">
      <dsp:nvSpPr>
        <dsp:cNvPr id="0" name=""/>
        <dsp:cNvSpPr/>
      </dsp:nvSpPr>
      <dsp:spPr>
        <a:xfrm>
          <a:off x="5632634" y="872856"/>
          <a:ext cx="2283339" cy="1000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C00000"/>
              </a:solidFill>
            </a:rPr>
            <a:t>Mandatory </a:t>
          </a:r>
          <a:r>
            <a:rPr lang="en-US" sz="1600" kern="1200" dirty="0"/>
            <a:t>1:1 scheduling meeting with career advisory deans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Complete MSPE Questionnaire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Choose a Specialty Advisor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5632634" y="872856"/>
        <a:ext cx="2283339" cy="1000720"/>
      </dsp:txXfrm>
    </dsp:sp>
    <dsp:sp modelId="{4FC46F64-282A-CE49-AB3F-0F7A0C703B01}">
      <dsp:nvSpPr>
        <dsp:cNvPr id="0" name=""/>
        <dsp:cNvSpPr/>
      </dsp:nvSpPr>
      <dsp:spPr>
        <a:xfrm rot="5400000">
          <a:off x="7389553" y="1455517"/>
          <a:ext cx="1660232" cy="224959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20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0BE471-016E-A14A-B151-3EEA64D6CBC5}">
      <dsp:nvSpPr>
        <dsp:cNvPr id="0" name=""/>
        <dsp:cNvSpPr/>
      </dsp:nvSpPr>
      <dsp:spPr>
        <a:xfrm>
          <a:off x="8107189" y="2398113"/>
          <a:ext cx="2811995" cy="553410"/>
        </a:xfrm>
        <a:prstGeom prst="chevron">
          <a:avLst>
            <a:gd name="adj" fmla="val 25000"/>
          </a:avLst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20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177800" rIns="88900" bIns="17780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Spring 2024</a:t>
          </a:r>
        </a:p>
      </dsp:txBody>
      <dsp:txXfrm>
        <a:off x="8245542" y="2398113"/>
        <a:ext cx="2535290" cy="553410"/>
      </dsp:txXfrm>
    </dsp:sp>
    <dsp:sp modelId="{0CA3286A-F7C2-E44D-B94E-69857DB53DE7}">
      <dsp:nvSpPr>
        <dsp:cNvPr id="0" name=""/>
        <dsp:cNvSpPr/>
      </dsp:nvSpPr>
      <dsp:spPr>
        <a:xfrm>
          <a:off x="8332149" y="872856"/>
          <a:ext cx="2283339" cy="1000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VSLO applications opens at most programs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C00000"/>
              </a:solidFill>
            </a:rPr>
            <a:t>Register for Step 2 (Mar/April)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chemeClr val="tx1"/>
              </a:solidFill>
            </a:rPr>
            <a:t>End of 3</a:t>
          </a:r>
          <a:r>
            <a:rPr lang="en-US" sz="1600" b="0" kern="1200" baseline="30000" dirty="0">
              <a:solidFill>
                <a:schemeClr val="tx1"/>
              </a:solidFill>
            </a:rPr>
            <a:t>rd</a:t>
          </a:r>
          <a:r>
            <a:rPr lang="en-US" sz="1600" b="0" kern="1200" dirty="0">
              <a:solidFill>
                <a:schemeClr val="tx1"/>
              </a:solidFill>
            </a:rPr>
            <a:t> year clinical skills exam in CLASS Center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8332149" y="872856"/>
        <a:ext cx="2283339" cy="1000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AccentHomeChevronProcess">
  <dgm:title val="Accent Home Chevron Process"/>
  <dgm:desc val="Use to show a progression; a timeline; sequential steps in a task, process, or workflow; or to emphasize movement or direction. Level 1 text appears inside an chevron shape, except the first shape which comes in a home shape, while Level 2 text appears above the invisible rectangle shapes."/>
  <dgm:catLst>
    <dgm:cat type="process" pri="500"/>
    <dgm:cat type="timeline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contrsBasedOnsibTransCount">
      <dgm:if name="oneSibTrans" axis="ch" ptType="sibTrans" func="cnt" op="equ" val="1">
        <dgm:constrLst>
          <dgm:constr type="h" for="ch" forName="composite" refType="h" fact="0.6"/>
          <dgm:constr type="w" for="ch" forName="composite" refType="w"/>
          <dgm:constr type="primFontSz" for="des" forName="parTx" val="20"/>
          <dgm:constr type="primFontSz" for="des" forName="desTx" refType="primFontSz" refFor="des" refForName="parTx" op="lte"/>
          <dgm:constr type="primFontSz" for="des" forName="parTx" op="equ"/>
          <dgm:constr type="primFontSz" for="des" forName="desTx" op="equ"/>
          <dgm:constr type="w" for="ch" forName="space" refType="w" refFor="ch" refForName="composite" fact="-0.02"/>
          <dgm:constr type="w" for="ch" ptType="sibTrans" op="equ"/>
        </dgm:constrLst>
      </dgm:if>
      <dgm:else name="moreThanOneSibTrans">
        <dgm:choose name="contrsForMoreThanOneSibTrans">
          <dgm:if name="twoSibTrans" axis="ch" ptType="sibTrans" func="cnt" op="equ" val="2">
            <dgm:constrLst>
              <dgm:constr type="h" for="ch" forName="composite" refType="h" fact="0.6"/>
              <dgm:constr type="w" for="ch" forName="composite" refType="w"/>
              <dgm:constr type="primFontSz" for="des" forName="parTx" val="20"/>
              <dgm:constr type="primFontSz" for="des" forName="desTx" refType="primFontSz" refFor="des" refForName="parTx" op="lte"/>
              <dgm:constr type="primFontSz" for="des" forName="parTx" op="equ"/>
              <dgm:constr type="primFontSz" for="des" forName="desTx" op="equ"/>
              <dgm:constr type="w" for="ch" forName="space" refType="w" refFor="ch" refForName="composite" fact="-0.03"/>
              <dgm:constr type="w" for="ch" ptType="sibTrans" op="equ"/>
            </dgm:constrLst>
          </dgm:if>
          <dgm:else name="moreThanTwoSibTrans">
            <dgm:choose name="contrsForMoreThanTwoSibTrans">
              <dgm:if name="threeSibTrans" axis="ch" ptType="sibTrans" func="cnt" op="equ" val="3">
                <dgm:constrLst>
                  <dgm:constr type="h" for="ch" forName="composite" refType="h" fact="0.6"/>
                  <dgm:constr type="w" for="ch" forName="composite" refType="w"/>
                  <dgm:constr type="primFontSz" for="des" forName="parTx" val="20"/>
                  <dgm:constr type="primFontSz" for="des" forName="desTx" refType="primFontSz" refFor="des" refForName="parTx" op="lte"/>
                  <dgm:constr type="primFontSz" for="des" forName="parTx" op="equ"/>
                  <dgm:constr type="primFontSz" for="des" forName="desTx" op="equ"/>
                  <dgm:constr type="w" for="ch" forName="space" refType="w" refFor="ch" refForName="composite" fact="-0.04"/>
                  <dgm:constr type="w" for="ch" ptType="sibTrans" op="equ"/>
                </dgm:constrLst>
              </dgm:if>
              <dgm:else name="moreThanThreeSibTrans">
                <dgm:choose name="contrsForMoreThanThreeSibTrans">
                  <dgm:if name="fourToSixSibTrans" axis="ch" ptType="sibTrans" func="cnt" op="lte" val="6">
                    <dgm:constrLst>
                      <dgm:constr type="h" for="ch" forName="composite" refType="h" fact="0.6"/>
                      <dgm:constr type="w" for="ch" forName="composite" refType="w"/>
                      <dgm:constr type="primFontSz" for="des" forName="parTx" val="20"/>
                      <dgm:constr type="primFontSz" for="des" forName="desTx" refType="primFontSz" refFor="des" refForName="parTx" op="lte"/>
                      <dgm:constr type="primFontSz" for="des" forName="parTx" op="equ"/>
                      <dgm:constr type="primFontSz" for="des" forName="desTx" op="equ"/>
                      <dgm:constr type="w" for="ch" forName="space" refType="w" refFor="ch" refForName="composite" fact="-0.05"/>
                      <dgm:constr type="w" for="ch" ptType="sibTrans" op="equ"/>
                    </dgm:constrLst>
                  </dgm:if>
                  <dgm:else name="moreThanSixSibTrans">
                    <dgm:choose name="contrsForMoreThanSixSibTrans">
                      <dgm:if name="sevenToEightSibTrans" axis="ch" ptType="sibTrans" func="cnt" op="lte" val="8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7"/>
                          <dgm:constr type="w" for="ch" ptType="sibTrans" op="equ"/>
                        </dgm:constrLst>
                      </dgm:if>
                      <dgm:else name="moreThanEightSibTrans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9"/>
                          <dgm:constr type="w" for="ch" ptType="sibTrans" op="equ"/>
                        </dgm:constrLst>
                      </dgm:else>
                    </dgm:choose>
                  </dgm:else>
                </dgm:choose>
              </dgm:else>
            </dgm:choose>
          </dgm:else>
        </dgm:choose>
      </dgm:else>
    </dgm:choose>
    <dgm:ruleLst/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LayoutLTRorRTL">
          <dgm:if name="LayoutLTR" func="var" arg="dir" op="equ" val="norm">
            <dgm:constrLst>
              <dgm:constr type="w" for="ch" forName="L" refType="w" fact="0.08"/>
              <dgm:constr type="h" for="ch" forName="L" refType="h" fact="0.75"/>
              <dgm:constr type="l" for="ch" forName="L"/>
              <dgm:constr type="l" for="ch" forName="parTx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l" for="ch" forName="desTx" refType="r" refFor="ch" refForName="L"/>
              <dgm:constr type="w" for="ch" forName="desTx" refType="w" fact="0.812"/>
              <dgm:constr type="w" for="ch" forName="EmptyPlaceHolder" refType="w" fact="0.82"/>
              <dgm:constr type="l" for="ch" forName="EmptyPlaceHolder" refType="r" refFor="ch" refForName="L"/>
              <dgm:constr type="b" for="ch" forName="EmptyPlaceHolder" refType="b" refFor="ch" refForName="L"/>
              <dgm:constr type="h" for="ch" forName="EmptyPlaceHolder" refType="t" refFor="ch" refForName="desTx"/>
            </dgm:constrLst>
          </dgm:if>
          <dgm:else name="LayoutRTL">
            <dgm:constrLst>
              <dgm:constr type="w" for="ch" forName="L" refType="w" fact="0.08"/>
              <dgm:constr type="h" for="ch" forName="L" refType="h" fact="0.75"/>
              <dgm:constr type="r" for="ch" forName="L" refType="w"/>
              <dgm:constr type="r" for="ch" forName="parTx" refType="w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r" for="ch" forName="desTx" refType="l" refFor="ch" refForName="L"/>
              <dgm:constr type="w" for="ch" forName="desTx" refType="w" fact="0.812"/>
              <dgm:constr type="w" for="ch" forName="EmptyPlaceHolder" refType="w" fact="0.82"/>
              <dgm:constr type="h" for="ch" forName="EmptyPlaceHolder" refType="w" refFor="ch" refForName="L" fact="0.6"/>
              <dgm:constr type="b" for="ch" forName="EmptyPlaceHolder" refType="b" refFor="ch" refForName="L"/>
            </dgm:constrLst>
          </dgm:else>
        </dgm:choose>
        <dgm:layoutNode name="L" styleLbl="solidFgAcc1" moveWith="parTx">
          <dgm:varLst>
            <dgm:chMax val="0"/>
            <dgm:chPref val="0"/>
          </dgm:varLst>
          <dgm:alg type="sp"/>
          <dgm:choose name="Name310">
            <dgm:if name="Name311" func="var" arg="dir" op="equ" val="norm">
              <dgm:shape xmlns:r="http://schemas.openxmlformats.org/officeDocument/2006/relationships" rot="90" type="corner" r:blip="">
                <dgm:adjLst>
                  <dgm:adj idx="1" val="0.01"/>
                  <dgm:adj idx="2" val="0.01"/>
                </dgm:adjLst>
              </dgm:shape>
            </dgm:if>
            <dgm:else name="Name312">
              <dgm:shape xmlns:r="http://schemas.openxmlformats.org/officeDocument/2006/relationships" rot="180" type="corner" r:blip="">
                <dgm:adjLst>
                  <dgm:adj idx="1" val="0.01"/>
                  <dgm:adj idx="2" val="0.01"/>
                </dgm:adjLst>
              </dgm:shape>
            </dgm:else>
          </dgm:choose>
          <dgm:presOf/>
          <dgm:constrLst/>
          <dgm:ruleLst/>
        </dgm:layoutNode>
        <dgm:layoutNode name="parTx" styleLbl="alignNode1">
          <dgm:varLst>
            <dgm:chMax val="0"/>
            <dgm:chPref val="0"/>
            <dgm:bulletEnabled val="1"/>
          </dgm:varLst>
          <dgm:alg type="tx">
            <dgm:param type="txAnchorVert" val="mid"/>
            <dgm:param type="parTxLTRAlign" val="ctr"/>
            <dgm:param type="parTxRTLAlign" val="ctr"/>
          </dgm:alg>
          <dgm:choose name="MakeFirstNodeHomePlate">
            <dgm:if name="IfFirstNode" axis="self" ptType="node" func="pos" op="equ" val="1">
              <dgm:choose name="Name110">
                <dgm:if name="Name111" func="var" arg="dir" op="equ" val="norm">
                  <dgm:shape xmlns:r="http://schemas.openxmlformats.org/officeDocument/2006/relationships" type="homePlate" r:blip="">
                    <dgm:adjLst>
                      <dgm:adj idx="1" val="0.25"/>
                    </dgm:adjLst>
                  </dgm:shape>
                </dgm:if>
                <dgm:else name="Name112">
                  <dgm:shape xmlns:r="http://schemas.openxmlformats.org/officeDocument/2006/relationships" rot="180" type="homePlate" r:blip="">
                    <dgm:adjLst>
                      <dgm:adj idx="1" val="0.25"/>
                    </dgm:adjLst>
                  </dgm:shape>
                </dgm:else>
              </dgm:choose>
            </dgm:if>
            <dgm:else name="MakeRestOfNodesChevrons"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>
                      <dgm:adj idx="1" val="0.25"/>
                    </dgm:adjLst>
                  </dgm:shape>
                </dgm:if>
                <dgm:else name="Name12">
                  <dgm:shape xmlns:r="http://schemas.openxmlformats.org/officeDocument/2006/relationships" rot="180" type="chevron" r:blip="">
                    <dgm:adjLst>
                      <dgm:adj idx="1" val="0.25"/>
                    </dgm:adjLst>
                  </dgm:shape>
                </dgm:else>
              </dgm:choose>
            </dgm:else>
          </dgm:choose>
          <dgm:presOf axis="self" ptType="node"/>
          <dgm:constrLst>
            <dgm:constr type="tMarg" refType="primFontSz"/>
            <dgm:constr type="bMarg" refType="primFontSz"/>
            <dgm:constr type="lMarg" refType="primFontSz" fact="0.5"/>
            <dgm:constr type="rMarg" refType="primFontSz" fact="0.5"/>
          </dgm:constrLst>
          <dgm:ruleLst>
            <dgm:rule type="primFontSz" val="13" fact="NaN" max="NaN"/>
          </dgm:ruleLst>
        </dgm:layoutNode>
        <dgm:layoutNode name="desTx" styleLbl="revTx" moveWith="parTx">
          <dgm:varLst>
            <dgm:chMax val="0"/>
            <dgm:chPref val="0"/>
            <dgm:bulletEnabled val="1"/>
          </dgm:varLst>
          <dgm:choose name="Name210">
            <dgm:if name="Name211" func="var" arg="dir" op="equ" val="norm">
              <dgm:alg type="tx">
                <dgm:param type="txAnchorVert" val="t"/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12">
              <dgm:alg type="tx">
                <dgm:param type="txAnchorVert" val="t"/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tMarg"/>
            <dgm:constr type="bMarg"/>
            <dgm:constr type="lMarg"/>
            <dgm:constr type="rMarg"/>
          </dgm:constrLst>
          <dgm:ruleLst>
            <dgm:rule type="primFontSz" val="11" fact="NaN" max="NaN"/>
            <dgm:rule type="secFontSz" val="9" fact="NaN" max="NaN"/>
          </dgm:ruleLst>
        </dgm:layoutNode>
        <dgm:layoutNode name="EmptyPlaceHolder">
          <dgm:alg type="sp"/>
          <dgm:shape xmlns:r="http://schemas.openxmlformats.org/officeDocument/2006/relationships" r:blip="">
            <dgm:adjLst/>
          </dgm:shape>
          <dgm:presOf/>
          <dgm:constrLst/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1DF376-1C07-4706-B52E-E693B8C64DD4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C015D-5512-48B2-A984-24C976BE5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539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467F67-C061-48E7-886F-DE8F9ECC6CA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8452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18E6C15-9311-4412-BC44-1BCA344CCA66}" type="slidenum">
              <a:rPr lang="en-US" altLang="en-US">
                <a:latin typeface="Times New Roman" panose="02020603050405020304" pitchFamily="18" charset="0"/>
              </a:rPr>
              <a:pPr/>
              <a:t>19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badi MT Condensed Light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048C9F0-7574-46D5-9DE8-CB92FA6714D0}" type="slidenum">
              <a:rPr lang="en-US" altLang="en-US">
                <a:latin typeface="Times New Roman" panose="02020603050405020304" pitchFamily="18" charset="0"/>
              </a:rPr>
              <a:pPr/>
              <a:t>20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badi MT Condensed Light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D7471C-DD4D-42A6-98DE-4F1E93488684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05058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AC015D-5512-48B2-A984-24C976BE59D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265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A0884F-DB14-B743-AF04-19E519100B0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995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467F67-C061-48E7-886F-DE8F9ECC6CA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596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AC015D-5512-48B2-A984-24C976BE59D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961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815CF18-486E-4379-8EA2-26631CC75584}" type="slidenum">
              <a:rPr lang="en-US" altLang="en-US">
                <a:latin typeface="Times New Roman" panose="02020603050405020304" pitchFamily="18" charset="0"/>
              </a:rPr>
              <a:pPr/>
              <a:t>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badi MT Condensed Light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6593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467F67-C061-48E7-886F-DE8F9ECC6CA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672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7A6C7B7-4984-4A33-AC6D-0295E2A772B7}" type="slidenum">
              <a:rPr lang="en-US" altLang="en-US">
                <a:latin typeface="Times New Roman" panose="02020603050405020304" pitchFamily="18" charset="0"/>
              </a:rPr>
              <a:pPr/>
              <a:t>11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badi MT Condensed Light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92F9070-F347-4CC4-8E91-5A82C02ED7E9}" type="slidenum">
              <a:rPr lang="en-US" altLang="en-US">
                <a:latin typeface="Times New Roman" panose="02020603050405020304" pitchFamily="18" charset="0"/>
              </a:rPr>
              <a:pPr/>
              <a:t>13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Abadi MT Condensed Light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2D6387C-A7ED-4786-B7FF-8BF58E0D779A}" type="slidenum">
              <a:rPr lang="en-US" altLang="en-US">
                <a:latin typeface="Times New Roman" panose="02020603050405020304" pitchFamily="18" charset="0"/>
              </a:rPr>
              <a:pPr/>
              <a:t>14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badi MT Condensed Light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4C51EFC-E65C-4611-A1D9-91B6498BE771}" type="slidenum">
              <a:rPr lang="en-US" altLang="en-US">
                <a:latin typeface="Times New Roman" panose="02020603050405020304" pitchFamily="18" charset="0"/>
              </a:rPr>
              <a:pPr/>
              <a:t>16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badi MT Condensed Light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12/14/23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12/14/23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12/14/23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PPT-General7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40838" y="465270"/>
            <a:ext cx="7259039" cy="2441160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40838" y="3137687"/>
            <a:ext cx="7259039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ECE9C6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74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oper Black" pitchFamily="18" charset="0"/>
              </a:defRPr>
            </a:lvl1pPr>
          </a:lstStyle>
          <a:p>
            <a:pPr>
              <a:defRPr/>
            </a:pPr>
            <a:fld id="{2304CB8D-2F0F-4C3A-B469-E4D361AAF1CB}" type="datetimeFigureOut">
              <a:rPr lang="en-US"/>
              <a:pPr>
                <a:defRPr/>
              </a:pPr>
              <a:t>12/14/23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oper Black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oper Black" pitchFamily="18" charset="0"/>
              </a:defRPr>
            </a:lvl1pPr>
          </a:lstStyle>
          <a:p>
            <a:pPr>
              <a:defRPr/>
            </a:pPr>
            <a:fld id="{A1E96499-BF6F-4925-A3A7-6541D554F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69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PPT-General7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40838" y="465270"/>
            <a:ext cx="7259039" cy="2441160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40838" y="3137687"/>
            <a:ext cx="7259039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ECE9C6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241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12/14/23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12/14/23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12/14/23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12/14/23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12/14/23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12/14/23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12/14/23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12/14/23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12/14/23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PPT-General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484" y="616108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95D1D"/>
                </a:solidFill>
                <a:latin typeface="Book Antiqua"/>
              </a:defRPr>
            </a:lvl1pPr>
          </a:lstStyle>
          <a:p>
            <a:pPr>
              <a:defRPr/>
            </a:pPr>
            <a:fld id="{6260BFA8-9D0D-4C05-B54F-AB1D00FD9099}" type="datetime1">
              <a:rPr lang="en-US"/>
              <a:pPr>
                <a:defRPr/>
              </a:pPr>
              <a:t>12/14/23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16108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95D1D"/>
                </a:solidFill>
                <a:latin typeface="Book Antiqu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1900" y="616108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95D1D"/>
                </a:solidFill>
                <a:latin typeface="Book Antiqua"/>
              </a:defRPr>
            </a:lvl1pPr>
          </a:lstStyle>
          <a:p>
            <a:pPr>
              <a:defRPr/>
            </a:pPr>
            <a:fld id="{20B2DE6E-81AD-417B-A87F-E1EA0F2BD3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4" name="Picture 6" descr="PPT-General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 descr="PPT-General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" descr="PPT-General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75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411163" indent="460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defRPr sz="2200" kern="1200">
          <a:solidFill>
            <a:srgbClr val="262626"/>
          </a:solidFill>
          <a:latin typeface="+mn-lt"/>
          <a:ea typeface="+mn-ea"/>
          <a:cs typeface="+mn-cs"/>
        </a:defRPr>
      </a:lvl2pPr>
      <a:lvl3pPr marL="776288" indent="1381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defRPr sz="2000" kern="1200">
          <a:solidFill>
            <a:srgbClr val="262626"/>
          </a:solidFill>
          <a:latin typeface="+mn-lt"/>
          <a:ea typeface="+mn-ea"/>
          <a:cs typeface="+mn-cs"/>
        </a:defRPr>
      </a:lvl3pPr>
      <a:lvl4pPr marL="1187450" indent="1841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1508125" indent="320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DCA8D4C7-F3D7-485A-AAE0-D006CE0B0C66}" type="datetimeFigureOut">
              <a:rPr lang="en-US"/>
              <a:pPr>
                <a:defRPr/>
              </a:pPr>
              <a:t>12/14/23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1DA17987-5304-4CD3-953C-313E102673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87" r:id="rId1"/>
    <p:sldLayoutId id="2147485388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7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4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advising.smhs.gwu.edu/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4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Subtitle 5"/>
          <p:cNvSpPr>
            <a:spLocks noGrp="1"/>
          </p:cNvSpPr>
          <p:nvPr>
            <p:ph type="subTitle" idx="1"/>
          </p:nvPr>
        </p:nvSpPr>
        <p:spPr bwMode="auto">
          <a:xfrm>
            <a:off x="0" y="6137328"/>
            <a:ext cx="4909457" cy="52228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ffectLst/>
                <a:latin typeface="Arial" charset="0"/>
                <a:cs typeface="Arial" charset="0"/>
              </a:rPr>
              <a:t>Fall 2023 – for Class of 2025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13627" y="2178776"/>
            <a:ext cx="9638371" cy="1295400"/>
          </a:xfrm>
          <a:prstGeom prst="rect">
            <a:avLst/>
          </a:prstGeom>
        </p:spPr>
        <p:txBody>
          <a:bodyPr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ea typeface="+mj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0" dirty="0">
                <a:effectLst/>
                <a:latin typeface="Calibri" panose="020F0502020204030204" pitchFamily="34" charset="0"/>
              </a:rPr>
              <a:t>Roadmap to the 4</a:t>
            </a:r>
            <a:r>
              <a:rPr lang="en-US" sz="4400" b="0" baseline="30000" dirty="0">
                <a:effectLst/>
                <a:latin typeface="Calibri" panose="020F0502020204030204" pitchFamily="34" charset="0"/>
              </a:rPr>
              <a:t>th</a:t>
            </a:r>
            <a:r>
              <a:rPr lang="en-US" sz="4400" b="0" dirty="0">
                <a:effectLst/>
                <a:latin typeface="Calibri" panose="020F0502020204030204" pitchFamily="34" charset="0"/>
              </a:rPr>
              <a:t> Year</a:t>
            </a:r>
          </a:p>
        </p:txBody>
      </p:sp>
      <p:pic>
        <p:nvPicPr>
          <p:cNvPr id="4" name="Content Placeholder 9" descr="A picture containing logo&#10;&#10;Description automatically generated">
            <a:extLst>
              <a:ext uri="{FF2B5EF4-FFF2-40B4-BE49-F238E27FC236}">
                <a16:creationId xmlns:a16="http://schemas.microsoft.com/office/drawing/2014/main" id="{41A8FEB8-CAAA-E64E-9365-96AE8B5F73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7542" y="342900"/>
            <a:ext cx="2564763" cy="705167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4EBFD725-FC89-51A9-A5E7-2959AC59796E}"/>
              </a:ext>
            </a:extLst>
          </p:cNvPr>
          <p:cNvSpPr txBox="1">
            <a:spLocks noChangeArrowheads="1"/>
          </p:cNvSpPr>
          <p:nvPr/>
        </p:nvSpPr>
        <p:spPr>
          <a:xfrm>
            <a:off x="3532411" y="3728585"/>
            <a:ext cx="6680971" cy="1752600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2400" kern="1200">
                <a:solidFill>
                  <a:srgbClr val="ECE9C6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Arial"/>
                <a:ea typeface="+mn-ea"/>
                <a:cs typeface="Arial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>
              <a:lnSpc>
                <a:spcPct val="90000"/>
              </a:lnSpc>
              <a:defRPr/>
            </a:pPr>
            <a:r>
              <a:rPr lang="en-US" sz="1800" b="1" dirty="0"/>
              <a:t>Lorenzo Norris, MD, </a:t>
            </a:r>
            <a:r>
              <a:rPr lang="en-US" sz="1800" dirty="0"/>
              <a:t>Associate Dean for Student Affairs</a:t>
            </a:r>
          </a:p>
          <a:p>
            <a:pPr defTabSz="914400" eaLnBrk="1" hangingPunct="1">
              <a:lnSpc>
                <a:spcPct val="90000"/>
              </a:lnSpc>
              <a:defRPr/>
            </a:pPr>
            <a:endParaRPr lang="en-US" sz="800" dirty="0"/>
          </a:p>
          <a:p>
            <a:pPr defTabSz="914400" eaLnBrk="1" hangingPunct="1">
              <a:lnSpc>
                <a:spcPct val="90000"/>
              </a:lnSpc>
              <a:defRPr/>
            </a:pPr>
            <a:r>
              <a:rPr lang="en-US" sz="1800" b="1" dirty="0"/>
              <a:t>Terry Kind, MD, MPH, </a:t>
            </a:r>
            <a:r>
              <a:rPr lang="en-US" sz="1800" dirty="0"/>
              <a:t>Associate Dean for Clinical Education</a:t>
            </a:r>
          </a:p>
          <a:p>
            <a:pPr defTabSz="914400" eaLnBrk="1" hangingPunct="1">
              <a:lnSpc>
                <a:spcPct val="90000"/>
              </a:lnSpc>
              <a:defRPr/>
            </a:pPr>
            <a:endParaRPr lang="en-US" sz="800" dirty="0"/>
          </a:p>
          <a:p>
            <a:pPr defTabSz="914400" eaLnBrk="1" hangingPunct="1">
              <a:lnSpc>
                <a:spcPct val="90000"/>
              </a:lnSpc>
              <a:defRPr/>
            </a:pPr>
            <a:r>
              <a:rPr lang="en-US" sz="1800" b="1" dirty="0"/>
              <a:t>Steven Davis, MD, </a:t>
            </a:r>
            <a:r>
              <a:rPr lang="en-US" sz="1800" dirty="0"/>
              <a:t>Interim Assistant Dean for Student Affairs</a:t>
            </a:r>
          </a:p>
          <a:p>
            <a:pPr defTabSz="914400" eaLnBrk="1" hangingPunct="1">
              <a:lnSpc>
                <a:spcPct val="90000"/>
              </a:lnSpc>
              <a:defRPr/>
            </a:pPr>
            <a:endParaRPr lang="en-US" sz="800" dirty="0"/>
          </a:p>
          <a:p>
            <a:pPr defTabSz="914400" eaLnBrk="1" hangingPunct="1">
              <a:lnSpc>
                <a:spcPct val="90000"/>
              </a:lnSpc>
              <a:defRPr/>
            </a:pPr>
            <a:r>
              <a:rPr lang="en-US" sz="1800" b="1" dirty="0" err="1"/>
              <a:t>Pritha</a:t>
            </a:r>
            <a:r>
              <a:rPr lang="en-US" sz="1800" b="1" dirty="0"/>
              <a:t> Ghosh, MD</a:t>
            </a:r>
            <a:r>
              <a:rPr lang="en-US" sz="1800" dirty="0"/>
              <a:t>,  Interim Assistant Dean for Student Affairs</a:t>
            </a:r>
          </a:p>
          <a:p>
            <a:pPr defTabSz="914400" eaLnBrk="1" hangingPunct="1">
              <a:lnSpc>
                <a:spcPct val="90000"/>
              </a:lnSpc>
              <a:defRPr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38691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08488" y="2395753"/>
            <a:ext cx="11643817" cy="1295400"/>
          </a:xfrm>
          <a:prstGeom prst="rect">
            <a:avLst/>
          </a:prstGeom>
        </p:spPr>
        <p:txBody>
          <a:bodyPr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ea typeface="+mj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0" i="1" u="sng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</a:rPr>
              <a:t>Roadmap to the 4</a:t>
            </a:r>
            <a:r>
              <a:rPr lang="en-US" sz="4400" b="0" i="1" u="sng" baseline="300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</a:rPr>
              <a:t>th</a:t>
            </a:r>
            <a:r>
              <a:rPr lang="en-US" sz="4400" b="0" i="1" u="sng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</a:rPr>
              <a:t> Year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US" sz="1800" b="0" dirty="0">
              <a:effectLst/>
              <a:latin typeface="Calibri" panose="020F0502020204030204" pitchFamily="34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US" sz="1800" b="0" dirty="0">
              <a:effectLst/>
              <a:latin typeface="Calibri" panose="020F0502020204030204" pitchFamily="34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0" dirty="0">
                <a:effectLst/>
                <a:latin typeface="Calibri" panose="020F0502020204030204" pitchFamily="34" charset="0"/>
              </a:rPr>
              <a:t>Part 2: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0" dirty="0">
                <a:effectLst/>
                <a:latin typeface="Calibri" panose="020F0502020204030204" pitchFamily="34" charset="0"/>
              </a:rPr>
              <a:t>Meeting Graduation Requirements</a:t>
            </a:r>
          </a:p>
        </p:txBody>
      </p:sp>
      <p:pic>
        <p:nvPicPr>
          <p:cNvPr id="4" name="Content Placeholder 9" descr="A picture containing logo&#10;&#10;Description automatically generated">
            <a:extLst>
              <a:ext uri="{FF2B5EF4-FFF2-40B4-BE49-F238E27FC236}">
                <a16:creationId xmlns:a16="http://schemas.microsoft.com/office/drawing/2014/main" id="{41A8FEB8-CAAA-E64E-9365-96AE8B5F73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7542" y="342900"/>
            <a:ext cx="2564763" cy="70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992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36922" y="228600"/>
            <a:ext cx="8115946" cy="1219200"/>
          </a:xfrm>
          <a:noFill/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000" dirty="0">
                <a:latin typeface="FangSong" panose="02010609060101010101" pitchFamily="49" charset="-122"/>
                <a:ea typeface="FangSong" panose="02010609060101010101" pitchFamily="49" charset="-122"/>
              </a:rPr>
              <a:t>4</a:t>
            </a:r>
            <a:r>
              <a:rPr lang="en-US" sz="4000" baseline="30000" dirty="0">
                <a:latin typeface="FangSong" panose="02010609060101010101" pitchFamily="49" charset="-122"/>
                <a:ea typeface="FangSong" panose="02010609060101010101" pitchFamily="49" charset="-122"/>
              </a:rPr>
              <a:t>th</a:t>
            </a:r>
            <a:r>
              <a:rPr lang="en-US" sz="4000" dirty="0">
                <a:latin typeface="FangSong" panose="02010609060101010101" pitchFamily="49" charset="-122"/>
                <a:ea typeface="FangSong" panose="02010609060101010101" pitchFamily="49" charset="-122"/>
              </a:rPr>
              <a:t> Year Graduation Requirements</a:t>
            </a:r>
            <a:br>
              <a:rPr lang="en-US" sz="4000" dirty="0">
                <a:latin typeface="Goudy Stout" charset="0"/>
                <a:ea typeface="ＭＳ Ｐゴシック" charset="0"/>
              </a:rPr>
            </a:br>
            <a:endParaRPr lang="en-US" sz="4000" dirty="0">
              <a:latin typeface="Goudy Old Style" charset="0"/>
              <a:ea typeface="ＭＳ Ｐゴシック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25642" y="1219200"/>
            <a:ext cx="10936705" cy="541020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sz="2600" b="1" dirty="0">
                <a:solidFill>
                  <a:srgbClr val="0070C0"/>
                </a:solidFill>
                <a:latin typeface="Goudy Old Style" charset="0"/>
                <a:ea typeface="ＭＳ Ｐゴシック" charset="0"/>
              </a:rPr>
              <a:t>Acting Internship: must complete 1 of the following 4 week courses to meet GW’s core AI graduation requirement: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Goudy Old Style" charset="0"/>
                <a:ea typeface="ＭＳ Ｐゴシック" charset="0"/>
              </a:rPr>
              <a:t>Critical Care Medicine @ GW only (ANES 384)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Goudy Old Style" charset="0"/>
                <a:ea typeface="ＭＳ Ｐゴシック" charset="0"/>
              </a:rPr>
              <a:t>Inpatient Internal Medicine</a:t>
            </a:r>
          </a:p>
          <a:p>
            <a:pPr lvl="3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Goudy Old Style" charset="0"/>
                <a:ea typeface="ＭＳ Ｐゴシック" charset="0"/>
              </a:rPr>
              <a:t>GW (MED 332) or VA (MED 334)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Goudy Old Style" charset="0"/>
                <a:ea typeface="ＭＳ Ｐゴシック" charset="0"/>
              </a:rPr>
              <a:t>Inpatient Pediatrics (PED 361, 362, 364, 366)</a:t>
            </a:r>
          </a:p>
          <a:p>
            <a:pPr lvl="3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Goudy Old Style" charset="0"/>
                <a:ea typeface="ＭＳ Ｐゴシック" charset="0"/>
              </a:rPr>
              <a:t>Children’s (3 resident teams/ 1 non-resident team)</a:t>
            </a:r>
          </a:p>
          <a:p>
            <a:pPr lvl="3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Goudy Old Style" charset="0"/>
                <a:ea typeface="ＭＳ Ｐゴシック" charset="0"/>
              </a:rPr>
              <a:t>PICU (PED 379) </a:t>
            </a:r>
            <a:endParaRPr lang="en-US" sz="2400" dirty="0">
              <a:solidFill>
                <a:srgbClr val="FF0000"/>
              </a:solidFill>
              <a:latin typeface="Goudy Old Style" charset="0"/>
              <a:ea typeface="ＭＳ Ｐゴシック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Goudy Old Style" charset="0"/>
                <a:ea typeface="ＭＳ Ｐゴシック" charset="0"/>
              </a:rPr>
              <a:t>Inpatient Family Medicine (IDIS 390) – extramural/away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Goudy Old Style" charset="0"/>
                <a:ea typeface="ＭＳ Ｐゴシック" charset="0"/>
              </a:rPr>
              <a:t>Inpatient General Surgery</a:t>
            </a:r>
          </a:p>
          <a:p>
            <a:pPr lvl="3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Goudy Old Style" charset="0"/>
                <a:ea typeface="ＭＳ Ｐゴシック" charset="0"/>
              </a:rPr>
              <a:t>General/Oncology (SURG 380)</a:t>
            </a:r>
          </a:p>
          <a:p>
            <a:pPr lvl="3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Goudy Old Style" charset="0"/>
                <a:ea typeface="ＭＳ Ｐゴシック" charset="0"/>
              </a:rPr>
              <a:t>Thoracic, Hepatobiliary, and Transplant (SURG 382)</a:t>
            </a:r>
          </a:p>
          <a:p>
            <a:pPr lvl="3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Goudy Old Style" charset="0"/>
                <a:ea typeface="ＭＳ Ｐゴシック" charset="0"/>
              </a:rPr>
              <a:t>General/Minimally Invasive (SURG 383)</a:t>
            </a:r>
          </a:p>
          <a:p>
            <a:pPr lvl="3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Goudy Old Style" charset="0"/>
                <a:ea typeface="ＭＳ Ｐゴシック" charset="0"/>
              </a:rPr>
              <a:t>Vascular (SURG 388)</a:t>
            </a:r>
          </a:p>
          <a:p>
            <a:pPr lvl="3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Goudy Old Style" charset="0"/>
                <a:ea typeface="ＭＳ Ｐゴシック" charset="0"/>
              </a:rPr>
              <a:t>Trauma and Critical Care (SURG 400)</a:t>
            </a:r>
          </a:p>
          <a:p>
            <a:pPr lvl="3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Goudy Old Style" charset="0"/>
                <a:ea typeface="ＭＳ Ｐゴシック" charset="0"/>
              </a:rPr>
              <a:t>Colorectal and Breast Surgery (SURG 402)</a:t>
            </a:r>
          </a:p>
          <a:p>
            <a:pPr lvl="2" eaLnBrk="1" hangingPunct="1">
              <a:defRPr/>
            </a:pPr>
            <a:endParaRPr lang="en-US" dirty="0">
              <a:latin typeface="Goudy Old Style" charset="0"/>
              <a:ea typeface="ＭＳ Ｐゴシック" charset="0"/>
            </a:endParaRPr>
          </a:p>
          <a:p>
            <a:pPr lvl="2" eaLnBrk="1" hangingPunct="1">
              <a:defRPr/>
            </a:pPr>
            <a:endParaRPr lang="en-US" dirty="0">
              <a:latin typeface="Goudy Old Style" charset="0"/>
              <a:ea typeface="ＭＳ Ｐゴシック" charset="0"/>
            </a:endParaRPr>
          </a:p>
          <a:p>
            <a:pPr eaLnBrk="1" hangingPunct="1">
              <a:defRPr/>
            </a:pPr>
            <a:endParaRPr lang="en-US" dirty="0">
              <a:latin typeface="Goudy Old Style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5797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143544" y="1660358"/>
            <a:ext cx="10683498" cy="5029200"/>
          </a:xfrm>
        </p:spPr>
        <p:txBody>
          <a:bodyPr>
            <a:normAutofit/>
          </a:bodyPr>
          <a:lstStyle/>
          <a:p>
            <a:pPr marL="457200" indent="-457200" eaLnBrk="1" hangingPunct="1">
              <a:buFont typeface="+mj-lt"/>
              <a:buAutoNum type="arabicPeriod" startAt="2"/>
              <a:defRPr/>
            </a:pPr>
            <a:r>
              <a:rPr lang="en-US" sz="2400" b="1" dirty="0">
                <a:solidFill>
                  <a:srgbClr val="0070C0"/>
                </a:solidFill>
                <a:latin typeface="Goudy Old Style" panose="02020502050305020303" pitchFamily="18" charset="0"/>
                <a:ea typeface="ＭＳ Ｐゴシック" charset="0"/>
              </a:rPr>
              <a:t>Emergency Medicine </a:t>
            </a:r>
            <a:r>
              <a:rPr lang="en-US" sz="2400" dirty="0">
                <a:latin typeface="Goudy Old Style" panose="02020502050305020303" pitchFamily="18" charset="0"/>
                <a:ea typeface="ＭＳ Ｐゴシック" charset="0"/>
              </a:rPr>
              <a:t> 4 weeks</a:t>
            </a:r>
          </a:p>
          <a:p>
            <a:pPr marL="457200" lvl="1" indent="0" eaLnBrk="1" hangingPunct="1">
              <a:buNone/>
              <a:defRPr/>
            </a:pPr>
            <a:r>
              <a:rPr lang="en-US" sz="2400" dirty="0">
                <a:latin typeface="Goudy Old Style" panose="02020502050305020303" pitchFamily="18" charset="0"/>
                <a:ea typeface="ＭＳ Ｐゴシック" charset="0"/>
              </a:rPr>
              <a:t>Adult (EMED 302) </a:t>
            </a:r>
            <a:r>
              <a:rPr lang="en-US" sz="2400" b="1" dirty="0">
                <a:latin typeface="Goudy Old Style" panose="02020502050305020303" pitchFamily="18" charset="0"/>
                <a:ea typeface="ＭＳ Ｐゴシック" charset="0"/>
              </a:rPr>
              <a:t>or</a:t>
            </a:r>
            <a:r>
              <a:rPr lang="en-US" sz="2400" dirty="0">
                <a:latin typeface="Goudy Old Style" panose="02020502050305020303" pitchFamily="18" charset="0"/>
                <a:ea typeface="ＭＳ Ｐゴシック" charset="0"/>
              </a:rPr>
              <a:t> Pediatric (PED 405)</a:t>
            </a:r>
          </a:p>
          <a:p>
            <a:pPr eaLnBrk="1" hangingPunct="1">
              <a:defRPr/>
            </a:pPr>
            <a:endParaRPr lang="en-US" sz="2400" dirty="0">
              <a:latin typeface="Goudy Old Style" panose="02020502050305020303" pitchFamily="18" charset="0"/>
              <a:ea typeface="ＭＳ Ｐゴシック" charset="0"/>
            </a:endParaRPr>
          </a:p>
          <a:p>
            <a:pPr marL="457200" indent="-457200" eaLnBrk="1" hangingPunct="1">
              <a:buFont typeface="+mj-lt"/>
              <a:buAutoNum type="arabicPeriod" startAt="3"/>
              <a:defRPr/>
            </a:pPr>
            <a:r>
              <a:rPr lang="en-US" sz="2400" b="1" dirty="0">
                <a:solidFill>
                  <a:srgbClr val="0070C0"/>
                </a:solidFill>
                <a:latin typeface="Goudy Old Style" panose="02020502050305020303" pitchFamily="18" charset="0"/>
                <a:ea typeface="ＭＳ Ｐゴシック" charset="0"/>
              </a:rPr>
              <a:t>Neuroscience </a:t>
            </a:r>
            <a:r>
              <a:rPr lang="en-US" sz="2400" dirty="0">
                <a:latin typeface="Goudy Old Style" panose="02020502050305020303" pitchFamily="18" charset="0"/>
                <a:ea typeface="ＭＳ Ｐゴシック" charset="0"/>
              </a:rPr>
              <a:t>NEUR 380 for 4 weeks</a:t>
            </a:r>
          </a:p>
          <a:p>
            <a:pPr marL="457200" lvl="1" indent="0">
              <a:buNone/>
              <a:defRPr/>
            </a:pPr>
            <a:r>
              <a:rPr lang="en-US" sz="2400" dirty="0">
                <a:latin typeface="Goudy Old Style" panose="02020502050305020303" pitchFamily="18" charset="0"/>
                <a:ea typeface="ＭＳ Ｐゴシック" charset="0"/>
              </a:rPr>
              <a:t>Sites by lottery </a:t>
            </a:r>
          </a:p>
          <a:p>
            <a:pPr lvl="2">
              <a:defRPr/>
            </a:pPr>
            <a:r>
              <a:rPr lang="en-US" sz="2400" dirty="0">
                <a:latin typeface="Goudy Old Style" panose="02020502050305020303" pitchFamily="18" charset="0"/>
                <a:ea typeface="ＭＳ Ｐゴシック" charset="0"/>
              </a:rPr>
              <a:t>Adult neurology</a:t>
            </a:r>
          </a:p>
          <a:p>
            <a:pPr lvl="2">
              <a:defRPr/>
            </a:pPr>
            <a:r>
              <a:rPr lang="en-US" sz="2400" dirty="0">
                <a:latin typeface="Goudy Old Style" panose="02020502050305020303" pitchFamily="18" charset="0"/>
                <a:ea typeface="ＭＳ Ｐゴシック" charset="0"/>
              </a:rPr>
              <a:t>Can include some Pediatric neurology as part of NEURO 380</a:t>
            </a:r>
          </a:p>
          <a:p>
            <a:pPr lvl="2">
              <a:defRPr/>
            </a:pPr>
            <a:r>
              <a:rPr lang="en-US" sz="2400" dirty="0">
                <a:latin typeface="Goudy Old Style" panose="02020502050305020303" pitchFamily="18" charset="0"/>
                <a:ea typeface="ＭＳ Ｐゴシック" charset="0"/>
              </a:rPr>
              <a:t>Can include some Neurosurgery as part of NEURO 380</a:t>
            </a:r>
          </a:p>
          <a:p>
            <a:pPr marL="914400" lvl="2" indent="0">
              <a:buNone/>
              <a:defRPr/>
            </a:pPr>
            <a:endParaRPr lang="en-US" sz="2400" dirty="0">
              <a:latin typeface="Goudy Old Style" panose="02020502050305020303" pitchFamily="18" charset="0"/>
              <a:ea typeface="ＭＳ Ｐゴシック" charset="0"/>
            </a:endParaRPr>
          </a:p>
          <a:p>
            <a:pPr marL="457200" indent="-457200">
              <a:buFont typeface="+mj-lt"/>
              <a:buAutoNum type="arabicPeriod" startAt="3"/>
              <a:defRPr/>
            </a:pPr>
            <a:r>
              <a:rPr lang="en-US" sz="2400" b="1" dirty="0">
                <a:solidFill>
                  <a:srgbClr val="0070C0"/>
                </a:solidFill>
                <a:latin typeface="Goudy Old Style" charset="0"/>
                <a:ea typeface="ＭＳ Ｐゴシック" charset="0"/>
              </a:rPr>
              <a:t>Anesthesiology</a:t>
            </a:r>
            <a:r>
              <a:rPr lang="en-US" sz="2400" dirty="0">
                <a:solidFill>
                  <a:srgbClr val="0070C0"/>
                </a:solidFill>
                <a:latin typeface="Goudy Old Style" charset="0"/>
                <a:ea typeface="ＭＳ Ｐゴシック" charset="0"/>
              </a:rPr>
              <a:t> </a:t>
            </a:r>
            <a:r>
              <a:rPr lang="en-US" sz="2400" dirty="0">
                <a:latin typeface="Goudy Old Style" charset="0"/>
                <a:ea typeface="ＭＳ Ｐゴシック" charset="0"/>
              </a:rPr>
              <a:t>(ANES 302) 2 weeks </a:t>
            </a:r>
          </a:p>
          <a:p>
            <a:pPr marL="457200" lvl="1" indent="0">
              <a:buNone/>
              <a:defRPr/>
            </a:pPr>
            <a:r>
              <a:rPr lang="en-US" sz="2200" i="1" dirty="0">
                <a:latin typeface="Goudy Old Style" charset="0"/>
                <a:ea typeface="ＭＳ Ｐゴシック" charset="0"/>
              </a:rPr>
              <a:t>can </a:t>
            </a:r>
            <a:r>
              <a:rPr lang="en-US" sz="2200" dirty="0">
                <a:latin typeface="Goudy Old Style" charset="0"/>
                <a:ea typeface="ＭＳ Ｐゴシック" charset="0"/>
              </a:rPr>
              <a:t>take ANES 380 (4 weeks) to satisfy this requirement, but ANES 302 (2 weeks) suffices</a:t>
            </a:r>
          </a:p>
          <a:p>
            <a:pPr marL="400050" lvl="1" indent="0">
              <a:buNone/>
              <a:defRPr/>
            </a:pPr>
            <a:endParaRPr lang="en-US" sz="2000" dirty="0">
              <a:latin typeface="Goudy Old Style" charset="0"/>
              <a:ea typeface="ＭＳ Ｐゴシック" charset="0"/>
            </a:endParaRPr>
          </a:p>
          <a:p>
            <a:pPr>
              <a:defRPr/>
            </a:pPr>
            <a:endParaRPr lang="en-US" dirty="0">
              <a:latin typeface="Goudy Old Style" panose="02020502050305020303" pitchFamily="18" charset="0"/>
              <a:ea typeface="ＭＳ Ｐゴシック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030045" y="332232"/>
            <a:ext cx="8131909" cy="1496568"/>
          </a:xfrm>
          <a:noFill/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000" dirty="0">
                <a:latin typeface="FangSong" panose="02010609060101010101" pitchFamily="49" charset="-122"/>
                <a:ea typeface="FangSong" panose="02010609060101010101" pitchFamily="49" charset="-122"/>
              </a:rPr>
              <a:t>4</a:t>
            </a:r>
            <a:r>
              <a:rPr lang="en-US" sz="4000" baseline="30000" dirty="0">
                <a:latin typeface="FangSong" panose="02010609060101010101" pitchFamily="49" charset="-122"/>
                <a:ea typeface="FangSong" panose="02010609060101010101" pitchFamily="49" charset="-122"/>
              </a:rPr>
              <a:t>th</a:t>
            </a:r>
            <a:r>
              <a:rPr lang="en-US" sz="4000" dirty="0">
                <a:latin typeface="FangSong" panose="02010609060101010101" pitchFamily="49" charset="-122"/>
                <a:ea typeface="FangSong" panose="02010609060101010101" pitchFamily="49" charset="-122"/>
              </a:rPr>
              <a:t> Year Graduation Requirements</a:t>
            </a:r>
            <a:br>
              <a:rPr lang="en-US" sz="2800" dirty="0">
                <a:latin typeface="FangSong" panose="02010609060101010101" pitchFamily="49" charset="-122"/>
                <a:ea typeface="FangSong" panose="02010609060101010101" pitchFamily="49" charset="-122"/>
              </a:rPr>
            </a:br>
            <a:r>
              <a:rPr lang="en-US" sz="2000" dirty="0">
                <a:latin typeface="FangSong" panose="02010609060101010101" pitchFamily="49" charset="-122"/>
                <a:ea typeface="FangSong" panose="02010609060101010101" pitchFamily="49" charset="-122"/>
              </a:rPr>
              <a:t> Continued</a:t>
            </a:r>
          </a:p>
        </p:txBody>
      </p:sp>
    </p:spTree>
    <p:extLst>
      <p:ext uri="{BB962C8B-B14F-4D97-AF65-F5344CB8AC3E}">
        <p14:creationId xmlns:p14="http://schemas.microsoft.com/office/powerpoint/2010/main" val="1786794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458805" y="2014330"/>
            <a:ext cx="9453837" cy="4843670"/>
          </a:xfrm>
        </p:spPr>
        <p:txBody>
          <a:bodyPr>
            <a:normAutofit/>
          </a:bodyPr>
          <a:lstStyle/>
          <a:p>
            <a:pPr marL="457200" indent="-457200" eaLnBrk="1" hangingPunct="1">
              <a:buFont typeface="+mj-lt"/>
              <a:buAutoNum type="arabicPeriod" startAt="5"/>
              <a:defRPr/>
            </a:pPr>
            <a:r>
              <a:rPr lang="en-US" sz="2400" b="1" dirty="0">
                <a:solidFill>
                  <a:srgbClr val="0070C0"/>
                </a:solidFill>
                <a:latin typeface="Goudy Old Style" charset="0"/>
                <a:ea typeface="ＭＳ Ｐゴシック" charset="0"/>
              </a:rPr>
              <a:t>Transitions to Residency Course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Goudy Old Style" charset="0"/>
                <a:ea typeface="ＭＳ Ｐゴシック" charset="0"/>
              </a:rPr>
              <a:t>Feb 27- March 26, 2023</a:t>
            </a:r>
          </a:p>
          <a:p>
            <a:pPr marL="457200" lvl="1" indent="0" eaLnBrk="1" hangingPunct="1">
              <a:buNone/>
              <a:defRPr/>
            </a:pPr>
            <a:endParaRPr lang="en-US" sz="2400" dirty="0">
              <a:latin typeface="Goudy Old Style" charset="0"/>
              <a:ea typeface="ＭＳ Ｐゴシック" charset="0"/>
            </a:endParaRPr>
          </a:p>
          <a:p>
            <a:pPr marL="457200" indent="-457200" eaLnBrk="1" hangingPunct="1">
              <a:buFont typeface="+mj-lt"/>
              <a:buAutoNum type="arabicPeriod" startAt="5"/>
              <a:defRPr/>
            </a:pPr>
            <a:r>
              <a:rPr lang="en-US" sz="2400" b="1" dirty="0">
                <a:solidFill>
                  <a:srgbClr val="0070C0"/>
                </a:solidFill>
                <a:latin typeface="Goudy Old Style" charset="0"/>
                <a:ea typeface="ＭＳ Ｐゴシック" charset="0"/>
              </a:rPr>
              <a:t>Independent Study </a:t>
            </a:r>
            <a:r>
              <a:rPr lang="en-US" sz="2400" dirty="0">
                <a:latin typeface="Goudy Old Style" charset="0"/>
                <a:ea typeface="ＭＳ Ｐゴシック" charset="0"/>
              </a:rPr>
              <a:t>(IDIS 999)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C00000"/>
                </a:solidFill>
                <a:latin typeface="Goudy Old Style" charset="0"/>
                <a:ea typeface="ＭＳ Ｐゴシック" charset="0"/>
              </a:rPr>
              <a:t>14 weeks </a:t>
            </a:r>
            <a:r>
              <a:rPr lang="en-US" sz="2400" dirty="0">
                <a:latin typeface="Goudy Old Style" charset="0"/>
                <a:ea typeface="ＭＳ Ｐゴシック" charset="0"/>
              </a:rPr>
              <a:t>(interviews, Step 1/Step 2 study, clerkship make-up)</a:t>
            </a:r>
          </a:p>
          <a:p>
            <a:pPr marL="457200" lvl="1" indent="0" eaLnBrk="1" hangingPunct="1">
              <a:buNone/>
              <a:defRPr/>
            </a:pPr>
            <a:endParaRPr lang="en-US" sz="2400" dirty="0">
              <a:latin typeface="Goudy Old Style" charset="0"/>
              <a:ea typeface="ＭＳ Ｐゴシック" charset="0"/>
            </a:endParaRPr>
          </a:p>
          <a:p>
            <a:pPr marL="457200" indent="-457200" eaLnBrk="1" hangingPunct="1">
              <a:buFont typeface="+mj-lt"/>
              <a:buAutoNum type="arabicPeriod" startAt="5"/>
              <a:defRPr/>
            </a:pPr>
            <a:r>
              <a:rPr lang="en-US" sz="2400" b="1" dirty="0">
                <a:solidFill>
                  <a:srgbClr val="0070C0"/>
                </a:solidFill>
                <a:latin typeface="Goudy Old Style" charset="0"/>
                <a:ea typeface="ＭＳ Ｐゴシック" charset="0"/>
              </a:rPr>
              <a:t>Free Choice Electives</a:t>
            </a:r>
            <a:r>
              <a:rPr lang="en-US" sz="2400" dirty="0">
                <a:solidFill>
                  <a:srgbClr val="0070C0"/>
                </a:solidFill>
                <a:latin typeface="Goudy Old Style" charset="0"/>
                <a:ea typeface="ＭＳ Ｐゴシック" charset="0"/>
              </a:rPr>
              <a:t>-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Goudy Old Style" charset="0"/>
                <a:ea typeface="ＭＳ Ｐゴシック" charset="0"/>
              </a:rPr>
              <a:t> Total of </a:t>
            </a:r>
            <a:r>
              <a:rPr lang="en-US" sz="2400" dirty="0">
                <a:solidFill>
                  <a:srgbClr val="C00000"/>
                </a:solidFill>
                <a:latin typeface="Goudy Old Style" charset="0"/>
                <a:ea typeface="ＭＳ Ｐゴシック" charset="0"/>
              </a:rPr>
              <a:t>18 weeks </a:t>
            </a:r>
            <a:r>
              <a:rPr lang="en-US" sz="2400" dirty="0">
                <a:latin typeface="Goudy Old Style" charset="0"/>
                <a:ea typeface="ＭＳ Ｐゴシック" charset="0"/>
              </a:rPr>
              <a:t>in 4</a:t>
            </a:r>
            <a:r>
              <a:rPr lang="en-US" sz="2400" baseline="30000" dirty="0">
                <a:latin typeface="Goudy Old Style" charset="0"/>
                <a:ea typeface="ＭＳ Ｐゴシック" charset="0"/>
              </a:rPr>
              <a:t>th</a:t>
            </a:r>
            <a:r>
              <a:rPr lang="en-US" sz="2400" dirty="0">
                <a:latin typeface="Goudy Old Style" charset="0"/>
                <a:ea typeface="ＭＳ Ｐゴシック" charset="0"/>
              </a:rPr>
              <a:t> year (plus the 8 weeks from 3</a:t>
            </a:r>
            <a:r>
              <a:rPr lang="en-US" sz="2400" baseline="30000" dirty="0">
                <a:latin typeface="Goudy Old Style" charset="0"/>
                <a:ea typeface="ＭＳ Ｐゴシック" charset="0"/>
              </a:rPr>
              <a:t>rd</a:t>
            </a:r>
            <a:r>
              <a:rPr lang="en-US" sz="2400" dirty="0">
                <a:latin typeface="Goudy Old Style" charset="0"/>
                <a:ea typeface="ＭＳ Ｐゴシック" charset="0"/>
              </a:rPr>
              <a:t> year) 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2F5A885-46F6-3FC9-B894-27A7942474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2951" y="381000"/>
            <a:ext cx="8131909" cy="1496568"/>
          </a:xfrm>
          <a:noFill/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000" dirty="0">
                <a:latin typeface="FangSong" panose="02010609060101010101" pitchFamily="49" charset="-122"/>
                <a:ea typeface="FangSong" panose="02010609060101010101" pitchFamily="49" charset="-122"/>
              </a:rPr>
              <a:t>4</a:t>
            </a:r>
            <a:r>
              <a:rPr lang="en-US" sz="4000" baseline="30000" dirty="0">
                <a:latin typeface="FangSong" panose="02010609060101010101" pitchFamily="49" charset="-122"/>
                <a:ea typeface="FangSong" panose="02010609060101010101" pitchFamily="49" charset="-122"/>
              </a:rPr>
              <a:t>th</a:t>
            </a:r>
            <a:r>
              <a:rPr lang="en-US" sz="4000" dirty="0">
                <a:latin typeface="FangSong" panose="02010609060101010101" pitchFamily="49" charset="-122"/>
                <a:ea typeface="FangSong" panose="02010609060101010101" pitchFamily="49" charset="-122"/>
              </a:rPr>
              <a:t> Year Graduation Requirements</a:t>
            </a:r>
            <a:br>
              <a:rPr lang="en-US" sz="2800" dirty="0">
                <a:latin typeface="FangSong" panose="02010609060101010101" pitchFamily="49" charset="-122"/>
                <a:ea typeface="FangSong" panose="02010609060101010101" pitchFamily="49" charset="-122"/>
              </a:rPr>
            </a:br>
            <a:r>
              <a:rPr lang="en-US" sz="2000" dirty="0">
                <a:latin typeface="FangSong" panose="02010609060101010101" pitchFamily="49" charset="-122"/>
                <a:ea typeface="FangSong" panose="02010609060101010101" pitchFamily="49" charset="-122"/>
              </a:rPr>
              <a:t> Continued</a:t>
            </a:r>
          </a:p>
        </p:txBody>
      </p:sp>
    </p:spTree>
    <p:extLst>
      <p:ext uri="{BB962C8B-B14F-4D97-AF65-F5344CB8AC3E}">
        <p14:creationId xmlns:p14="http://schemas.microsoft.com/office/powerpoint/2010/main" val="2298834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389185"/>
            <a:ext cx="9714322" cy="4876800"/>
          </a:xfrm>
        </p:spPr>
        <p:txBody>
          <a:bodyPr>
            <a:normAutofit/>
          </a:bodyPr>
          <a:lstStyle/>
          <a:p>
            <a:pPr lvl="1" eaLnBrk="1" hangingPunct="1">
              <a:defRPr/>
            </a:pPr>
            <a:endParaRPr lang="en-US" sz="2000" dirty="0">
              <a:latin typeface="Goudy Old Style" charset="0"/>
              <a:ea typeface="ＭＳ Ｐゴシック" charset="0"/>
            </a:endParaRPr>
          </a:p>
          <a:p>
            <a:pPr marL="457200" indent="-457200" eaLnBrk="1" hangingPunct="1">
              <a:buFont typeface="+mj-lt"/>
              <a:buAutoNum type="arabicPeriod" startAt="8"/>
              <a:defRPr/>
            </a:pPr>
            <a:r>
              <a:rPr lang="en-US" sz="2400" b="1" dirty="0">
                <a:solidFill>
                  <a:srgbClr val="0070C0"/>
                </a:solidFill>
                <a:latin typeface="Goudy Old Style" charset="0"/>
                <a:ea typeface="ＭＳ Ｐゴシック" charset="0"/>
              </a:rPr>
              <a:t>You are required to pass Step 1 and Step 2 to graduate </a:t>
            </a:r>
          </a:p>
          <a:p>
            <a:pPr lvl="1" eaLnBrk="1" hangingPunct="1">
              <a:defRPr/>
            </a:pPr>
            <a:r>
              <a:rPr lang="en-US" sz="2400" b="1" dirty="0">
                <a:solidFill>
                  <a:srgbClr val="C00000"/>
                </a:solidFill>
                <a:latin typeface="Goudy Old Style" charset="0"/>
                <a:ea typeface="ＭＳ Ｐゴシック" charset="0"/>
              </a:rPr>
              <a:t>We recommend you take it by mid-August</a:t>
            </a:r>
          </a:p>
          <a:p>
            <a:pPr lvl="1">
              <a:defRPr/>
            </a:pPr>
            <a:r>
              <a:rPr lang="en-US" sz="2200" dirty="0">
                <a:latin typeface="Goudy Old Style" charset="0"/>
                <a:ea typeface="ＭＳ Ｐゴシック" charset="0"/>
              </a:rPr>
              <a:t>Results take 3-4 weeks </a:t>
            </a:r>
            <a:r>
              <a:rPr lang="en-US" sz="2200" i="1" dirty="0">
                <a:latin typeface="Goudy Old Style" charset="0"/>
                <a:ea typeface="ＭＳ Ｐゴシック" charset="0"/>
              </a:rPr>
              <a:t>– residencies will want to see them!</a:t>
            </a:r>
          </a:p>
          <a:p>
            <a:pPr lvl="1">
              <a:defRPr/>
            </a:pPr>
            <a:r>
              <a:rPr lang="en-US" sz="2200" dirty="0">
                <a:latin typeface="Goudy Old Style" charset="0"/>
                <a:ea typeface="ＭＳ Ｐゴシック" charset="0"/>
              </a:rPr>
              <a:t>You MUST take it by Dec 31, 2023 </a:t>
            </a:r>
          </a:p>
          <a:p>
            <a:pPr marL="457200" lvl="1" indent="0">
              <a:buNone/>
              <a:defRPr/>
            </a:pPr>
            <a:endParaRPr lang="en-US" sz="2200" dirty="0">
              <a:solidFill>
                <a:srgbClr val="0070C0"/>
              </a:solidFill>
              <a:latin typeface="Goudy Old Style" charset="0"/>
              <a:ea typeface="ＭＳ Ｐゴシック" charset="0"/>
            </a:endParaRPr>
          </a:p>
          <a:p>
            <a:pPr marL="457200" indent="-457200" eaLnBrk="1" hangingPunct="1">
              <a:buFont typeface="+mj-lt"/>
              <a:buAutoNum type="arabicPeriod" startAt="8"/>
              <a:defRPr/>
            </a:pPr>
            <a:r>
              <a:rPr lang="en-US" sz="2400" b="1" dirty="0">
                <a:solidFill>
                  <a:srgbClr val="0070C0"/>
                </a:solidFill>
                <a:latin typeface="Goudy Old Style" charset="0"/>
                <a:ea typeface="ＭＳ Ｐゴシック" charset="0"/>
              </a:rPr>
              <a:t>Completion of Intersession IV longitudinal projects</a:t>
            </a:r>
          </a:p>
          <a:p>
            <a:pPr marL="457200" indent="-457200" eaLnBrk="1" hangingPunct="1">
              <a:buFont typeface="+mj-lt"/>
              <a:buAutoNum type="arabicPeriod" startAt="8"/>
              <a:defRPr/>
            </a:pPr>
            <a:r>
              <a:rPr lang="en-US" sz="2400" b="1" dirty="0">
                <a:solidFill>
                  <a:srgbClr val="0070C0"/>
                </a:solidFill>
                <a:latin typeface="Goudy Old Style" charset="0"/>
                <a:ea typeface="ＭＳ Ｐゴシック" charset="0"/>
              </a:rPr>
              <a:t>Scholarly Concentration Capstone/Senior Elective Requirements</a:t>
            </a:r>
          </a:p>
          <a:p>
            <a:pPr lvl="1" eaLnBrk="1" hangingPunct="1">
              <a:defRPr/>
            </a:pPr>
            <a:endParaRPr lang="en-US" sz="2400" dirty="0">
              <a:latin typeface="Goudy Old Style" charset="0"/>
              <a:ea typeface="ＭＳ Ｐゴシック" charset="0"/>
            </a:endParaRPr>
          </a:p>
          <a:p>
            <a:pPr marL="274320" lvl="1" indent="0" eaLnBrk="1" hangingPunct="1">
              <a:buNone/>
              <a:defRPr/>
            </a:pPr>
            <a:endParaRPr lang="en-US" sz="2400" dirty="0">
              <a:latin typeface="Goudy Old Style" charset="0"/>
              <a:ea typeface="ＭＳ Ｐゴシック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86000" y="304800"/>
            <a:ext cx="6858000" cy="1066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dirty="0">
                <a:latin typeface="FangSong" panose="02010609060101010101" pitchFamily="49" charset="-122"/>
                <a:ea typeface="FangSong" panose="02010609060101010101" pitchFamily="49" charset="-122"/>
              </a:rPr>
              <a:t>4</a:t>
            </a:r>
            <a:r>
              <a:rPr lang="en-US" sz="4000" baseline="30000" dirty="0">
                <a:latin typeface="FangSong" panose="02010609060101010101" pitchFamily="49" charset="-122"/>
                <a:ea typeface="FangSong" panose="02010609060101010101" pitchFamily="49" charset="-122"/>
              </a:rPr>
              <a:t>th</a:t>
            </a:r>
            <a:r>
              <a:rPr lang="en-US" sz="4000" dirty="0">
                <a:latin typeface="FangSong" panose="02010609060101010101" pitchFamily="49" charset="-122"/>
                <a:ea typeface="FangSong" panose="02010609060101010101" pitchFamily="49" charset="-122"/>
              </a:rPr>
              <a:t> Year Requirements</a:t>
            </a:r>
            <a:br>
              <a:rPr lang="en-US" sz="2800" dirty="0">
                <a:latin typeface="FangSong" panose="02010609060101010101" pitchFamily="49" charset="-122"/>
                <a:ea typeface="FangSong" panose="02010609060101010101" pitchFamily="49" charset="-122"/>
              </a:rPr>
            </a:br>
            <a:r>
              <a:rPr lang="en-US" sz="2000" dirty="0">
                <a:latin typeface="FangSong" panose="02010609060101010101" pitchFamily="49" charset="-122"/>
                <a:ea typeface="FangSong" panose="02010609060101010101" pitchFamily="49" charset="-122"/>
              </a:rPr>
              <a:t> Continued</a:t>
            </a:r>
          </a:p>
        </p:txBody>
      </p:sp>
    </p:spTree>
    <p:extLst>
      <p:ext uri="{BB962C8B-B14F-4D97-AF65-F5344CB8AC3E}">
        <p14:creationId xmlns:p14="http://schemas.microsoft.com/office/powerpoint/2010/main" val="3128785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81000" y="269310"/>
            <a:ext cx="6858000" cy="685800"/>
          </a:xfrm>
          <a:noFill/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000" dirty="0">
                <a:latin typeface="FangSong" panose="02010609060101010101" pitchFamily="49" charset="-122"/>
                <a:ea typeface="FangSong" panose="02010609060101010101" pitchFamily="49" charset="-122"/>
              </a:rPr>
              <a:t>Preparing a Schedule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81000" y="955110"/>
            <a:ext cx="8763000" cy="5867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oudy Old Style" panose="02020502050305020303" pitchFamily="18" charset="0"/>
                <a:ea typeface="ＭＳ Ｐゴシック" charset="0"/>
              </a:rPr>
              <a:t>Consider Step 1 study  (if not taken yet)</a:t>
            </a:r>
          </a:p>
          <a:p>
            <a:pPr lvl="1">
              <a:defRPr/>
            </a:pPr>
            <a:r>
              <a:rPr lang="en-US" sz="2200" dirty="0">
                <a:latin typeface="Goudy Old Style" panose="02020502050305020303" pitchFamily="18" charset="0"/>
                <a:ea typeface="ＭＳ Ｐゴシック" charset="0"/>
              </a:rPr>
              <a:t>Consider no more than 6-8 weeks</a:t>
            </a:r>
          </a:p>
          <a:p>
            <a:pPr lvl="1">
              <a:defRPr/>
            </a:pPr>
            <a:r>
              <a:rPr lang="en-US" sz="2200" dirty="0">
                <a:latin typeface="Goudy Old Style" panose="02020502050305020303" pitchFamily="18" charset="0"/>
                <a:ea typeface="ＭＳ Ｐゴシック" charset="0"/>
              </a:rPr>
              <a:t>Enter as Independent Study (IDIS 999)</a:t>
            </a:r>
          </a:p>
          <a:p>
            <a:pPr>
              <a:defRPr/>
            </a:pP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oudy Old Style" panose="02020502050305020303" pitchFamily="18" charset="0"/>
                <a:ea typeface="ＭＳ Ｐゴシック" charset="0"/>
              </a:rPr>
              <a:t>Consider Step 2 study</a:t>
            </a:r>
          </a:p>
          <a:p>
            <a:pPr lvl="1">
              <a:defRPr/>
            </a:pPr>
            <a:r>
              <a:rPr lang="en-US" sz="2400" dirty="0">
                <a:latin typeface="Goudy Old Style" panose="02020502050305020303" pitchFamily="18" charset="0"/>
                <a:ea typeface="ＭＳ Ｐゴシック" charset="0"/>
              </a:rPr>
              <a:t>4 weeks </a:t>
            </a:r>
          </a:p>
          <a:p>
            <a:pPr lvl="1">
              <a:defRPr/>
            </a:pPr>
            <a:r>
              <a:rPr lang="en-US" sz="2400" dirty="0">
                <a:latin typeface="Goudy Old Style" panose="02020502050305020303" pitchFamily="18" charset="0"/>
                <a:ea typeface="ＭＳ Ｐゴシック" charset="0"/>
              </a:rPr>
              <a:t>Enter as Independent Study (IDIS 999)</a:t>
            </a:r>
          </a:p>
          <a:p>
            <a:pPr>
              <a:defRPr/>
            </a:pP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oudy Old Style" panose="02020502050305020303" pitchFamily="18" charset="0"/>
                <a:ea typeface="ＭＳ Ｐゴシック" charset="0"/>
              </a:rPr>
              <a:t>Consider interview time</a:t>
            </a:r>
          </a:p>
          <a:p>
            <a:pPr lvl="1">
              <a:defRPr/>
            </a:pPr>
            <a:r>
              <a:rPr lang="en-US" sz="2400" dirty="0">
                <a:latin typeface="Goudy Old Style" panose="02020502050305020303" pitchFamily="18" charset="0"/>
                <a:ea typeface="ＭＳ Ｐゴシック" charset="0"/>
              </a:rPr>
              <a:t>4 weeks minimum</a:t>
            </a:r>
          </a:p>
          <a:p>
            <a:pPr lvl="1">
              <a:defRPr/>
            </a:pPr>
            <a:r>
              <a:rPr lang="en-US" sz="2400" dirty="0">
                <a:latin typeface="Goudy Old Style" panose="02020502050305020303" pitchFamily="18" charset="0"/>
                <a:ea typeface="ＭＳ Ｐゴシック" charset="0"/>
              </a:rPr>
              <a:t>Enter as Independent Study (IDIS 999)</a:t>
            </a:r>
          </a:p>
          <a:p>
            <a:pPr>
              <a:defRPr/>
            </a:pP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oudy Old Style" panose="02020502050305020303" pitchFamily="18" charset="0"/>
                <a:ea typeface="ＭＳ Ｐゴシック" charset="0"/>
              </a:rPr>
              <a:t>Consider extramural electives </a:t>
            </a:r>
          </a:p>
          <a:p>
            <a:pPr lvl="1">
              <a:defRPr/>
            </a:pPr>
            <a:r>
              <a:rPr lang="en-US" sz="2400" dirty="0">
                <a:latin typeface="Goudy Old Style" panose="02020502050305020303" pitchFamily="18" charset="0"/>
                <a:ea typeface="ＭＳ Ｐゴシック" charset="0"/>
              </a:rPr>
              <a:t>Block out with department name and 390 code:</a:t>
            </a:r>
          </a:p>
          <a:p>
            <a:pPr marL="274320" lvl="1" indent="0">
              <a:buNone/>
              <a:defRPr/>
            </a:pPr>
            <a:r>
              <a:rPr lang="en-US" sz="2400" dirty="0">
                <a:latin typeface="Goudy Old Style" panose="02020502050305020303" pitchFamily="18" charset="0"/>
                <a:ea typeface="ＭＳ Ｐゴシック" charset="0"/>
              </a:rPr>
              <a:t>   MED 390, SURG 390, PED 390</a:t>
            </a:r>
          </a:p>
          <a:p>
            <a:pPr>
              <a:defRPr/>
            </a:pP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oudy Old Style" panose="02020502050305020303" pitchFamily="18" charset="0"/>
                <a:ea typeface="ＭＳ Ｐゴシック" charset="0"/>
              </a:rPr>
              <a:t>Add other electives and requirements</a:t>
            </a:r>
          </a:p>
        </p:txBody>
      </p:sp>
      <p:pic>
        <p:nvPicPr>
          <p:cNvPr id="3" name="Picture 2" descr="A screenshot of a calendar&#10;&#10;Description automatically generated">
            <a:extLst>
              <a:ext uri="{FF2B5EF4-FFF2-40B4-BE49-F238E27FC236}">
                <a16:creationId xmlns:a16="http://schemas.microsoft.com/office/drawing/2014/main" id="{72B95EA2-0C2C-BB7E-00ED-B9B96B0B08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92966" y="22127"/>
            <a:ext cx="3415862" cy="681374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60679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245197"/>
            <a:ext cx="6858000" cy="8382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000" dirty="0">
                <a:latin typeface="FangSong" panose="02010609060101010101" pitchFamily="49" charset="-122"/>
                <a:ea typeface="FangSong" panose="02010609060101010101" pitchFamily="49" charset="-122"/>
              </a:rPr>
              <a:t>Step 2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06718"/>
            <a:ext cx="8213558" cy="5341681"/>
          </a:xfrm>
        </p:spPr>
        <p:txBody>
          <a:bodyPr>
            <a:normAutofit/>
          </a:bodyPr>
          <a:lstStyle/>
          <a:p>
            <a:pPr marL="274320" lvl="1" indent="0" eaLnBrk="1" hangingPunct="1">
              <a:lnSpc>
                <a:spcPct val="90000"/>
              </a:lnSpc>
              <a:buNone/>
            </a:pPr>
            <a:endParaRPr lang="en-US" altLang="en-US" sz="2800" dirty="0">
              <a:latin typeface="Goudy Old Style" panose="02020502050305020303" pitchFamily="18" charset="0"/>
            </a:endParaRPr>
          </a:p>
          <a:p>
            <a:pPr lvl="1"/>
            <a:r>
              <a:rPr lang="en-US" altLang="en-US" sz="2800" u="sng" dirty="0">
                <a:latin typeface="Goudy Old Style" panose="02020502050305020303" pitchFamily="18" charset="0"/>
              </a:rPr>
              <a:t>Must Study Hard!!</a:t>
            </a:r>
            <a:r>
              <a:rPr lang="en-US" altLang="en-US" sz="2800" dirty="0">
                <a:latin typeface="Goudy Old Style" panose="02020502050305020303" pitchFamily="18" charset="0"/>
              </a:rPr>
              <a:t> 4 weeks intensively </a:t>
            </a:r>
          </a:p>
          <a:p>
            <a:pPr lvl="2"/>
            <a:r>
              <a:rPr lang="en-US" altLang="en-US" sz="2800" dirty="0">
                <a:latin typeface="Goudy Old Style" panose="02020502050305020303" pitchFamily="18" charset="0"/>
              </a:rPr>
              <a:t>Many programs will NOT rank students without Step 2 results</a:t>
            </a:r>
          </a:p>
          <a:p>
            <a:pPr lvl="2"/>
            <a:r>
              <a:rPr lang="en-US" altLang="en-US" sz="2800" dirty="0">
                <a:latin typeface="Goudy Old Style" panose="02020502050305020303" pitchFamily="18" charset="0"/>
              </a:rPr>
              <a:t>Some programs will NOT interview students without Step 2 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A22224-1AAD-FB44-A509-45D2CBE263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39200" y="906718"/>
            <a:ext cx="2693297" cy="348858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455887-CCE6-0649-8E67-26DF1A2190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6419" y="3657601"/>
            <a:ext cx="6918381" cy="29552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66212A-DF86-134E-B6C4-7BC471933871}"/>
              </a:ext>
            </a:extLst>
          </p:cNvPr>
          <p:cNvSpPr txBox="1"/>
          <p:nvPr/>
        </p:nvSpPr>
        <p:spPr>
          <a:xfrm>
            <a:off x="340566" y="3787140"/>
            <a:ext cx="42735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Goudy Old Style" panose="02020502050305020303" pitchFamily="18" charset="0"/>
              </a:rPr>
              <a:t>Many students now try to take it early (April –Aug)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Goudy Old Style" panose="02020502050305020303" pitchFamily="18" charset="0"/>
              </a:rPr>
              <a:t>HPSP must take early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Goudy Old Style" panose="02020502050305020303" pitchFamily="18" charset="0"/>
              </a:rPr>
              <a:t>OBGYN applicants must take early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03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81000"/>
            <a:ext cx="6858000" cy="838200"/>
          </a:xfrm>
          <a:noFill/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dirty="0">
                <a:latin typeface="FangSong" panose="02010609060101010101" pitchFamily="49" charset="-122"/>
                <a:ea typeface="FangSong" panose="02010609060101010101" pitchFamily="49" charset="-122"/>
              </a:rPr>
              <a:t>Away/Extramural electives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294468" y="1437193"/>
            <a:ext cx="11603064" cy="2998921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oudy Old Style" panose="02020502050305020303" pitchFamily="18" charset="0"/>
              </a:rPr>
              <a:t>Why do an away rotation?</a:t>
            </a:r>
          </a:p>
          <a:p>
            <a:pPr lvl="1"/>
            <a:r>
              <a:rPr lang="en-US" altLang="en-US" sz="2000" dirty="0">
                <a:latin typeface="Goudy Old Style" panose="02020502050305020303" pitchFamily="18" charset="0"/>
              </a:rPr>
              <a:t>Required by some specialties (</a:t>
            </a:r>
            <a:r>
              <a:rPr lang="en-US" altLang="en-US" sz="2000" dirty="0" err="1">
                <a:latin typeface="Goudy Old Style" panose="02020502050305020303" pitchFamily="18" charset="0"/>
              </a:rPr>
              <a:t>EMed</a:t>
            </a:r>
            <a:r>
              <a:rPr lang="en-US" altLang="en-US" sz="2000" dirty="0">
                <a:latin typeface="Goudy Old Style" panose="02020502050305020303" pitchFamily="18" charset="0"/>
              </a:rPr>
              <a:t>, Ortho, </a:t>
            </a:r>
            <a:r>
              <a:rPr lang="en-US" altLang="en-US" sz="2000" dirty="0" err="1">
                <a:latin typeface="Goudy Old Style" panose="02020502050305020303" pitchFamily="18" charset="0"/>
              </a:rPr>
              <a:t>Derm</a:t>
            </a:r>
            <a:r>
              <a:rPr lang="en-US" altLang="en-US" sz="2000" dirty="0">
                <a:latin typeface="Goudy Old Style" panose="02020502050305020303" pitchFamily="18" charset="0"/>
              </a:rPr>
              <a:t>, Urology, Plastics, Vascular Surgery, Neurosurgery)</a:t>
            </a:r>
          </a:p>
          <a:p>
            <a:pPr lvl="1"/>
            <a:r>
              <a:rPr lang="en-US" altLang="en-US" sz="2000" dirty="0">
                <a:latin typeface="Goudy Old Style" panose="02020502050305020303" pitchFamily="18" charset="0"/>
              </a:rPr>
              <a:t>If you have a strong regional preference</a:t>
            </a:r>
          </a:p>
          <a:p>
            <a:pPr lvl="1"/>
            <a:r>
              <a:rPr lang="en-US" altLang="en-US" sz="2000" dirty="0">
                <a:latin typeface="Goudy Old Style" panose="02020502050305020303" pitchFamily="18" charset="0"/>
              </a:rPr>
              <a:t>If you need to emphasize your clinical skills - off paper</a:t>
            </a:r>
          </a:p>
          <a:p>
            <a:pPr lvl="1"/>
            <a:r>
              <a:rPr lang="en-US" altLang="en-US" sz="2000" dirty="0">
                <a:latin typeface="Goudy Old Style" panose="02020502050305020303" pitchFamily="18" charset="0"/>
              </a:rPr>
              <a:t>To explore medicine in another environment</a:t>
            </a:r>
          </a:p>
          <a:p>
            <a:pPr marL="457200" lvl="1" indent="0">
              <a:buNone/>
            </a:pPr>
            <a:endParaRPr lang="en-US" altLang="en-US" sz="2200" dirty="0">
              <a:latin typeface="Goudy Old Style" panose="02020502050305020303" pitchFamily="18" charset="0"/>
            </a:endParaRPr>
          </a:p>
          <a:p>
            <a:r>
              <a:rPr lang="en-US" alt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oudy Old Style" panose="02020502050305020303" pitchFamily="18" charset="0"/>
              </a:rPr>
              <a:t>Does everyone need to do an Away?</a:t>
            </a:r>
          </a:p>
          <a:p>
            <a:pPr lvl="1"/>
            <a:r>
              <a:rPr lang="en-US" altLang="en-US" sz="2000" dirty="0">
                <a:latin typeface="Goudy Old Style" panose="02020502050305020303" pitchFamily="18" charset="0"/>
              </a:rPr>
              <a:t>No! Most specialties don’t expect it</a:t>
            </a:r>
          </a:p>
          <a:p>
            <a:pPr lvl="1"/>
            <a:r>
              <a:rPr lang="en-US" altLang="en-US" sz="2000" dirty="0">
                <a:latin typeface="Goudy Old Style" panose="02020502050305020303" pitchFamily="18" charset="0"/>
              </a:rPr>
              <a:t>In some cases, it might be a disadvantage </a:t>
            </a:r>
          </a:p>
          <a:p>
            <a:pPr lvl="1"/>
            <a:endParaRPr lang="en-US" altLang="en-US" sz="2000" dirty="0">
              <a:latin typeface="Goudy Old Style" panose="02020502050305020303" pitchFamily="18" charset="0"/>
            </a:endParaRPr>
          </a:p>
          <a:p>
            <a:pPr lvl="1"/>
            <a:endParaRPr lang="en-US" altLang="en-US" sz="2000" dirty="0">
              <a:latin typeface="Goudy Old Style" panose="020205020503050203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ACAD8A-453C-7057-58E6-07BDBED0E430}"/>
              </a:ext>
            </a:extLst>
          </p:cNvPr>
          <p:cNvSpPr txBox="1"/>
          <p:nvPr/>
        </p:nvSpPr>
        <p:spPr>
          <a:xfrm>
            <a:off x="294468" y="4508282"/>
            <a:ext cx="742306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oudy Old Style" panose="02020502050305020303" pitchFamily="18" charset="0"/>
              </a:rPr>
              <a:t>How do you do an Away?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Goudy Old Style" panose="02020502050305020303" pitchFamily="18" charset="0"/>
              </a:rPr>
              <a:t>Apply through VSLO – deadlines vary, most in late spring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Goudy Old Style" panose="02020502050305020303" pitchFamily="18" charset="0"/>
              </a:rPr>
              <a:t>Need permission from the GW home department that coincides with your requested elective (Permission to Take Off-Campus Elective Form) turned into dean’s office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Goudy Old Style" panose="02020502050305020303" pitchFamily="18" charset="0"/>
              </a:rPr>
              <a:t>Stay tuned for more guidance on this</a:t>
            </a:r>
          </a:p>
          <a:p>
            <a:endParaRPr lang="en-US" dirty="0"/>
          </a:p>
        </p:txBody>
      </p:sp>
      <p:pic>
        <p:nvPicPr>
          <p:cNvPr id="7" name="Picture 6" descr="A close-up of a document&#10;&#10;Description automatically generated">
            <a:extLst>
              <a:ext uri="{FF2B5EF4-FFF2-40B4-BE49-F238E27FC236}">
                <a16:creationId xmlns:a16="http://schemas.microsoft.com/office/drawing/2014/main" id="{1AFBC804-7469-BAEB-19D4-507EA0743A4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9041" y="2497387"/>
            <a:ext cx="5638800" cy="21567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Donut 7">
            <a:extLst>
              <a:ext uri="{FF2B5EF4-FFF2-40B4-BE49-F238E27FC236}">
                <a16:creationId xmlns:a16="http://schemas.microsoft.com/office/drawing/2014/main" id="{7DCC7468-5254-7523-AACC-D78DCFC2F33A}"/>
              </a:ext>
            </a:extLst>
          </p:cNvPr>
          <p:cNvSpPr/>
          <p:nvPr/>
        </p:nvSpPr>
        <p:spPr>
          <a:xfrm>
            <a:off x="9469821" y="3331779"/>
            <a:ext cx="2154620" cy="240225"/>
          </a:xfrm>
          <a:prstGeom prst="donut">
            <a:avLst>
              <a:gd name="adj" fmla="val 11307"/>
            </a:avLst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74BAFA-BCB9-C508-F7EF-FA0CFAC5ABAA}"/>
              </a:ext>
            </a:extLst>
          </p:cNvPr>
          <p:cNvSpPr txBox="1"/>
          <p:nvPr/>
        </p:nvSpPr>
        <p:spPr>
          <a:xfrm>
            <a:off x="7598979" y="4606559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https://</a:t>
            </a:r>
            <a:r>
              <a:rPr lang="en-US" sz="1100" dirty="0" err="1"/>
              <a:t>smhs.gwu.edu</a:t>
            </a:r>
            <a:r>
              <a:rPr lang="en-US" sz="1100" dirty="0"/>
              <a:t>/academics/md-program/current-students</a:t>
            </a:r>
          </a:p>
        </p:txBody>
      </p:sp>
    </p:spTree>
    <p:extLst>
      <p:ext uri="{BB962C8B-B14F-4D97-AF65-F5344CB8AC3E}">
        <p14:creationId xmlns:p14="http://schemas.microsoft.com/office/powerpoint/2010/main" val="290922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2583" y="501651"/>
            <a:ext cx="4434720" cy="1716255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4300">
                <a:latin typeface="FangSong" panose="02010609060101010101" pitchFamily="49" charset="-122"/>
                <a:ea typeface="FangSong" panose="02010609060101010101" pitchFamily="49" charset="-122"/>
              </a:rPr>
              <a:t>Away/Extramural electives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A screenshot of a web page&#10;&#10;Description automatically generated">
            <a:extLst>
              <a:ext uri="{FF2B5EF4-FFF2-40B4-BE49-F238E27FC236}">
                <a16:creationId xmlns:a16="http://schemas.microsoft.com/office/drawing/2014/main" id="{E45B64D5-CCCA-F0D5-C3C7-F6370208AE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9143" y="299508"/>
            <a:ext cx="5221625" cy="3010397"/>
          </a:xfrm>
          <a:prstGeom prst="rect">
            <a:avLst/>
          </a:prstGeom>
        </p:spPr>
      </p:pic>
      <p:pic>
        <p:nvPicPr>
          <p:cNvPr id="9" name="Picture 8" descr="A screenshot of a web page&#10;&#10;Description automatically generated">
            <a:extLst>
              <a:ext uri="{FF2B5EF4-FFF2-40B4-BE49-F238E27FC236}">
                <a16:creationId xmlns:a16="http://schemas.microsoft.com/office/drawing/2014/main" id="{FF483DDC-29F5-8B21-25A0-83BEB4968C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9143" y="3548095"/>
            <a:ext cx="5221625" cy="3010397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20A9586-DFFC-ADCD-B56D-D155C001B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583" y="2645922"/>
            <a:ext cx="4434721" cy="3710427"/>
          </a:xfrm>
        </p:spPr>
        <p:txBody>
          <a:bodyPr anchor="t">
            <a:normAutofit lnSpcReduction="10000"/>
          </a:bodyPr>
          <a:lstStyle/>
          <a:p>
            <a:r>
              <a:rPr lang="en-US" sz="1800" i="1" dirty="0">
                <a:solidFill>
                  <a:srgbClr val="00B050">
                    <a:alpha val="80000"/>
                  </a:srgbClr>
                </a:solidFill>
              </a:rPr>
              <a:t>(NEW!) </a:t>
            </a:r>
            <a:r>
              <a:rPr lang="en-US" sz="1800" dirty="0">
                <a:solidFill>
                  <a:schemeClr val="tx1">
                    <a:alpha val="80000"/>
                  </a:schemeClr>
                </a:solidFill>
              </a:rPr>
              <a:t>You will get your VSLO token THIS WEEK.</a:t>
            </a:r>
          </a:p>
          <a:p>
            <a:r>
              <a:rPr lang="en-US" sz="1800" dirty="0">
                <a:solidFill>
                  <a:schemeClr val="tx1">
                    <a:alpha val="80000"/>
                  </a:schemeClr>
                </a:solidFill>
              </a:rPr>
              <a:t>You can begin by exploring programs you may want to apply to, and looking at their individual application requirements.</a:t>
            </a:r>
          </a:p>
          <a:p>
            <a:r>
              <a:rPr lang="en-US" sz="1800" dirty="0">
                <a:solidFill>
                  <a:schemeClr val="tx1">
                    <a:alpha val="80000"/>
                  </a:schemeClr>
                </a:solidFill>
              </a:rPr>
              <a:t>Standard VSLO application requirements: Letter of interest, transcript</a:t>
            </a:r>
          </a:p>
          <a:p>
            <a:r>
              <a:rPr lang="en-US" sz="1800" dirty="0">
                <a:solidFill>
                  <a:schemeClr val="tx1">
                    <a:alpha val="80000"/>
                  </a:schemeClr>
                </a:solidFill>
              </a:rPr>
              <a:t>Some programs may ask for CV, letters of recommendation, </a:t>
            </a:r>
            <a:r>
              <a:rPr lang="en-US" sz="1800" dirty="0" err="1">
                <a:solidFill>
                  <a:schemeClr val="tx1">
                    <a:alpha val="80000"/>
                  </a:schemeClr>
                </a:solidFill>
              </a:rPr>
              <a:t>etc</a:t>
            </a:r>
            <a:endParaRPr lang="en-US" sz="1800" dirty="0">
              <a:solidFill>
                <a:schemeClr val="tx1">
                  <a:alpha val="80000"/>
                </a:schemeClr>
              </a:solidFill>
            </a:endParaRPr>
          </a:p>
          <a:p>
            <a:r>
              <a:rPr lang="en-US" sz="1800" dirty="0">
                <a:solidFill>
                  <a:schemeClr val="tx1">
                    <a:alpha val="80000"/>
                  </a:schemeClr>
                </a:solidFill>
              </a:rPr>
              <a:t>Stay tuned for a AAMC webinar about this! </a:t>
            </a:r>
          </a:p>
          <a:p>
            <a:r>
              <a:rPr lang="en-US" sz="1800" dirty="0">
                <a:solidFill>
                  <a:schemeClr val="tx1">
                    <a:alpha val="80000"/>
                  </a:schemeClr>
                </a:solidFill>
              </a:rPr>
              <a:t>Reach out to your advisory dean with questions</a:t>
            </a:r>
          </a:p>
          <a:p>
            <a:endParaRPr lang="en-US" sz="1800" dirty="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3893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4322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346324" y="304800"/>
            <a:ext cx="8245475" cy="1066800"/>
          </a:xfrm>
          <a:noFill/>
        </p:spPr>
        <p:txBody>
          <a:bodyPr>
            <a:noAutofit/>
          </a:bodyPr>
          <a:lstStyle/>
          <a:p>
            <a:pPr algn="ctr" eaLnBrk="1" hangingPunct="1">
              <a:defRPr/>
            </a:pPr>
            <a:br>
              <a:rPr lang="en-US" sz="4000" dirty="0">
                <a:latin typeface="FangSong" panose="02010609060101010101" pitchFamily="49" charset="-122"/>
                <a:ea typeface="FangSong" panose="02010609060101010101" pitchFamily="49" charset="-122"/>
              </a:rPr>
            </a:br>
            <a:r>
              <a:rPr lang="en-US" sz="4000" dirty="0">
                <a:latin typeface="FangSong" panose="02010609060101010101" pitchFamily="49" charset="-122"/>
                <a:ea typeface="FangSong" panose="02010609060101010101" pitchFamily="49" charset="-122"/>
              </a:rPr>
              <a:t>Scheduling Advanced Electives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990599" y="1676400"/>
            <a:ext cx="9601199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latin typeface="Goudy Old Style" charset="0"/>
                <a:ea typeface="ＭＳ Ｐゴシック" charset="0"/>
              </a:rPr>
              <a:t>For some specialties we block out some space in the first few months of the year so students can negotiate scheduling directly with the department.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400" dirty="0">
              <a:latin typeface="Goudy Old Style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>
                <a:latin typeface="Goudy Old Style" charset="0"/>
                <a:ea typeface="ＭＳ Ｐゴシック" charset="0"/>
              </a:rPr>
              <a:t>Radiology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>
                <a:latin typeface="Goudy Old Style" charset="0"/>
                <a:ea typeface="ＭＳ Ｐゴシック" charset="0"/>
              </a:rPr>
              <a:t>Orthopedics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>
                <a:latin typeface="Goudy Old Style" charset="0"/>
                <a:ea typeface="ＭＳ Ｐゴシック" charset="0"/>
              </a:rPr>
              <a:t>Ophthalmology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>
                <a:latin typeface="Goudy Old Style" charset="0"/>
                <a:ea typeface="ＭＳ Ｐゴシック" charset="0"/>
              </a:rPr>
              <a:t>Anesthesiology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>
                <a:latin typeface="Goudy Old Style" charset="0"/>
                <a:ea typeface="ＭＳ Ｐゴシック" charset="0"/>
              </a:rPr>
              <a:t>Dermatology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err="1">
                <a:latin typeface="Goudy Old Style" charset="0"/>
                <a:ea typeface="ＭＳ Ｐゴシック" charset="0"/>
              </a:rPr>
              <a:t>Emed</a:t>
            </a:r>
            <a:endParaRPr lang="en-US" sz="2400" dirty="0">
              <a:latin typeface="Goudy Old Style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>
                <a:latin typeface="Goudy Old Style" charset="0"/>
                <a:ea typeface="ＭＳ Ｐゴシック" charset="0"/>
              </a:rPr>
              <a:t>ENT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latin typeface="Goudy Old Style" charset="0"/>
              <a:ea typeface="ＭＳ Ｐゴシック" charset="0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  <p:sp>
        <p:nvSpPr>
          <p:cNvPr id="32772" name="Right Brace 2"/>
          <p:cNvSpPr>
            <a:spLocks/>
          </p:cNvSpPr>
          <p:nvPr/>
        </p:nvSpPr>
        <p:spPr bwMode="auto">
          <a:xfrm>
            <a:off x="5056188" y="2714971"/>
            <a:ext cx="460375" cy="2819400"/>
          </a:xfrm>
          <a:prstGeom prst="rightBrace">
            <a:avLst>
              <a:gd name="adj1" fmla="val 833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b="0"/>
          </a:p>
        </p:txBody>
      </p:sp>
      <p:sp>
        <p:nvSpPr>
          <p:cNvPr id="4" name="TextBox 3"/>
          <p:cNvSpPr txBox="1"/>
          <p:nvPr/>
        </p:nvSpPr>
        <p:spPr>
          <a:xfrm>
            <a:off x="5638800" y="2971800"/>
            <a:ext cx="476553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Goudy Old Style" panose="02020502050305020303" pitchFamily="18" charset="0"/>
              </a:rPr>
              <a:t>Contact the course coordinator</a:t>
            </a:r>
          </a:p>
          <a:p>
            <a:pPr>
              <a:defRPr/>
            </a:pPr>
            <a:r>
              <a:rPr lang="en-US" sz="2400" dirty="0">
                <a:latin typeface="Goudy Old Style" panose="02020502050305020303" pitchFamily="18" charset="0"/>
              </a:rPr>
              <a:t>      to reserve a spot in January </a:t>
            </a:r>
            <a:r>
              <a:rPr lang="en-US" sz="2400" b="1" dirty="0">
                <a:latin typeface="Goudy Old Style" panose="02020502050305020303" pitchFamily="18" charset="0"/>
              </a:rPr>
              <a:t>when </a:t>
            </a:r>
          </a:p>
          <a:p>
            <a:pPr>
              <a:defRPr/>
            </a:pPr>
            <a:r>
              <a:rPr lang="en-US" sz="2400" b="1" dirty="0">
                <a:latin typeface="Goudy Old Style" panose="02020502050305020303" pitchFamily="18" charset="0"/>
              </a:rPr>
              <a:t>      lottery opens</a:t>
            </a:r>
          </a:p>
          <a:p>
            <a:pPr>
              <a:defRPr/>
            </a:pPr>
            <a:endParaRPr lang="en-US" sz="2400" dirty="0">
              <a:latin typeface="Goudy Old Style" panose="020205020503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Goudy Old Style" panose="02020502050305020303" pitchFamily="18" charset="0"/>
              </a:rPr>
              <a:t>Enter the department name </a:t>
            </a:r>
          </a:p>
          <a:p>
            <a:pPr>
              <a:defRPr/>
            </a:pPr>
            <a:r>
              <a:rPr lang="en-US" sz="2400" dirty="0">
                <a:latin typeface="Goudy Old Style" panose="02020502050305020303" pitchFamily="18" charset="0"/>
              </a:rPr>
              <a:t>     followed by the 390 code in </a:t>
            </a:r>
          </a:p>
          <a:p>
            <a:pPr>
              <a:defRPr/>
            </a:pPr>
            <a:r>
              <a:rPr lang="en-US" sz="2400" dirty="0">
                <a:latin typeface="Goudy Old Style" panose="02020502050305020303" pitchFamily="18" charset="0"/>
              </a:rPr>
              <a:t>     your schedule, </a:t>
            </a:r>
            <a:r>
              <a:rPr lang="en-US" sz="2400" dirty="0" err="1">
                <a:latin typeface="Goudy Old Style" panose="02020502050305020303" pitchFamily="18" charset="0"/>
              </a:rPr>
              <a:t>ie</a:t>
            </a:r>
            <a:r>
              <a:rPr lang="en-US" sz="2400" dirty="0">
                <a:latin typeface="Goudy Old Style" panose="02020502050305020303" pitchFamily="18" charset="0"/>
              </a:rPr>
              <a:t>: Rad 390</a:t>
            </a:r>
          </a:p>
        </p:txBody>
      </p:sp>
    </p:spTree>
    <p:extLst>
      <p:ext uri="{BB962C8B-B14F-4D97-AF65-F5344CB8AC3E}">
        <p14:creationId xmlns:p14="http://schemas.microsoft.com/office/powerpoint/2010/main" val="1665814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A079FF0-4336-55F0-D575-9F2895EFD6C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0267" y="392072"/>
            <a:ext cx="6711466" cy="4190464"/>
          </a:xfrm>
          <a:prstGeom prst="rect">
            <a:avLst/>
          </a:prstGeom>
          <a:ln>
            <a:solidFill>
              <a:srgbClr val="002060"/>
            </a:solidFill>
          </a:ln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D4617F9-15EB-E2E5-4243-5BCEE4264A8F}"/>
              </a:ext>
            </a:extLst>
          </p:cNvPr>
          <p:cNvGrpSpPr/>
          <p:nvPr/>
        </p:nvGrpSpPr>
        <p:grpSpPr>
          <a:xfrm>
            <a:off x="7268704" y="1610141"/>
            <a:ext cx="4649493" cy="1569660"/>
            <a:chOff x="7268704" y="1610141"/>
            <a:chExt cx="4649493" cy="156966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2F0D797-764B-30FC-D396-0F8A31DCD685}"/>
                </a:ext>
              </a:extLst>
            </p:cNvPr>
            <p:cNvSpPr txBox="1"/>
            <p:nvPr/>
          </p:nvSpPr>
          <p:spPr>
            <a:xfrm>
              <a:off x="9763932" y="1610141"/>
              <a:ext cx="215426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i="1" dirty="0">
                  <a:solidFill>
                    <a:srgbClr val="C00000"/>
                  </a:solidFill>
                  <a:latin typeface="AkayaKanadaka" panose="02010502080401010103" pitchFamily="2" charset="77"/>
                  <a:cs typeface="AkayaKanadaka" panose="02010502080401010103" pitchFamily="2" charset="77"/>
                </a:rPr>
                <a:t>You’ve come a long way!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2321900-AF52-9D64-48E6-8439F85DC4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68704" y="2417736"/>
              <a:ext cx="309967" cy="356461"/>
            </a:xfrm>
            <a:prstGeom prst="straightConnector1">
              <a:avLst/>
            </a:prstGeom>
            <a:ln w="7302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A664839-B14F-262E-DFFD-A9DFC8853B79}"/>
              </a:ext>
            </a:extLst>
          </p:cNvPr>
          <p:cNvGrpSpPr/>
          <p:nvPr/>
        </p:nvGrpSpPr>
        <p:grpSpPr>
          <a:xfrm>
            <a:off x="-36513" y="4582536"/>
            <a:ext cx="11954710" cy="2006475"/>
            <a:chOff x="-36513" y="4582536"/>
            <a:chExt cx="11954710" cy="2006475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63FC352-B6F8-BA0F-3FD3-48772F09C70A}"/>
                </a:ext>
              </a:extLst>
            </p:cNvPr>
            <p:cNvGrpSpPr/>
            <p:nvPr/>
          </p:nvGrpSpPr>
          <p:grpSpPr>
            <a:xfrm>
              <a:off x="-36513" y="4582536"/>
              <a:ext cx="9488246" cy="2006475"/>
              <a:chOff x="-36513" y="4582536"/>
              <a:chExt cx="9488246" cy="2006475"/>
            </a:xfrm>
          </p:grpSpPr>
          <p:pic>
            <p:nvPicPr>
              <p:cNvPr id="8" name="Picture 7" descr="Graphical user interface, application&#10;&#10;Description automatically generated">
                <a:extLst>
                  <a:ext uri="{FF2B5EF4-FFF2-40B4-BE49-F238E27FC236}">
                    <a16:creationId xmlns:a16="http://schemas.microsoft.com/office/drawing/2014/main" id="{C3A81D8E-C8E6-02BB-E995-A539AAA15FC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31124"/>
              <a:stretch/>
            </p:blipFill>
            <p:spPr>
              <a:xfrm>
                <a:off x="2740267" y="4582536"/>
                <a:ext cx="6711466" cy="2006475"/>
              </a:xfrm>
              <a:prstGeom prst="rect">
                <a:avLst/>
              </a:prstGeom>
              <a:ln>
                <a:solidFill>
                  <a:srgbClr val="002060"/>
                </a:solidFill>
              </a:ln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B488071-5CAC-46BD-9221-FB4F49A2D211}"/>
                  </a:ext>
                </a:extLst>
              </p:cNvPr>
              <p:cNvSpPr txBox="1"/>
              <p:nvPr/>
            </p:nvSpPr>
            <p:spPr>
              <a:xfrm>
                <a:off x="-36513" y="4711602"/>
                <a:ext cx="277678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i="1" dirty="0">
                    <a:solidFill>
                      <a:srgbClr val="C00000"/>
                    </a:solidFill>
                    <a:latin typeface="AkayaKanadaka" panose="02010502080401010103" pitchFamily="2" charset="77"/>
                    <a:cs typeface="AkayaKanadaka" panose="02010502080401010103" pitchFamily="2" charset="77"/>
                  </a:rPr>
                  <a:t>And we’re here to support you!</a:t>
                </a:r>
              </a:p>
            </p:txBody>
          </p:sp>
        </p:grpSp>
        <p:pic>
          <p:nvPicPr>
            <p:cNvPr id="20" name="Content Placeholder 9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68996C63-C52D-8590-0C74-8FEC2ECDD0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20910" y="6067363"/>
              <a:ext cx="1897287" cy="5216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583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381000"/>
            <a:ext cx="6858000" cy="9906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000" dirty="0">
                <a:latin typeface="FangSong" panose="02010609060101010101" pitchFamily="49" charset="-122"/>
                <a:ea typeface="FangSong" panose="02010609060101010101" pitchFamily="49" charset="-122"/>
              </a:rPr>
              <a:t>Scheduling Interview Time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14764"/>
            <a:ext cx="8153400" cy="4648200"/>
          </a:xfrm>
        </p:spPr>
        <p:txBody>
          <a:bodyPr>
            <a:normAutofit/>
          </a:bodyPr>
          <a:lstStyle/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sz="2400" dirty="0">
                <a:latin typeface="Goudy Old Style" panose="02020502050305020303" pitchFamily="18" charset="0"/>
              </a:rPr>
              <a:t>Must have </a:t>
            </a:r>
            <a:r>
              <a:rPr lang="en-US" altLang="en-US" sz="2400" u="sng" dirty="0">
                <a:latin typeface="Goudy Old Style" panose="02020502050305020303" pitchFamily="18" charset="0"/>
              </a:rPr>
              <a:t>minimum</a:t>
            </a:r>
            <a:r>
              <a:rPr lang="en-US" altLang="en-US" sz="2400" dirty="0">
                <a:latin typeface="Goudy Old Style" panose="02020502050305020303" pitchFamily="18" charset="0"/>
              </a:rPr>
              <a:t> of 4 weeks unrestricted time (Independent Study time – IDIS 999)</a:t>
            </a:r>
          </a:p>
          <a:p>
            <a:pPr eaLnBrk="1" hangingPunct="1"/>
            <a:endParaRPr lang="en-US" altLang="en-US" sz="2400" dirty="0">
              <a:latin typeface="Goudy Old Style" panose="02020502050305020303" pitchFamily="18" charset="0"/>
            </a:endParaRPr>
          </a:p>
          <a:p>
            <a:pPr eaLnBrk="1" hangingPunct="1"/>
            <a:r>
              <a:rPr lang="en-US" altLang="en-US" sz="2400" dirty="0">
                <a:latin typeface="Goudy Old Style" panose="02020502050305020303" pitchFamily="18" charset="0"/>
              </a:rPr>
              <a:t>EARLY MATCHES: </a:t>
            </a:r>
          </a:p>
          <a:p>
            <a:pPr lvl="1" eaLnBrk="1" hangingPunct="1"/>
            <a:r>
              <a:rPr lang="en-US" altLang="en-US" sz="2000" dirty="0">
                <a:latin typeface="Goudy Old Style" panose="02020502050305020303" pitchFamily="18" charset="0"/>
              </a:rPr>
              <a:t>Military (during ADTs)</a:t>
            </a:r>
          </a:p>
          <a:p>
            <a:pPr lvl="1" eaLnBrk="1" hangingPunct="1"/>
            <a:r>
              <a:rPr lang="en-US" altLang="en-US" sz="2000" dirty="0">
                <a:latin typeface="Goudy Old Style" panose="02020502050305020303" pitchFamily="18" charset="0"/>
              </a:rPr>
              <a:t>San Francisco Match: Ophthalmology (Oct/Nov)</a:t>
            </a:r>
          </a:p>
          <a:p>
            <a:pPr lvl="1" eaLnBrk="1" hangingPunct="1"/>
            <a:r>
              <a:rPr lang="en-US" altLang="en-US" sz="2000" dirty="0">
                <a:latin typeface="Goudy Old Style" panose="02020502050305020303" pitchFamily="18" charset="0"/>
              </a:rPr>
              <a:t>Urology (Oct/Nov)</a:t>
            </a:r>
          </a:p>
          <a:p>
            <a:pPr lvl="1" eaLnBrk="1" hangingPunct="1"/>
            <a:endParaRPr lang="en-US" altLang="en-US" sz="2000" dirty="0">
              <a:latin typeface="Goudy Old Style" panose="02020502050305020303" pitchFamily="18" charset="0"/>
            </a:endParaRPr>
          </a:p>
          <a:p>
            <a:pPr eaLnBrk="1" hangingPunct="1"/>
            <a:r>
              <a:rPr lang="en-US" altLang="en-US" sz="2400" dirty="0">
                <a:latin typeface="Goudy Old Style" panose="02020502050305020303" pitchFamily="18" charset="0"/>
              </a:rPr>
              <a:t>National Resident Matching Program:</a:t>
            </a:r>
          </a:p>
          <a:p>
            <a:pPr lvl="1" eaLnBrk="1" hangingPunct="1"/>
            <a:r>
              <a:rPr lang="en-US" altLang="en-US" sz="2000" dirty="0">
                <a:latin typeface="Goudy Old Style" panose="02020502050305020303" pitchFamily="18" charset="0"/>
              </a:rPr>
              <a:t> (Nov/Dec/Jan)</a:t>
            </a:r>
          </a:p>
          <a:p>
            <a:pPr eaLnBrk="1" hangingPunct="1">
              <a:buFontTx/>
              <a:buNone/>
            </a:pPr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3903" y="1143000"/>
            <a:ext cx="2693297" cy="348858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7683" y="3657600"/>
            <a:ext cx="5756274" cy="2819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154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 flipH="1" flipV="1">
            <a:off x="7693572" y="4028438"/>
            <a:ext cx="972588" cy="8312"/>
          </a:xfrm>
          <a:prstGeom prst="straightConnector1">
            <a:avLst/>
          </a:prstGeom>
          <a:ln w="92075">
            <a:solidFill>
              <a:srgbClr val="FF000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351761" y="932697"/>
            <a:ext cx="39218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Complete any remaining clerkships</a:t>
            </a:r>
          </a:p>
          <a:p>
            <a:r>
              <a:rPr lang="en-US" dirty="0"/>
              <a:t>Step 1</a:t>
            </a:r>
          </a:p>
          <a:p>
            <a:r>
              <a:rPr lang="en-US" dirty="0"/>
              <a:t>End of Third Year Exam</a:t>
            </a:r>
          </a:p>
          <a:p>
            <a:r>
              <a:rPr lang="en-US" dirty="0"/>
              <a:t>Step 2 CK</a:t>
            </a:r>
          </a:p>
          <a:p>
            <a:r>
              <a:rPr lang="en-US" dirty="0"/>
              <a:t>Advanced electives</a:t>
            </a:r>
          </a:p>
          <a:p>
            <a:r>
              <a:rPr lang="en-US" dirty="0"/>
              <a:t>Acting internships</a:t>
            </a:r>
          </a:p>
          <a:p>
            <a:r>
              <a:rPr lang="en-US" dirty="0"/>
              <a:t>Away rotation(s)</a:t>
            </a:r>
          </a:p>
          <a:p>
            <a:r>
              <a:rPr lang="en-US" dirty="0"/>
              <a:t>Required Courses (Neuro, </a:t>
            </a:r>
            <a:r>
              <a:rPr lang="en-US" dirty="0" err="1"/>
              <a:t>Emed</a:t>
            </a:r>
            <a:r>
              <a:rPr lang="en-US" dirty="0"/>
              <a:t>, </a:t>
            </a:r>
            <a:r>
              <a:rPr lang="en-US" dirty="0" err="1"/>
              <a:t>Anes</a:t>
            </a:r>
            <a:r>
              <a:rPr lang="en-US" dirty="0"/>
              <a:t>)</a:t>
            </a:r>
          </a:p>
          <a:p>
            <a:r>
              <a:rPr lang="en-US" dirty="0"/>
              <a:t>Other electives</a:t>
            </a:r>
          </a:p>
        </p:txBody>
      </p:sp>
      <p:sp>
        <p:nvSpPr>
          <p:cNvPr id="11" name="Right Brace 10"/>
          <p:cNvSpPr/>
          <p:nvPr/>
        </p:nvSpPr>
        <p:spPr>
          <a:xfrm>
            <a:off x="7287972" y="663049"/>
            <a:ext cx="1022133" cy="3434435"/>
          </a:xfrm>
          <a:prstGeom prst="rightBrac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561697" y="3837029"/>
            <a:ext cx="3410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ERAS applications in September</a:t>
            </a:r>
          </a:p>
        </p:txBody>
      </p:sp>
      <p:sp>
        <p:nvSpPr>
          <p:cNvPr id="13" name="Right Brace 12"/>
          <p:cNvSpPr/>
          <p:nvPr/>
        </p:nvSpPr>
        <p:spPr>
          <a:xfrm>
            <a:off x="7390707" y="4218510"/>
            <a:ext cx="961053" cy="1970658"/>
          </a:xfrm>
          <a:prstGeom prst="rightBrac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09653" y="4287003"/>
            <a:ext cx="38639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Required Courses (Neuro, </a:t>
            </a:r>
            <a:r>
              <a:rPr lang="en-US" dirty="0" err="1"/>
              <a:t>Emed</a:t>
            </a:r>
            <a:r>
              <a:rPr lang="en-US" dirty="0"/>
              <a:t>, </a:t>
            </a:r>
            <a:r>
              <a:rPr lang="en-US" dirty="0" err="1"/>
              <a:t>Anes</a:t>
            </a:r>
            <a:r>
              <a:rPr lang="en-US" dirty="0"/>
              <a:t>)</a:t>
            </a:r>
          </a:p>
          <a:p>
            <a:r>
              <a:rPr lang="en-US" dirty="0"/>
              <a:t>Advanced electives</a:t>
            </a:r>
          </a:p>
          <a:p>
            <a:r>
              <a:rPr lang="en-US" dirty="0"/>
              <a:t>Acting internships</a:t>
            </a:r>
          </a:p>
          <a:p>
            <a:r>
              <a:rPr lang="en-US" dirty="0"/>
              <a:t>Away rotation(s)</a:t>
            </a:r>
          </a:p>
          <a:p>
            <a:r>
              <a:rPr lang="en-US" dirty="0"/>
              <a:t>Other electives</a:t>
            </a:r>
          </a:p>
          <a:p>
            <a:r>
              <a:rPr lang="en-US" dirty="0"/>
              <a:t>Interviews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6D5145-70B3-43DC-A9AF-E2496B0B6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23975" cy="10096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1F1A41-F670-4B84-BA4B-EF53D45C91F8}"/>
              </a:ext>
            </a:extLst>
          </p:cNvPr>
          <p:cNvSpPr txBox="1"/>
          <p:nvPr/>
        </p:nvSpPr>
        <p:spPr>
          <a:xfrm>
            <a:off x="1578428" y="-60732"/>
            <a:ext cx="3062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year calendar Class of 2025</a:t>
            </a:r>
          </a:p>
        </p:txBody>
      </p:sp>
      <p:pic>
        <p:nvPicPr>
          <p:cNvPr id="4" name="Picture 3" descr="A calendar with a date&#10;&#10;Description automatically generated with medium confidence">
            <a:extLst>
              <a:ext uri="{FF2B5EF4-FFF2-40B4-BE49-F238E27FC236}">
                <a16:creationId xmlns:a16="http://schemas.microsoft.com/office/drawing/2014/main" id="{42B64468-51A6-05DC-8E04-4158C414C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1681" y="344637"/>
            <a:ext cx="5226095" cy="634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83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  <p:bldP spid="13" grpId="0" animBg="1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945969" y="909388"/>
            <a:ext cx="417097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Required Courses (Neuro, </a:t>
            </a:r>
            <a:r>
              <a:rPr lang="en-US" dirty="0" err="1"/>
              <a:t>Emed</a:t>
            </a:r>
            <a:r>
              <a:rPr lang="en-US" dirty="0"/>
              <a:t>, </a:t>
            </a:r>
            <a:r>
              <a:rPr lang="en-US" dirty="0" err="1"/>
              <a:t>Anes</a:t>
            </a:r>
            <a:r>
              <a:rPr lang="en-US" dirty="0"/>
              <a:t>)</a:t>
            </a:r>
          </a:p>
          <a:p>
            <a:r>
              <a:rPr lang="en-US" dirty="0"/>
              <a:t>Interviews</a:t>
            </a:r>
          </a:p>
          <a:p>
            <a:r>
              <a:rPr lang="en-US" dirty="0"/>
              <a:t>Electives</a:t>
            </a:r>
          </a:p>
          <a:p>
            <a:r>
              <a:rPr lang="en-US" dirty="0"/>
              <a:t>Urology, </a:t>
            </a:r>
            <a:r>
              <a:rPr lang="en-US" dirty="0" err="1"/>
              <a:t>Ophtho</a:t>
            </a:r>
            <a:r>
              <a:rPr lang="en-US" dirty="0"/>
              <a:t>, Military matches</a:t>
            </a:r>
          </a:p>
        </p:txBody>
      </p:sp>
      <p:sp>
        <p:nvSpPr>
          <p:cNvPr id="11" name="Right Brace 10"/>
          <p:cNvSpPr/>
          <p:nvPr/>
        </p:nvSpPr>
        <p:spPr>
          <a:xfrm>
            <a:off x="7352690" y="1369119"/>
            <a:ext cx="472122" cy="606490"/>
          </a:xfrm>
          <a:prstGeom prst="rightBrac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/>
          <p:cNvSpPr/>
          <p:nvPr/>
        </p:nvSpPr>
        <p:spPr>
          <a:xfrm>
            <a:off x="7108225" y="3273337"/>
            <a:ext cx="961053" cy="833948"/>
          </a:xfrm>
          <a:prstGeom prst="rightBrac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288535" y="1937634"/>
            <a:ext cx="1025515" cy="8312"/>
          </a:xfrm>
          <a:prstGeom prst="straightConnector1">
            <a:avLst/>
          </a:prstGeom>
          <a:ln w="92075">
            <a:solidFill>
              <a:srgbClr val="FF000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0052" y="1463386"/>
            <a:ext cx="221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Rank lists due for main match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69278" y="3353775"/>
            <a:ext cx="397682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Required Courses (Neuro, </a:t>
            </a:r>
            <a:r>
              <a:rPr lang="en-US" dirty="0" err="1"/>
              <a:t>Emed</a:t>
            </a:r>
            <a:r>
              <a:rPr lang="en-US" dirty="0"/>
              <a:t>, </a:t>
            </a:r>
            <a:r>
              <a:rPr lang="en-US" dirty="0" err="1"/>
              <a:t>Anes</a:t>
            </a:r>
            <a:r>
              <a:rPr lang="en-US" dirty="0"/>
              <a:t>)</a:t>
            </a:r>
          </a:p>
          <a:p>
            <a:r>
              <a:rPr lang="en-US" dirty="0"/>
              <a:t>Electives, including international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88751" y="4430248"/>
            <a:ext cx="3410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GRADUATION!!!!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936BC1E8-62A5-6848-A66C-0068A6FB8D56}"/>
              </a:ext>
            </a:extLst>
          </p:cNvPr>
          <p:cNvSpPr/>
          <p:nvPr/>
        </p:nvSpPr>
        <p:spPr>
          <a:xfrm>
            <a:off x="7346439" y="2041696"/>
            <a:ext cx="566715" cy="606490"/>
          </a:xfrm>
          <a:prstGeom prst="rightBrac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E4F372-706D-9D43-9044-6DE470272E6D}"/>
              </a:ext>
            </a:extLst>
          </p:cNvPr>
          <p:cNvSpPr txBox="1"/>
          <p:nvPr/>
        </p:nvSpPr>
        <p:spPr>
          <a:xfrm>
            <a:off x="7999703" y="2123757"/>
            <a:ext cx="384317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Electives, including international</a:t>
            </a:r>
          </a:p>
          <a:p>
            <a:r>
              <a:rPr lang="en-US" dirty="0"/>
              <a:t>Required Courses (Neuro, </a:t>
            </a:r>
            <a:r>
              <a:rPr lang="en-US" dirty="0" err="1"/>
              <a:t>Emed</a:t>
            </a:r>
            <a:r>
              <a:rPr lang="en-US" dirty="0"/>
              <a:t>, </a:t>
            </a:r>
            <a:r>
              <a:rPr lang="en-US" dirty="0" err="1"/>
              <a:t>Anes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9F3353E-E4C8-468A-A209-A8BF979DF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23975" cy="100965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44D0AE1-D9EC-48CA-9A9B-4CEBB8A82A0B}"/>
              </a:ext>
            </a:extLst>
          </p:cNvPr>
          <p:cNvSpPr txBox="1"/>
          <p:nvPr/>
        </p:nvSpPr>
        <p:spPr>
          <a:xfrm>
            <a:off x="1578428" y="-60732"/>
            <a:ext cx="3062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year calendar Class of 2024</a:t>
            </a:r>
          </a:p>
        </p:txBody>
      </p:sp>
      <p:pic>
        <p:nvPicPr>
          <p:cNvPr id="5" name="Picture 4" descr="A table of a schedule&#10;&#10;Description automatically generated with medium confidence">
            <a:extLst>
              <a:ext uri="{FF2B5EF4-FFF2-40B4-BE49-F238E27FC236}">
                <a16:creationId xmlns:a16="http://schemas.microsoft.com/office/drawing/2014/main" id="{09A38EDD-B46D-2393-0A9E-B19ECB418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912" y="851662"/>
            <a:ext cx="5065712" cy="395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07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5" grpId="0"/>
      <p:bldP spid="16" grpId="0" animBg="1"/>
      <p:bldP spid="17" grpId="0"/>
      <p:bldP spid="12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46777" y="155245"/>
            <a:ext cx="9144000" cy="762000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latin typeface="FangSong" panose="02010609060101010101" pitchFamily="49" charset="-122"/>
                <a:ea typeface="FangSong" panose="02010609060101010101" pitchFamily="49" charset="-122"/>
              </a:rPr>
              <a:t>Mandatory reading!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46777" y="978629"/>
            <a:ext cx="9144000" cy="5334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z="3600" i="1" dirty="0">
                <a:latin typeface="Goudy Old Style" panose="02020502050305020303" pitchFamily="18" charset="0"/>
              </a:rPr>
              <a:t>…Information is Power…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878" y="1806010"/>
            <a:ext cx="2695797" cy="327458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Right Arrow 8">
            <a:extLst>
              <a:ext uri="{FF2B5EF4-FFF2-40B4-BE49-F238E27FC236}">
                <a16:creationId xmlns:a16="http://schemas.microsoft.com/office/drawing/2014/main" id="{4603B481-7B53-EAE4-6A5D-E76D61B05049}"/>
              </a:ext>
            </a:extLst>
          </p:cNvPr>
          <p:cNvSpPr/>
          <p:nvPr/>
        </p:nvSpPr>
        <p:spPr>
          <a:xfrm rot="18320977">
            <a:off x="-11190" y="4937707"/>
            <a:ext cx="2286000" cy="609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COMING SOON</a:t>
            </a:r>
          </a:p>
        </p:txBody>
      </p:sp>
      <p:pic>
        <p:nvPicPr>
          <p:cNvPr id="8" name="Picture 7" descr="A white document with blue text&#10;&#10;Description automatically generated">
            <a:extLst>
              <a:ext uri="{FF2B5EF4-FFF2-40B4-BE49-F238E27FC236}">
                <a16:creationId xmlns:a16="http://schemas.microsoft.com/office/drawing/2014/main" id="{69E115F1-CA91-48A7-1D7D-D098E39273D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4002" y="1796038"/>
            <a:ext cx="2563803" cy="3294529"/>
          </a:xfrm>
          <a:prstGeom prst="rect">
            <a:avLst/>
          </a:prstGeom>
        </p:spPr>
      </p:pic>
      <p:pic>
        <p:nvPicPr>
          <p:cNvPr id="11" name="Picture 10" descr="A screenshot of a website&#10;&#10;Description automatically generated">
            <a:extLst>
              <a:ext uri="{FF2B5EF4-FFF2-40B4-BE49-F238E27FC236}">
                <a16:creationId xmlns:a16="http://schemas.microsoft.com/office/drawing/2014/main" id="{250F9497-F4D2-DD53-EF83-59CEFD2781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8777" y="1570133"/>
            <a:ext cx="5205968" cy="470518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B721BD4-1F65-D866-96C4-E6D2B47AD834}"/>
              </a:ext>
            </a:extLst>
          </p:cNvPr>
          <p:cNvSpPr txBox="1"/>
          <p:nvPr/>
        </p:nvSpPr>
        <p:spPr>
          <a:xfrm>
            <a:off x="679826" y="6364201"/>
            <a:ext cx="110779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https://</a:t>
            </a:r>
            <a:r>
              <a:rPr lang="en-US" sz="1600" dirty="0" err="1"/>
              <a:t>www.nrmp.org</a:t>
            </a:r>
            <a:r>
              <a:rPr lang="en-US" sz="1600" dirty="0"/>
              <a:t>/match-data-analytics/interactive-tools/charting-outcomes-applicant-survey-results-main-residency-match/</a:t>
            </a:r>
          </a:p>
        </p:txBody>
      </p:sp>
    </p:spTree>
    <p:extLst>
      <p:ext uri="{BB962C8B-B14F-4D97-AF65-F5344CB8AC3E}">
        <p14:creationId xmlns:p14="http://schemas.microsoft.com/office/powerpoint/2010/main" val="7465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54FFB-D530-5905-0A72-29EB31884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in your Road to Residency?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46372-3098-DE87-BDD6-26A690BAB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Identify your specialty of choice</a:t>
            </a:r>
          </a:p>
          <a:p>
            <a:pPr marL="1314450" lvl="2" indent="-514350">
              <a:buFont typeface="Wingdings" pitchFamily="2" charset="2"/>
              <a:buChar char="q"/>
            </a:pPr>
            <a:r>
              <a:rPr lang="en-US" dirty="0"/>
              <a:t>Specialty Night – Jan 11 from 5pm-6:30pm in Ross Hall!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Start working on your CV </a:t>
            </a:r>
          </a:p>
          <a:p>
            <a:pPr marL="1314450" lvl="2" indent="-514350">
              <a:buFont typeface="Wingdings" pitchFamily="2" charset="2"/>
              <a:buChar char="q"/>
            </a:pPr>
            <a:r>
              <a:rPr lang="en-US" dirty="0"/>
              <a:t>Helpful to apply to Aways, request LORs</a:t>
            </a:r>
          </a:p>
          <a:p>
            <a:pPr marL="1314450" lvl="2" indent="-514350">
              <a:buFont typeface="Wingdings" pitchFamily="2" charset="2"/>
              <a:buChar char="q"/>
            </a:pPr>
            <a:r>
              <a:rPr lang="en-US" dirty="0"/>
              <a:t>R2R Session: CV Writing Workshop – Jan 5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Work on your R2RLQ Questionnaire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</a:t>
            </a:r>
            <a:r>
              <a:rPr lang="en-US" baseline="30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Year Lottery </a:t>
            </a:r>
            <a:r>
              <a:rPr lang="en-US" dirty="0"/>
              <a:t>(mid-late January)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Mandatory 4</a:t>
            </a:r>
            <a:r>
              <a:rPr lang="en-US" baseline="30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year planning meeting </a:t>
            </a:r>
            <a:r>
              <a:rPr lang="en-US" dirty="0"/>
              <a:t>with Career Advisory Dean (Feb/March)</a:t>
            </a:r>
          </a:p>
        </p:txBody>
      </p:sp>
      <p:pic>
        <p:nvPicPr>
          <p:cNvPr id="4" name="Content Placeholder 9" descr="A picture containing logo&#10;&#10;Description automatically generated">
            <a:extLst>
              <a:ext uri="{FF2B5EF4-FFF2-40B4-BE49-F238E27FC236}">
                <a16:creationId xmlns:a16="http://schemas.microsoft.com/office/drawing/2014/main" id="{41A8FEB8-CAAA-E64E-9365-96AE8B5F73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2934" y="6126164"/>
            <a:ext cx="2337457" cy="6426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EDDB1E-1DAB-0D6D-13CF-7709389C0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23975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5047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54FFB-D530-5905-0A72-29EB31884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38150"/>
            <a:ext cx="10972800" cy="11430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The Roadmap Ahead: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i="1" dirty="0"/>
              <a:t>Upcoming R2R Initiatives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9" descr="A picture containing logo&#10;&#10;Description automatically generated">
            <a:extLst>
              <a:ext uri="{FF2B5EF4-FFF2-40B4-BE49-F238E27FC236}">
                <a16:creationId xmlns:a16="http://schemas.microsoft.com/office/drawing/2014/main" id="{41A8FEB8-CAAA-E64E-9365-96AE8B5F73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2934" y="6126164"/>
            <a:ext cx="2337457" cy="6426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EDDB1E-1DAB-0D6D-13CF-7709389C0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23975" cy="1009650"/>
          </a:xfrm>
          <a:prstGeom prst="rect">
            <a:avLst/>
          </a:prstGeom>
        </p:spPr>
      </p:pic>
      <p:pic>
        <p:nvPicPr>
          <p:cNvPr id="9" name="Content Placeholder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4ADF18D-E06C-02AC-3E5A-58CC97145B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349" y="1417638"/>
            <a:ext cx="5666070" cy="4238111"/>
          </a:xfrm>
        </p:spPr>
      </p:pic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E476CB16-B3AE-B8B6-694D-3F8F685E385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470346"/>
            <a:ext cx="5352819" cy="418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1684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in white coats&#10;&#10;Description automatically generated with medium confidence">
            <a:extLst>
              <a:ext uri="{FF2B5EF4-FFF2-40B4-BE49-F238E27FC236}">
                <a16:creationId xmlns:a16="http://schemas.microsoft.com/office/drawing/2014/main" id="{1CD10709-F68B-A871-9D47-BA0BFF93D8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6038861" y="3351031"/>
            <a:ext cx="5338742" cy="344661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 descr="A group of people in white coats&#10;&#10;Description automatically generated with medium confidence">
            <a:extLst>
              <a:ext uri="{FF2B5EF4-FFF2-40B4-BE49-F238E27FC236}">
                <a16:creationId xmlns:a16="http://schemas.microsoft.com/office/drawing/2014/main" id="{A0181391-1259-2351-7B9E-D65BFAF0CD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036" y="188620"/>
            <a:ext cx="7082771" cy="3789848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D16293-2843-D9AE-3FA7-BD701BF74734}"/>
              </a:ext>
            </a:extLst>
          </p:cNvPr>
          <p:cNvSpPr txBox="1"/>
          <p:nvPr/>
        </p:nvSpPr>
        <p:spPr>
          <a:xfrm>
            <a:off x="1322363" y="5401994"/>
            <a:ext cx="43328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Password-protected Intranet site with </a:t>
            </a:r>
          </a:p>
          <a:p>
            <a:r>
              <a:rPr lang="en-US" dirty="0"/>
              <a:t>GW-specific advising materials </a:t>
            </a:r>
          </a:p>
          <a:p>
            <a:pPr lvl="1"/>
            <a:r>
              <a:rPr lang="en-US" sz="1400" dirty="0">
                <a:solidFill>
                  <a:srgbClr val="C00000"/>
                </a:solidFill>
              </a:rPr>
              <a:t>Username: </a:t>
            </a:r>
            <a:r>
              <a:rPr lang="en-US" sz="1400" dirty="0" err="1">
                <a:solidFill>
                  <a:srgbClr val="C00000"/>
                </a:solidFill>
              </a:rPr>
              <a:t>GWstudent</a:t>
            </a:r>
            <a:endParaRPr lang="en-US" sz="1400" dirty="0">
              <a:solidFill>
                <a:srgbClr val="C00000"/>
              </a:solidFill>
            </a:endParaRPr>
          </a:p>
          <a:p>
            <a:pPr lvl="1"/>
            <a:r>
              <a:rPr lang="en-US" sz="1400" dirty="0">
                <a:solidFill>
                  <a:srgbClr val="C00000"/>
                </a:solidFill>
              </a:rPr>
              <a:t>Password: </a:t>
            </a:r>
            <a:r>
              <a:rPr lang="en-US" sz="1400" dirty="0" err="1">
                <a:solidFill>
                  <a:srgbClr val="C00000"/>
                </a:solidFill>
              </a:rPr>
              <a:t>medstudent</a:t>
            </a:r>
            <a:endParaRPr lang="en-US" sz="1400" dirty="0">
              <a:solidFill>
                <a:srgbClr val="C00000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7A4ADB5-C487-66EE-36CB-6E7D2AE4DAF1}"/>
              </a:ext>
            </a:extLst>
          </p:cNvPr>
          <p:cNvCxnSpPr/>
          <p:nvPr/>
        </p:nvCxnSpPr>
        <p:spPr>
          <a:xfrm>
            <a:off x="5176911" y="5781822"/>
            <a:ext cx="750311" cy="0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0FFFC43-E0DF-3BEB-57CC-ED6F2D082BA6}"/>
              </a:ext>
            </a:extLst>
          </p:cNvPr>
          <p:cNvSpPr txBox="1"/>
          <p:nvPr/>
        </p:nvSpPr>
        <p:spPr>
          <a:xfrm>
            <a:off x="8717280" y="886265"/>
            <a:ext cx="3474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Updated advising website </a:t>
            </a:r>
          </a:p>
          <a:p>
            <a:r>
              <a:rPr lang="en-US" dirty="0"/>
              <a:t>with toolkits of key resources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77195BF-E186-2563-D3D0-AA65BBA54B5D}"/>
              </a:ext>
            </a:extLst>
          </p:cNvPr>
          <p:cNvCxnSpPr>
            <a:stCxn id="11" idx="1"/>
          </p:cNvCxnSpPr>
          <p:nvPr/>
        </p:nvCxnSpPr>
        <p:spPr>
          <a:xfrm flipH="1" flipV="1">
            <a:off x="8341417" y="1209430"/>
            <a:ext cx="375863" cy="1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CB30CE8-F00C-E138-6947-142A88ADAE56}"/>
              </a:ext>
            </a:extLst>
          </p:cNvPr>
          <p:cNvSpPr txBox="1"/>
          <p:nvPr/>
        </p:nvSpPr>
        <p:spPr>
          <a:xfrm rot="16200000">
            <a:off x="-1580756" y="3113352"/>
            <a:ext cx="3869398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R2R  WEB  TOOLS</a:t>
            </a:r>
          </a:p>
        </p:txBody>
      </p:sp>
    </p:spTree>
    <p:extLst>
      <p:ext uri="{BB962C8B-B14F-4D97-AF65-F5344CB8AC3E}">
        <p14:creationId xmlns:p14="http://schemas.microsoft.com/office/powerpoint/2010/main" val="56265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alendar&#10;&#10;Description automatically generated">
            <a:extLst>
              <a:ext uri="{FF2B5EF4-FFF2-40B4-BE49-F238E27FC236}">
                <a16:creationId xmlns:a16="http://schemas.microsoft.com/office/drawing/2014/main" id="{29B0E05A-E362-EB3D-F1EF-4F84F4E669D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474" y="1862195"/>
            <a:ext cx="4789827" cy="40474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A screenshot of a video chat&#10;&#10;Description automatically generated with medium confidence">
            <a:extLst>
              <a:ext uri="{FF2B5EF4-FFF2-40B4-BE49-F238E27FC236}">
                <a16:creationId xmlns:a16="http://schemas.microsoft.com/office/drawing/2014/main" id="{BF484FC7-CE29-4600-F1A6-FDDEFB6382C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837578"/>
            <a:ext cx="5681119" cy="3082006"/>
          </a:xfrm>
          <a:prstGeom prst="rect">
            <a:avLst/>
          </a:prstGeom>
        </p:spPr>
      </p:pic>
      <p:pic>
        <p:nvPicPr>
          <p:cNvPr id="13" name="Picture 12" descr="A picture containing logo, font, graphics, symbol&#10;&#10;Description automatically generated">
            <a:extLst>
              <a:ext uri="{FF2B5EF4-FFF2-40B4-BE49-F238E27FC236}">
                <a16:creationId xmlns:a16="http://schemas.microsoft.com/office/drawing/2014/main" id="{D0928725-42C7-15DD-DFF6-A73FA345E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2959" y="1227195"/>
            <a:ext cx="1727200" cy="635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02B4918-C5BC-9141-7220-522E8B931003}"/>
              </a:ext>
            </a:extLst>
          </p:cNvPr>
          <p:cNvSpPr txBox="1"/>
          <p:nvPr/>
        </p:nvSpPr>
        <p:spPr>
          <a:xfrm>
            <a:off x="7751800" y="1360029"/>
            <a:ext cx="647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R2R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3143DE-CECD-CC25-C6E8-EDC514291676}"/>
              </a:ext>
            </a:extLst>
          </p:cNvPr>
          <p:cNvSpPr txBox="1"/>
          <p:nvPr/>
        </p:nvSpPr>
        <p:spPr>
          <a:xfrm>
            <a:off x="9501949" y="1369560"/>
            <a:ext cx="123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Channel</a:t>
            </a:r>
          </a:p>
        </p:txBody>
      </p:sp>
      <p:pic>
        <p:nvPicPr>
          <p:cNvPr id="21" name="Content Placeholder 9" descr="A picture containing logo&#10;&#10;Description automatically generated">
            <a:extLst>
              <a:ext uri="{FF2B5EF4-FFF2-40B4-BE49-F238E27FC236}">
                <a16:creationId xmlns:a16="http://schemas.microsoft.com/office/drawing/2014/main" id="{FEF0E104-EED6-9B6D-E3C5-9197142C19D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4303" y="978131"/>
            <a:ext cx="2973797" cy="81762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079C69C-6FB7-CA2C-9A9D-8FA1743A9CCA}"/>
              </a:ext>
            </a:extLst>
          </p:cNvPr>
          <p:cNvSpPr txBox="1"/>
          <p:nvPr/>
        </p:nvSpPr>
        <p:spPr>
          <a:xfrm rot="16200000">
            <a:off x="-2442280" y="3117688"/>
            <a:ext cx="5652655" cy="7265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R2R  WEB  TOOLS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45B398-6C73-35E3-D92E-A1DCCF2EC40A}"/>
              </a:ext>
            </a:extLst>
          </p:cNvPr>
          <p:cNvSpPr txBox="1"/>
          <p:nvPr/>
        </p:nvSpPr>
        <p:spPr>
          <a:xfrm>
            <a:off x="644236" y="6130636"/>
            <a:ext cx="5631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Shared calendar with advising sessions, webinars, workshops, key dates and timelines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2852BA-5799-E4CB-018A-BC4B1CD79B1C}"/>
              </a:ext>
            </a:extLst>
          </p:cNvPr>
          <p:cNvSpPr txBox="1"/>
          <p:nvPr/>
        </p:nvSpPr>
        <p:spPr>
          <a:xfrm>
            <a:off x="6483927" y="5201944"/>
            <a:ext cx="5548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YouTube Channel with recordings of key R2R sessions and large-group departmental advising sessions </a:t>
            </a:r>
          </a:p>
        </p:txBody>
      </p:sp>
    </p:spTree>
    <p:extLst>
      <p:ext uri="{BB962C8B-B14F-4D97-AF65-F5344CB8AC3E}">
        <p14:creationId xmlns:p14="http://schemas.microsoft.com/office/powerpoint/2010/main" val="19388716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8255" y="210576"/>
            <a:ext cx="9876523" cy="940740"/>
          </a:xfrm>
        </p:spPr>
        <p:txBody>
          <a:bodyPr/>
          <a:lstStyle/>
          <a:p>
            <a:pPr algn="ctr"/>
            <a:r>
              <a:rPr lang="en-US" dirty="0"/>
              <a:t>Questions about 4</a:t>
            </a:r>
            <a:r>
              <a:rPr lang="en-US" baseline="30000" dirty="0"/>
              <a:t>th</a:t>
            </a:r>
            <a:r>
              <a:rPr lang="en-US" dirty="0"/>
              <a:t> year?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990E00-1017-DF0D-C929-FC21560F1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950" y="1521198"/>
            <a:ext cx="10879810" cy="3170264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/>
              <a:t>Reach out to your deans anytime!</a:t>
            </a:r>
          </a:p>
          <a:p>
            <a:pPr algn="ctr"/>
            <a:endParaRPr lang="en-US" i="1" dirty="0"/>
          </a:p>
          <a:p>
            <a:pPr algn="ctr"/>
            <a:endParaRPr lang="en-US" i="1" dirty="0"/>
          </a:p>
          <a:p>
            <a:pPr algn="ctr"/>
            <a:endParaRPr lang="en-US" i="1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ECECBAA-212E-0EF3-B53F-4847CA0C34A7}"/>
              </a:ext>
            </a:extLst>
          </p:cNvPr>
          <p:cNvGrpSpPr/>
          <p:nvPr/>
        </p:nvGrpSpPr>
        <p:grpSpPr>
          <a:xfrm>
            <a:off x="3823389" y="2916681"/>
            <a:ext cx="8368611" cy="2359429"/>
            <a:chOff x="733215" y="2949973"/>
            <a:chExt cx="8004044" cy="2359429"/>
          </a:xfrm>
        </p:grpSpPr>
        <p:pic>
          <p:nvPicPr>
            <p:cNvPr id="7" name="Picture 2" descr="Steven Davis">
              <a:extLst>
                <a:ext uri="{FF2B5EF4-FFF2-40B4-BE49-F238E27FC236}">
                  <a16:creationId xmlns:a16="http://schemas.microsoft.com/office/drawing/2014/main" id="{91C2C9B1-C26B-CB9E-23F8-F1910E21F3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8700" y="2949973"/>
              <a:ext cx="1612900" cy="1612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Pritha Ghosh, MD">
              <a:extLst>
                <a:ext uri="{FF2B5EF4-FFF2-40B4-BE49-F238E27FC236}">
                  <a16:creationId xmlns:a16="http://schemas.microsoft.com/office/drawing/2014/main" id="{88B1D27D-4AB1-0C78-EA71-20952FEBD5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2949973"/>
              <a:ext cx="1649967" cy="1649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990CDCD-CA72-2CAB-4F9B-6B0DC38CE2C5}"/>
                </a:ext>
              </a:extLst>
            </p:cNvPr>
            <p:cNvSpPr txBox="1"/>
            <p:nvPr/>
          </p:nvSpPr>
          <p:spPr>
            <a:xfrm>
              <a:off x="733215" y="4724627"/>
              <a:ext cx="28635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Georgia" panose="02040502050405020303" pitchFamily="18" charset="0"/>
                </a:rPr>
                <a:t>Dean Lorenzo Norris</a:t>
              </a:r>
            </a:p>
            <a:p>
              <a:pPr algn="ctr"/>
              <a:r>
                <a:rPr lang="en-US" sz="1600" dirty="0" err="1">
                  <a:latin typeface="Georgia" panose="02040502050405020303" pitchFamily="18" charset="0"/>
                </a:rPr>
                <a:t>lnorris@mfa.gwu.edu</a:t>
              </a:r>
              <a:endParaRPr lang="en-US" sz="1600" dirty="0">
                <a:latin typeface="Georgia" panose="02040502050405020303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A2DE14F-4C70-4267-460E-91346D7FF6AD}"/>
                </a:ext>
              </a:extLst>
            </p:cNvPr>
            <p:cNvSpPr txBox="1"/>
            <p:nvPr/>
          </p:nvSpPr>
          <p:spPr>
            <a:xfrm>
              <a:off x="3537259" y="4684091"/>
              <a:ext cx="28635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Georgia" panose="02040502050405020303" pitchFamily="18" charset="0"/>
                </a:rPr>
                <a:t>Dean Steven Davis</a:t>
              </a:r>
            </a:p>
            <a:p>
              <a:r>
                <a:rPr lang="en-US" sz="1600" dirty="0" err="1">
                  <a:latin typeface="Georgia" panose="02040502050405020303" pitchFamily="18" charset="0"/>
                </a:rPr>
                <a:t>spdavis@gwu.edu</a:t>
              </a:r>
              <a:endParaRPr lang="en-US" sz="1600" dirty="0">
                <a:latin typeface="Georgia" panose="02040502050405020303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CEC34A3-3833-4F9E-79EF-B6B71A715BFD}"/>
                </a:ext>
              </a:extLst>
            </p:cNvPr>
            <p:cNvSpPr txBox="1"/>
            <p:nvPr/>
          </p:nvSpPr>
          <p:spPr>
            <a:xfrm>
              <a:off x="5873718" y="4671158"/>
              <a:ext cx="28635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Georgia" panose="02040502050405020303" pitchFamily="18" charset="0"/>
                </a:rPr>
                <a:t>Dean Pritha Ghosh</a:t>
              </a:r>
            </a:p>
            <a:p>
              <a:r>
                <a:rPr lang="en-US" sz="1600" dirty="0" err="1">
                  <a:latin typeface="Georgia" panose="02040502050405020303" pitchFamily="18" charset="0"/>
                </a:rPr>
                <a:t>pghosh@gwu.edu</a:t>
              </a:r>
              <a:endParaRPr lang="en-US" sz="1600" dirty="0">
                <a:latin typeface="Georgia" panose="02040502050405020303" pitchFamily="18" charset="0"/>
              </a:endParaRPr>
            </a:p>
          </p:txBody>
        </p:sp>
      </p:grpSp>
      <p:pic>
        <p:nvPicPr>
          <p:cNvPr id="1026" name="Picture 2" descr="Terry Kind">
            <a:extLst>
              <a:ext uri="{FF2B5EF4-FFF2-40B4-BE49-F238E27FC236}">
                <a16:creationId xmlns:a16="http://schemas.microsoft.com/office/drawing/2014/main" id="{124D175F-7528-E4D8-E50E-2FBD4823F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5635" y="2925919"/>
            <a:ext cx="1686364" cy="168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7A8E6BD-67F8-F578-D91B-7C33016F28EC}"/>
              </a:ext>
            </a:extLst>
          </p:cNvPr>
          <p:cNvSpPr txBox="1"/>
          <p:nvPr/>
        </p:nvSpPr>
        <p:spPr>
          <a:xfrm>
            <a:off x="891626" y="4676793"/>
            <a:ext cx="2993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Georgia" panose="02040502050405020303" pitchFamily="18" charset="0"/>
              </a:rPr>
              <a:t>Dean Terry Kind</a:t>
            </a:r>
          </a:p>
          <a:p>
            <a:r>
              <a:rPr lang="en-US" sz="1600" dirty="0">
                <a:latin typeface="Georgia" panose="02040502050405020303" pitchFamily="18" charset="0"/>
              </a:rPr>
              <a:t>tkind@childrensnational.org</a:t>
            </a:r>
          </a:p>
          <a:p>
            <a:pPr algn="ctr"/>
            <a:r>
              <a:rPr lang="en-US" sz="1600" dirty="0">
                <a:latin typeface="Georgia" panose="02040502050405020303" pitchFamily="18" charset="0"/>
              </a:rPr>
              <a:t>tkind@gwu.edu</a:t>
            </a:r>
          </a:p>
        </p:txBody>
      </p:sp>
      <p:pic>
        <p:nvPicPr>
          <p:cNvPr id="15" name="Picture 2" descr="http://1.bp.blogspot.com/-clug7xHmaUo/UkHmtk8hnMI/AAAAAAAAAPY/Kr89D9QuPJk/s1600/see+your+advisor.jpg">
            <a:extLst>
              <a:ext uri="{FF2B5EF4-FFF2-40B4-BE49-F238E27FC236}">
                <a16:creationId xmlns:a16="http://schemas.microsoft.com/office/drawing/2014/main" id="{DF336DF3-C678-836F-6373-7E7B8E118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76649">
            <a:off x="1181057" y="412572"/>
            <a:ext cx="1353743" cy="149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D4B447-A317-FCF6-65F3-752F48E6D920}"/>
              </a:ext>
            </a:extLst>
          </p:cNvPr>
          <p:cNvSpPr txBox="1"/>
          <p:nvPr/>
        </p:nvSpPr>
        <p:spPr>
          <a:xfrm>
            <a:off x="865246" y="2400221"/>
            <a:ext cx="2897852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Clinical Education Dean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422DC4-6FE7-D4C1-74D7-A865FF30AB30}"/>
              </a:ext>
            </a:extLst>
          </p:cNvPr>
          <p:cNvSpPr txBox="1"/>
          <p:nvPr/>
        </p:nvSpPr>
        <p:spPr>
          <a:xfrm>
            <a:off x="4228378" y="2400221"/>
            <a:ext cx="6962939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Career Advisory Deans</a:t>
            </a:r>
          </a:p>
        </p:txBody>
      </p:sp>
      <p:pic>
        <p:nvPicPr>
          <p:cNvPr id="17" name="Content Placeholder 9" descr="A picture containing logo&#10;&#10;Description automatically generated">
            <a:extLst>
              <a:ext uri="{FF2B5EF4-FFF2-40B4-BE49-F238E27FC236}">
                <a16:creationId xmlns:a16="http://schemas.microsoft.com/office/drawing/2014/main" id="{18496AA9-94DB-FB68-B7B3-85586304B45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2934" y="6126164"/>
            <a:ext cx="2337457" cy="642670"/>
          </a:xfrm>
          <a:prstGeom prst="rect">
            <a:avLst/>
          </a:prstGeom>
        </p:spPr>
      </p:pic>
      <p:pic>
        <p:nvPicPr>
          <p:cNvPr id="21" name="Picture 20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409649C7-5152-0350-26CB-D8CCECC784A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4178" y="2887164"/>
            <a:ext cx="1725119" cy="172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9432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E6EE5-6C08-B394-B9EC-317E5F08C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45" y="728305"/>
            <a:ext cx="5611394" cy="94074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YOU CAN DO THIS!!!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E6974B-56A1-6708-3C59-ABD8738FE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42FC4-8916-1147-B40B-DAFD1EC0C7F7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0F293E06-EC5D-5DAB-3E72-B2FE1E8508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739" y="1836419"/>
            <a:ext cx="5335542" cy="382290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119F9F-8794-7C51-3EA6-864D3AF0D3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585" y="2893017"/>
            <a:ext cx="759349" cy="566980"/>
          </a:xfrm>
          <a:prstGeom prst="rect">
            <a:avLst/>
          </a:prstGeom>
        </p:spPr>
      </p:pic>
      <p:pic>
        <p:nvPicPr>
          <p:cNvPr id="8" name="Content Placeholder 9" descr="A picture containing logo&#10;&#10;Description automatically generated">
            <a:extLst>
              <a:ext uri="{FF2B5EF4-FFF2-40B4-BE49-F238E27FC236}">
                <a16:creationId xmlns:a16="http://schemas.microsoft.com/office/drawing/2014/main" id="{C2B5550F-D014-96C1-4583-B7A7E0C126F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2934" y="6126164"/>
            <a:ext cx="2337457" cy="64267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F9863BE-06FF-8CC2-FFB9-9ABCAAE09ABF}"/>
              </a:ext>
            </a:extLst>
          </p:cNvPr>
          <p:cNvCxnSpPr/>
          <p:nvPr/>
        </p:nvCxnSpPr>
        <p:spPr>
          <a:xfrm>
            <a:off x="6542461" y="1669045"/>
            <a:ext cx="0" cy="3512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A4FDB5B-0F8F-E1AB-4A9D-C1C6525FEE83}"/>
              </a:ext>
            </a:extLst>
          </p:cNvPr>
          <p:cNvGrpSpPr/>
          <p:nvPr/>
        </p:nvGrpSpPr>
        <p:grpSpPr>
          <a:xfrm>
            <a:off x="6542461" y="895679"/>
            <a:ext cx="5335542" cy="4591957"/>
            <a:chOff x="6542461" y="895679"/>
            <a:chExt cx="5335542" cy="4591957"/>
          </a:xfrm>
        </p:grpSpPr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A02BF58B-FB6B-EBCD-EF29-B387C851DC1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542461" y="895679"/>
              <a:ext cx="5335542" cy="940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914400"/>
              <a:r>
                <a:rPr lang="en-US" dirty="0"/>
                <a:t>Let us know how else we can help!</a:t>
              </a:r>
            </a:p>
          </p:txBody>
        </p:sp>
        <p:pic>
          <p:nvPicPr>
            <p:cNvPr id="9" name="Picture 8" descr="Qr code&#10;&#10;Description automatically generated">
              <a:extLst>
                <a:ext uri="{FF2B5EF4-FFF2-40B4-BE49-F238E27FC236}">
                  <a16:creationId xmlns:a16="http://schemas.microsoft.com/office/drawing/2014/main" id="{E4C3F88A-0031-41C6-1F96-A09B353B1A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5285" y="2066606"/>
              <a:ext cx="2973892" cy="2973892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F7BB95E-26AC-F7DC-B578-D6B9665C4720}"/>
                </a:ext>
              </a:extLst>
            </p:cNvPr>
            <p:cNvSpPr txBox="1"/>
            <p:nvPr/>
          </p:nvSpPr>
          <p:spPr>
            <a:xfrm>
              <a:off x="7916838" y="5118304"/>
              <a:ext cx="25867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chemeClr val="accent3">
                      <a:lumMod val="75000"/>
                    </a:schemeClr>
                  </a:solidFill>
                </a:rPr>
                <a:t>R2R Feedback QR Code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472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D0B214-FC16-9F02-7A97-F2FE3AFB3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3000" kern="1200" cap="all" spc="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Goals of 4th year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36793F-15DF-BDE6-DBE1-31999A97FB8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089355" y="1409313"/>
            <a:ext cx="6357498" cy="4053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1028700" indent="-342900">
              <a:buFont typeface="+mj-lt"/>
              <a:buAutoNum type="arabicPeriod"/>
            </a:pPr>
            <a:r>
              <a:rPr lang="en-US" sz="2400" dirty="0"/>
              <a:t>Hone your clinical skills as you transition to </a:t>
            </a:r>
            <a:r>
              <a:rPr lang="en-US" sz="2400" i="1" dirty="0"/>
              <a:t>advanced clinical practice</a:t>
            </a:r>
          </a:p>
          <a:p>
            <a:pPr marL="1028700" indent="-342900">
              <a:buFont typeface="+mj-lt"/>
              <a:buAutoNum type="arabicPeriod"/>
            </a:pPr>
            <a:r>
              <a:rPr lang="en-US" sz="2400" dirty="0"/>
              <a:t>Identify a career path that excites you</a:t>
            </a:r>
          </a:p>
          <a:p>
            <a:pPr marL="1028700" indent="-342900">
              <a:buFont typeface="+mj-lt"/>
              <a:buAutoNum type="arabicPeriod"/>
            </a:pPr>
            <a:r>
              <a:rPr lang="en-US" sz="2400" dirty="0"/>
              <a:t>Land in a residency program that fits you</a:t>
            </a:r>
          </a:p>
          <a:p>
            <a:pPr marL="1028700" indent="-342900">
              <a:buFont typeface="+mj-lt"/>
              <a:buAutoNum type="arabicPeriod"/>
            </a:pPr>
            <a:r>
              <a:rPr lang="en-US" sz="2400" dirty="0"/>
              <a:t>Graduate from medical school</a:t>
            </a:r>
          </a:p>
          <a:p>
            <a:pPr marL="1028700" indent="-342900">
              <a:buFont typeface="+mj-lt"/>
              <a:buAutoNum type="arabicPeriod"/>
            </a:pPr>
            <a:r>
              <a:rPr lang="en-US" sz="2400" dirty="0"/>
              <a:t>PAUSE, RELAX and EXPLORE on this exciting and flexible part of the medical school!</a:t>
            </a:r>
          </a:p>
        </p:txBody>
      </p:sp>
    </p:spTree>
    <p:extLst>
      <p:ext uri="{BB962C8B-B14F-4D97-AF65-F5344CB8AC3E}">
        <p14:creationId xmlns:p14="http://schemas.microsoft.com/office/powerpoint/2010/main" val="395159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08488" y="2395753"/>
            <a:ext cx="11643817" cy="1295400"/>
          </a:xfrm>
          <a:prstGeom prst="rect">
            <a:avLst/>
          </a:prstGeom>
        </p:spPr>
        <p:txBody>
          <a:bodyPr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ea typeface="+mj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0" i="1" u="sng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</a:rPr>
              <a:t>Roadmap to the 4</a:t>
            </a:r>
            <a:r>
              <a:rPr lang="en-US" sz="4400" b="0" i="1" u="sng" baseline="300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</a:rPr>
              <a:t>th</a:t>
            </a:r>
            <a:r>
              <a:rPr lang="en-US" sz="4400" b="0" i="1" u="sng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</a:rPr>
              <a:t> Year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US" sz="1800" b="0" dirty="0">
              <a:effectLst/>
              <a:latin typeface="Calibri" panose="020F0502020204030204" pitchFamily="34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US" sz="1800" b="0" dirty="0">
              <a:effectLst/>
              <a:latin typeface="Calibri" panose="020F0502020204030204" pitchFamily="34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0" dirty="0">
                <a:effectLst/>
                <a:latin typeface="Calibri" panose="020F0502020204030204" pitchFamily="34" charset="0"/>
              </a:rPr>
              <a:t>Part 1: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0" dirty="0">
                <a:effectLst/>
                <a:latin typeface="Calibri" panose="020F0502020204030204" pitchFamily="34" charset="0"/>
              </a:rPr>
              <a:t>Choosing a Career and applying to residency</a:t>
            </a:r>
          </a:p>
        </p:txBody>
      </p:sp>
      <p:pic>
        <p:nvPicPr>
          <p:cNvPr id="4" name="Content Placeholder 9" descr="A picture containing logo&#10;&#10;Description automatically generated">
            <a:extLst>
              <a:ext uri="{FF2B5EF4-FFF2-40B4-BE49-F238E27FC236}">
                <a16:creationId xmlns:a16="http://schemas.microsoft.com/office/drawing/2014/main" id="{41A8FEB8-CAAA-E64E-9365-96AE8B5F73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7542" y="342900"/>
            <a:ext cx="2564763" cy="70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69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 Identifying a Career Path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5913" y="1953127"/>
            <a:ext cx="8146540" cy="3719253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Gain insights on specialty choice in clerkships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Get exposure to other specialties (Radiology, </a:t>
            </a:r>
            <a:r>
              <a:rPr lang="en-US" sz="2000" dirty="0" err="1"/>
              <a:t>EMed</a:t>
            </a:r>
            <a:r>
              <a:rPr lang="en-US" sz="2000" dirty="0"/>
              <a:t>,  Anesthesiology, </a:t>
            </a:r>
            <a:r>
              <a:rPr lang="en-US" sz="2000" dirty="0" err="1"/>
              <a:t>etc</a:t>
            </a:r>
            <a:r>
              <a:rPr lang="en-US" sz="2000" dirty="0"/>
              <a:t>)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Explore Resources: 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q"/>
            </a:pPr>
            <a:r>
              <a:rPr lang="en-US" sz="1600" dirty="0"/>
              <a:t>SMHS Advising website (</a:t>
            </a:r>
            <a:r>
              <a:rPr lang="en-US" sz="1600" dirty="0">
                <a:hlinkClick r:id="rId2"/>
              </a:rPr>
              <a:t>www.advising.smhs.gwu.edu</a:t>
            </a:r>
            <a:r>
              <a:rPr lang="en-US" sz="1600" dirty="0"/>
              <a:t>)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q"/>
            </a:pPr>
            <a:r>
              <a:rPr lang="en-US" sz="1600" dirty="0"/>
              <a:t>Attendings, residents, specialty mentors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q"/>
            </a:pPr>
            <a:r>
              <a:rPr lang="en-US" sz="1600" dirty="0"/>
              <a:t>clerkship faculty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q"/>
            </a:pPr>
            <a:r>
              <a:rPr lang="en-US" sz="1600" dirty="0"/>
              <a:t>career advisory dean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q"/>
            </a:pPr>
            <a:r>
              <a:rPr lang="en-US" sz="1600" dirty="0"/>
              <a:t>School-wide career specialty night 1/12/23 from 5pm-6:30pm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 descr="Doctor">
            <a:extLst>
              <a:ext uri="{FF2B5EF4-FFF2-40B4-BE49-F238E27FC236}">
                <a16:creationId xmlns:a16="http://schemas.microsoft.com/office/drawing/2014/main" id="{C26BC28E-BBC0-3F64-2299-82BA60E7DC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EF4710-4AAE-40F8-B055-E68BED0ABB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323975" cy="10096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87BB81-588A-8D93-141C-3B56B48EAEA0}"/>
              </a:ext>
            </a:extLst>
          </p:cNvPr>
          <p:cNvSpPr txBox="1"/>
          <p:nvPr/>
        </p:nvSpPr>
        <p:spPr>
          <a:xfrm>
            <a:off x="1243302" y="5774619"/>
            <a:ext cx="93136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When should you know your specialty choice(s)? </a:t>
            </a:r>
          </a:p>
          <a:p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BD3F93-B8E1-37B4-CEEE-1636DCA40D5A}"/>
              </a:ext>
            </a:extLst>
          </p:cNvPr>
          <p:cNvSpPr txBox="1"/>
          <p:nvPr/>
        </p:nvSpPr>
        <p:spPr>
          <a:xfrm>
            <a:off x="4039339" y="6230436"/>
            <a:ext cx="4401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June… At the latest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2777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Timeline for the rest of 3</a:t>
            </a:r>
            <a:r>
              <a:rPr lang="en-US" sz="4000" baseline="30000" dirty="0">
                <a:solidFill>
                  <a:srgbClr val="FFFFFF"/>
                </a:solidFill>
              </a:rPr>
              <a:t>rd</a:t>
            </a:r>
            <a:r>
              <a:rPr lang="en-US" sz="4000" dirty="0">
                <a:solidFill>
                  <a:srgbClr val="FFFFFF"/>
                </a:solidFill>
              </a:rPr>
              <a:t> Year</a:t>
            </a:r>
          </a:p>
        </p:txBody>
      </p:sp>
      <p:pic>
        <p:nvPicPr>
          <p:cNvPr id="5" name="Picture 4" descr="A blue and yellow logo&#10;&#10;Description automatically generated with low confidence">
            <a:extLst>
              <a:ext uri="{FF2B5EF4-FFF2-40B4-BE49-F238E27FC236}">
                <a16:creationId xmlns:a16="http://schemas.microsoft.com/office/drawing/2014/main" id="{5F94B011-FC5C-4AF4-A69C-1FBDFE9E5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23975" cy="1009650"/>
          </a:xfrm>
          <a:prstGeom prst="rect">
            <a:avLst/>
          </a:prstGeom>
        </p:spPr>
      </p:pic>
      <p:pic>
        <p:nvPicPr>
          <p:cNvPr id="6" name="Content Placeholder 9" descr="A picture containing logo&#10;&#10;Description automatically generated">
            <a:extLst>
              <a:ext uri="{FF2B5EF4-FFF2-40B4-BE49-F238E27FC236}">
                <a16:creationId xmlns:a16="http://schemas.microsoft.com/office/drawing/2014/main" id="{41A8FEB8-CAAA-E64E-9365-96AE8B5F737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6988" y="6126164"/>
            <a:ext cx="1819275" cy="500199"/>
          </a:xfrm>
          <a:prstGeom prst="rect">
            <a:avLst/>
          </a:prstGeom>
        </p:spPr>
      </p:pic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5FAED99E-42CE-A72C-7CD0-F6922F437D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4293109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941075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Residency Application Timeline</a:t>
            </a:r>
          </a:p>
        </p:txBody>
      </p:sp>
      <p:pic>
        <p:nvPicPr>
          <p:cNvPr id="5" name="Picture 4" descr="A blue and yellow logo&#10;&#10;Description automatically generated with low confidence">
            <a:extLst>
              <a:ext uri="{FF2B5EF4-FFF2-40B4-BE49-F238E27FC236}">
                <a16:creationId xmlns:a16="http://schemas.microsoft.com/office/drawing/2014/main" id="{5F94B011-FC5C-4AF4-A69C-1FBDFE9E5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23975" cy="1009650"/>
          </a:xfrm>
          <a:prstGeom prst="rect">
            <a:avLst/>
          </a:prstGeom>
        </p:spPr>
      </p:pic>
      <p:pic>
        <p:nvPicPr>
          <p:cNvPr id="6" name="Content Placeholder 9" descr="A picture containing logo&#10;&#10;Description automatically generated">
            <a:extLst>
              <a:ext uri="{FF2B5EF4-FFF2-40B4-BE49-F238E27FC236}">
                <a16:creationId xmlns:a16="http://schemas.microsoft.com/office/drawing/2014/main" id="{41A8FEB8-CAAA-E64E-9365-96AE8B5F73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2912" y="6264239"/>
            <a:ext cx="1819275" cy="500199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A1C6FBFA-A288-04E4-BDAF-6C8FFF25AF0E}"/>
              </a:ext>
            </a:extLst>
          </p:cNvPr>
          <p:cNvGrpSpPr/>
          <p:nvPr/>
        </p:nvGrpSpPr>
        <p:grpSpPr>
          <a:xfrm>
            <a:off x="515199" y="850045"/>
            <a:ext cx="10460563" cy="4697064"/>
            <a:chOff x="609600" y="936872"/>
            <a:chExt cx="10460563" cy="4697064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9EFADC06-2C1F-D539-2D28-CD54D5053F80}"/>
                </a:ext>
              </a:extLst>
            </p:cNvPr>
            <p:cNvGrpSpPr/>
            <p:nvPr/>
          </p:nvGrpSpPr>
          <p:grpSpPr>
            <a:xfrm>
              <a:off x="609600" y="4277703"/>
              <a:ext cx="10460563" cy="1356233"/>
              <a:chOff x="2830655" y="4017392"/>
              <a:chExt cx="10460563" cy="1356233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EDB8C469-2533-6E36-D07A-82CF5D3A9576}"/>
                  </a:ext>
                </a:extLst>
              </p:cNvPr>
              <p:cNvGrpSpPr/>
              <p:nvPr/>
            </p:nvGrpSpPr>
            <p:grpSpPr>
              <a:xfrm>
                <a:off x="2830655" y="4017392"/>
                <a:ext cx="10460563" cy="1356233"/>
                <a:chOff x="3695105" y="3171462"/>
                <a:chExt cx="9285070" cy="653146"/>
              </a:xfrm>
            </p:grpSpPr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5192EB22-9F6D-03B1-60FD-D67E60C26014}"/>
                    </a:ext>
                  </a:extLst>
                </p:cNvPr>
                <p:cNvSpPr txBox="1"/>
                <p:nvPr/>
              </p:nvSpPr>
              <p:spPr>
                <a:xfrm>
                  <a:off x="9528294" y="3360614"/>
                  <a:ext cx="740575" cy="306891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Feb</a:t>
                  </a:r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BB860651-928C-B396-1EC6-8998BE81D425}"/>
                    </a:ext>
                  </a:extLst>
                </p:cNvPr>
                <p:cNvSpPr txBox="1"/>
                <p:nvPr/>
              </p:nvSpPr>
              <p:spPr>
                <a:xfrm>
                  <a:off x="10281139" y="3354041"/>
                  <a:ext cx="740575" cy="306891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Mar</a:t>
                  </a:r>
                </a:p>
              </p:txBody>
            </p: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42A1A58D-8D3C-3C97-030D-C21EF6865579}"/>
                    </a:ext>
                  </a:extLst>
                </p:cNvPr>
                <p:cNvSpPr txBox="1"/>
                <p:nvPr/>
              </p:nvSpPr>
              <p:spPr>
                <a:xfrm>
                  <a:off x="10999165" y="3354041"/>
                  <a:ext cx="740575" cy="30689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Apr</a:t>
                  </a:r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4C5805B1-A52F-1961-10E8-FF8EE5C7DF75}"/>
                    </a:ext>
                  </a:extLst>
                </p:cNvPr>
                <p:cNvSpPr txBox="1"/>
                <p:nvPr/>
              </p:nvSpPr>
              <p:spPr>
                <a:xfrm>
                  <a:off x="11739740" y="3357735"/>
                  <a:ext cx="740575" cy="306891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May</a:t>
                  </a:r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DFA5AF8D-083C-48E4-958D-8858A3D4E833}"/>
                    </a:ext>
                  </a:extLst>
                </p:cNvPr>
                <p:cNvSpPr txBox="1"/>
                <p:nvPr/>
              </p:nvSpPr>
              <p:spPr>
                <a:xfrm>
                  <a:off x="3695105" y="3365295"/>
                  <a:ext cx="740575" cy="306891"/>
                </a:xfrm>
                <a:prstGeom prst="rect">
                  <a:avLst/>
                </a:prstGeom>
                <a:solidFill>
                  <a:srgbClr val="0070C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Jun</a:t>
                  </a: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585FF47A-0D44-8E86-08AB-2C41AC5D8C47}"/>
                    </a:ext>
                  </a:extLst>
                </p:cNvPr>
                <p:cNvSpPr txBox="1"/>
                <p:nvPr/>
              </p:nvSpPr>
              <p:spPr>
                <a:xfrm>
                  <a:off x="4420868" y="3365295"/>
                  <a:ext cx="740575" cy="306891"/>
                </a:xfrm>
                <a:prstGeom prst="rect">
                  <a:avLst/>
                </a:prstGeom>
                <a:solidFill>
                  <a:srgbClr val="0070C0">
                    <a:alpha val="70000"/>
                  </a:srgb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July</a:t>
                  </a: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8188EF9A-4EBF-E8CD-A35D-8690FDBB5686}"/>
                    </a:ext>
                  </a:extLst>
                </p:cNvPr>
                <p:cNvSpPr txBox="1"/>
                <p:nvPr/>
              </p:nvSpPr>
              <p:spPr>
                <a:xfrm>
                  <a:off x="5131820" y="3365295"/>
                  <a:ext cx="740575" cy="306891"/>
                </a:xfrm>
                <a:prstGeom prst="rect">
                  <a:avLst/>
                </a:prstGeom>
                <a:solidFill>
                  <a:srgbClr val="0070C0">
                    <a:alpha val="50000"/>
                  </a:srgb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Aug</a:t>
                  </a:r>
                </a:p>
              </p:txBody>
            </p:sp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0CC396EF-8395-D570-AA89-624B54A49FBB}"/>
                    </a:ext>
                  </a:extLst>
                </p:cNvPr>
                <p:cNvSpPr txBox="1"/>
                <p:nvPr/>
              </p:nvSpPr>
              <p:spPr>
                <a:xfrm>
                  <a:off x="5872395" y="3365295"/>
                  <a:ext cx="740575" cy="306891"/>
                </a:xfrm>
                <a:prstGeom prst="rect">
                  <a:avLst/>
                </a:prstGeom>
                <a:solidFill>
                  <a:srgbClr val="0070C0">
                    <a:alpha val="30000"/>
                  </a:srgb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Sept</a:t>
                  </a:r>
                </a:p>
              </p:txBody>
            </p: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69BD53DA-EC4B-47C6-29A9-BD643BD3D4D8}"/>
                    </a:ext>
                  </a:extLst>
                </p:cNvPr>
                <p:cNvSpPr txBox="1"/>
                <p:nvPr/>
              </p:nvSpPr>
              <p:spPr>
                <a:xfrm>
                  <a:off x="6612970" y="3365295"/>
                  <a:ext cx="740575" cy="306891"/>
                </a:xfrm>
                <a:prstGeom prst="rect">
                  <a:avLst/>
                </a:prstGeom>
                <a:solidFill>
                  <a:srgbClr val="0070C0">
                    <a:alpha val="15000"/>
                  </a:srgb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Oct</a:t>
                  </a:r>
                </a:p>
              </p:txBody>
            </p: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B5B48A13-732B-C6F2-E216-4438C9901813}"/>
                    </a:ext>
                  </a:extLst>
                </p:cNvPr>
                <p:cNvSpPr txBox="1"/>
                <p:nvPr/>
              </p:nvSpPr>
              <p:spPr>
                <a:xfrm>
                  <a:off x="7338733" y="3365295"/>
                  <a:ext cx="740575" cy="306891"/>
                </a:xfrm>
                <a:prstGeom prst="rect">
                  <a:avLst/>
                </a:prstGeom>
                <a:solidFill>
                  <a:srgbClr val="0070C0">
                    <a:alpha val="6000"/>
                  </a:srgb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Nov</a:t>
                  </a:r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F6C4CC6A-C07C-991F-DEC6-D6C778423AD8}"/>
                    </a:ext>
                  </a:extLst>
                </p:cNvPr>
                <p:cNvSpPr txBox="1"/>
                <p:nvPr/>
              </p:nvSpPr>
              <p:spPr>
                <a:xfrm>
                  <a:off x="8064497" y="3365295"/>
                  <a:ext cx="740575" cy="306891"/>
                </a:xfrm>
                <a:prstGeom prst="rect">
                  <a:avLst/>
                </a:prstGeom>
                <a:solidFill>
                  <a:srgbClr val="0070C0">
                    <a:alpha val="0"/>
                  </a:srgb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Dec</a:t>
                  </a:r>
                </a:p>
              </p:txBody>
            </p:sp>
            <p:sp>
              <p:nvSpPr>
                <p:cNvPr id="61" name="Triangle 60">
                  <a:extLst>
                    <a:ext uri="{FF2B5EF4-FFF2-40B4-BE49-F238E27FC236}">
                      <a16:creationId xmlns:a16="http://schemas.microsoft.com/office/drawing/2014/main" id="{83E171E6-5150-7A11-25B1-D634613C463B}"/>
                    </a:ext>
                  </a:extLst>
                </p:cNvPr>
                <p:cNvSpPr/>
                <p:nvPr/>
              </p:nvSpPr>
              <p:spPr>
                <a:xfrm rot="5400000">
                  <a:off x="12397615" y="3242047"/>
                  <a:ext cx="653146" cy="511975"/>
                </a:xfrm>
                <a:prstGeom prst="triangle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0BF0135-C151-2CAE-025F-CAA24D573229}"/>
                  </a:ext>
                </a:extLst>
              </p:cNvPr>
              <p:cNvSpPr txBox="1"/>
              <p:nvPr/>
            </p:nvSpPr>
            <p:spPr>
              <a:xfrm>
                <a:off x="8554171" y="4405165"/>
                <a:ext cx="834332" cy="646331"/>
              </a:xfrm>
              <a:prstGeom prst="rect">
                <a:avLst/>
              </a:prstGeom>
              <a:solidFill>
                <a:srgbClr val="0070C0">
                  <a:alpha val="0"/>
                </a:srgb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Jan</a:t>
                </a:r>
              </a:p>
              <a:p>
                <a:endParaRPr lang="en-US" dirty="0"/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498C351-B940-51C8-0C7E-1536409FBA9A}"/>
                </a:ext>
              </a:extLst>
            </p:cNvPr>
            <p:cNvSpPr txBox="1"/>
            <p:nvPr/>
          </p:nvSpPr>
          <p:spPr>
            <a:xfrm rot="18399689">
              <a:off x="2651107" y="3160250"/>
              <a:ext cx="30542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Submit application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71362D6-FADB-22CF-1F57-1E62B0510645}"/>
                </a:ext>
              </a:extLst>
            </p:cNvPr>
            <p:cNvSpPr txBox="1"/>
            <p:nvPr/>
          </p:nvSpPr>
          <p:spPr>
            <a:xfrm rot="18399689">
              <a:off x="124858" y="2740601"/>
              <a:ext cx="305422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dirty="0">
                  <a:solidFill>
                    <a:schemeClr val="accent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ERAS Application Opens</a:t>
              </a: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35D28130-8C67-6BB0-1B26-1767AA893ABD}"/>
                </a:ext>
              </a:extLst>
            </p:cNvPr>
            <p:cNvGrpSpPr/>
            <p:nvPr/>
          </p:nvGrpSpPr>
          <p:grpSpPr>
            <a:xfrm>
              <a:off x="4161530" y="1226772"/>
              <a:ext cx="3005916" cy="3276221"/>
              <a:chOff x="3090176" y="-155548"/>
              <a:chExt cx="3601805" cy="3486680"/>
            </a:xfrm>
          </p:grpSpPr>
          <p:sp>
            <p:nvSpPr>
              <p:cNvPr id="46" name="Left Brace 45">
                <a:extLst>
                  <a:ext uri="{FF2B5EF4-FFF2-40B4-BE49-F238E27FC236}">
                    <a16:creationId xmlns:a16="http://schemas.microsoft.com/office/drawing/2014/main" id="{C28A5BB4-9CC4-4A9A-46B4-DD09D013D447}"/>
                  </a:ext>
                </a:extLst>
              </p:cNvPr>
              <p:cNvSpPr/>
              <p:nvPr/>
            </p:nvSpPr>
            <p:spPr>
              <a:xfrm rot="5400000">
                <a:off x="4739076" y="1378227"/>
                <a:ext cx="304005" cy="3601805"/>
              </a:xfrm>
              <a:prstGeom prst="leftBrace">
                <a:avLst/>
              </a:prstGeom>
              <a:ln w="28575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11FCF0F-F255-E963-71E4-79A35532DFAF}"/>
                  </a:ext>
                </a:extLst>
              </p:cNvPr>
              <p:cNvSpPr txBox="1"/>
              <p:nvPr/>
            </p:nvSpPr>
            <p:spPr>
              <a:xfrm rot="18399689">
                <a:off x="4197821" y="1271922"/>
                <a:ext cx="3297487" cy="442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Interviews </a:t>
                </a:r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7F6AD63-495F-009F-1B2D-CE99BAF2F790}"/>
                </a:ext>
              </a:extLst>
            </p:cNvPr>
            <p:cNvSpPr txBox="1"/>
            <p:nvPr/>
          </p:nvSpPr>
          <p:spPr>
            <a:xfrm rot="18399689">
              <a:off x="7635092" y="2772638"/>
              <a:ext cx="38855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Match/SOAP week and</a:t>
              </a:r>
            </a:p>
            <a:p>
              <a:r>
                <a:rPr lang="en-US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Match day 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4D3C252-A497-4120-2FBB-9EE5E2BAB1ED}"/>
                </a:ext>
              </a:extLst>
            </p:cNvPr>
            <p:cNvSpPr txBox="1"/>
            <p:nvPr/>
          </p:nvSpPr>
          <p:spPr>
            <a:xfrm rot="18399689">
              <a:off x="6529818" y="2797920"/>
              <a:ext cx="40914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Submit Rank Order list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AAC6F65E-5000-41D6-441E-3885DAC4BFBA}"/>
              </a:ext>
            </a:extLst>
          </p:cNvPr>
          <p:cNvSpPr txBox="1"/>
          <p:nvPr/>
        </p:nvSpPr>
        <p:spPr>
          <a:xfrm rot="18399689">
            <a:off x="2896091" y="3127105"/>
            <a:ext cx="305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PD’s view applications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237A05D-C73C-6506-F9EC-906A203FCD35}"/>
              </a:ext>
            </a:extLst>
          </p:cNvPr>
          <p:cNvSpPr txBox="1"/>
          <p:nvPr/>
        </p:nvSpPr>
        <p:spPr>
          <a:xfrm rot="18399689">
            <a:off x="9003439" y="2850335"/>
            <a:ext cx="3885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GRADUATION!!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A150345-0851-4756-679D-7EB141306388}"/>
              </a:ext>
            </a:extLst>
          </p:cNvPr>
          <p:cNvSpPr txBox="1"/>
          <p:nvPr/>
        </p:nvSpPr>
        <p:spPr>
          <a:xfrm rot="18399689">
            <a:off x="4454118" y="5061697"/>
            <a:ext cx="28234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Military Match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FCE1A7E-AA1A-7CD2-A86B-7172415E0BEE}"/>
              </a:ext>
            </a:extLst>
          </p:cNvPr>
          <p:cNvSpPr txBox="1"/>
          <p:nvPr/>
        </p:nvSpPr>
        <p:spPr>
          <a:xfrm rot="18399689">
            <a:off x="5336051" y="4920363"/>
            <a:ext cx="3044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SF (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Optho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&amp; 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Urology Match</a:t>
            </a:r>
          </a:p>
        </p:txBody>
      </p:sp>
    </p:spTree>
    <p:extLst>
      <p:ext uri="{BB962C8B-B14F-4D97-AF65-F5344CB8AC3E}">
        <p14:creationId xmlns:p14="http://schemas.microsoft.com/office/powerpoint/2010/main" val="718478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304800"/>
            <a:ext cx="11515240" cy="609600"/>
          </a:xfrm>
          <a:noFill/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dirty="0">
                <a:latin typeface="FangSong" panose="02010609060101010101" pitchFamily="49" charset="-122"/>
                <a:ea typeface="FangSong" panose="02010609060101010101" pitchFamily="49" charset="-122"/>
              </a:rPr>
              <a:t>(Detailed) Residency Application Timeline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731004" y="1081007"/>
            <a:ext cx="10936740" cy="6172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>
                <a:latin typeface="Goudy Old Style" pitchFamily="18" charset="0"/>
              </a:rPr>
              <a:t>June-Aug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altLang="en-US" sz="2000" dirty="0">
                <a:latin typeface="Goudy Old Style" pitchFamily="18" charset="0"/>
                <a:ea typeface="ＭＳ Ｐゴシック" charset="0"/>
              </a:rPr>
              <a:t>Take Step 2 (</a:t>
            </a:r>
            <a:r>
              <a:rPr lang="en-US" altLang="en-US" sz="2000" dirty="0">
                <a:solidFill>
                  <a:srgbClr val="FF0000"/>
                </a:solidFill>
                <a:latin typeface="Goudy Old Style" pitchFamily="18" charset="0"/>
                <a:ea typeface="ＭＳ Ｐゴシック" charset="0"/>
              </a:rPr>
              <a:t>We advise you try to get it done by mid-August</a:t>
            </a:r>
            <a:r>
              <a:rPr lang="en-US" altLang="en-US" sz="2000" dirty="0">
                <a:latin typeface="Goudy Old Style" pitchFamily="18" charset="0"/>
                <a:ea typeface="ＭＳ Ｐゴシック" charset="0"/>
              </a:rPr>
              <a:t>!)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altLang="en-US" sz="2000" dirty="0">
                <a:latin typeface="Goudy Old Style" pitchFamily="18" charset="0"/>
                <a:ea typeface="ＭＳ Ｐゴシック" charset="0"/>
              </a:rPr>
              <a:t>Complete online R2RLQ (Roadmap to Residency Longitudinal Questionnaire) questionnaire – </a:t>
            </a:r>
            <a:r>
              <a:rPr lang="en-US" altLang="en-US" sz="2000" dirty="0">
                <a:solidFill>
                  <a:srgbClr val="FF0000"/>
                </a:solidFill>
                <a:latin typeface="Goudy Old Style" pitchFamily="18" charset="0"/>
                <a:ea typeface="ＭＳ Ｐゴシック" charset="0"/>
              </a:rPr>
              <a:t>by Jun	1</a:t>
            </a:r>
            <a:r>
              <a:rPr lang="en-US" altLang="en-US" sz="2000" dirty="0">
                <a:latin typeface="Goudy Old Style" pitchFamily="18" charset="0"/>
                <a:ea typeface="ＭＳ Ｐゴシック" charset="0"/>
              </a:rPr>
              <a:t>, so that your deans can start working on the dean’s letters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altLang="en-US" sz="2000" dirty="0">
                <a:latin typeface="Goudy Old Style" pitchFamily="18" charset="0"/>
                <a:ea typeface="ＭＳ Ｐゴシック" charset="0"/>
              </a:rPr>
              <a:t>Solicit letters of recommendation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altLang="en-US" sz="2000" dirty="0">
                <a:latin typeface="Goudy Old Style" pitchFamily="18" charset="0"/>
                <a:ea typeface="ＭＳ Ｐゴシック" charset="0"/>
              </a:rPr>
              <a:t>Work on Personal Statement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altLang="en-US" sz="2000" dirty="0">
                <a:latin typeface="Goudy Old Style" pitchFamily="18" charset="0"/>
                <a:ea typeface="ＭＳ Ｐゴシック" charset="0"/>
              </a:rPr>
              <a:t>Prepare ERAS application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q"/>
              <a:defRPr/>
            </a:pPr>
            <a:endParaRPr lang="en-US" altLang="en-US" sz="800" dirty="0">
              <a:latin typeface="Goudy Old Style" pitchFamily="18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latin typeface="Goudy Old Style" charset="0"/>
                <a:ea typeface="ＭＳ Ｐゴシック" charset="0"/>
              </a:rPr>
              <a:t>Late September</a:t>
            </a:r>
          </a:p>
          <a:p>
            <a:pPr lvl="2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Goudy Old Style" charset="0"/>
                <a:ea typeface="ＭＳ Ｐゴシック" charset="0"/>
              </a:rPr>
              <a:t>Programs receive student applications from ERAS</a:t>
            </a:r>
            <a:endParaRPr lang="en-US" sz="2000" baseline="30000" dirty="0">
              <a:latin typeface="Goudy Old Style" charset="0"/>
              <a:ea typeface="ＭＳ Ｐゴシック" charset="0"/>
            </a:endParaRPr>
          </a:p>
          <a:p>
            <a:pPr lvl="2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Goudy Old Style" pitchFamily="18" charset="0"/>
                <a:ea typeface="ＭＳ Ｐゴシック" charset="0"/>
              </a:rPr>
              <a:t>Register for the National Resident Matching Program (</a:t>
            </a:r>
            <a:r>
              <a:rPr lang="en-US" altLang="en-US" sz="2000" u="sng" dirty="0">
                <a:uFill>
                  <a:solidFill>
                    <a:srgbClr val="FF0000"/>
                  </a:solidFill>
                </a:uFill>
                <a:latin typeface="Goudy Old Style" pitchFamily="18" charset="0"/>
                <a:ea typeface="ＭＳ Ｐゴシック" charset="0"/>
              </a:rPr>
              <a:t>NRMP</a:t>
            </a:r>
            <a:r>
              <a:rPr lang="en-US" altLang="en-US" sz="2000" dirty="0">
                <a:latin typeface="Goudy Old Style" pitchFamily="18" charset="0"/>
                <a:ea typeface="ＭＳ Ｐゴシック" charset="0"/>
              </a:rPr>
              <a:t>)</a:t>
            </a:r>
          </a:p>
          <a:p>
            <a:pPr lvl="2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Goudy Old Style" charset="0"/>
                <a:ea typeface="ＭＳ Ｐゴシック" charset="0"/>
              </a:rPr>
              <a:t>MSPE released </a:t>
            </a:r>
          </a:p>
          <a:p>
            <a:pPr marL="914400" lvl="2" indent="0" eaLnBrk="1" hangingPunct="1">
              <a:buNone/>
              <a:defRPr/>
            </a:pPr>
            <a:endParaRPr lang="en-US" sz="2000" dirty="0">
              <a:latin typeface="Goudy Old Style" charset="0"/>
              <a:ea typeface="ＭＳ Ｐゴシック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Goudy Old Style" charset="0"/>
                <a:ea typeface="ＭＳ Ｐゴシック" charset="0"/>
              </a:rPr>
              <a:t>October thru early February</a:t>
            </a:r>
          </a:p>
          <a:p>
            <a:pPr lvl="2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Goudy Old Style" charset="0"/>
                <a:ea typeface="ＭＳ Ｐゴシック" charset="0"/>
              </a:rPr>
              <a:t> Interview </a:t>
            </a:r>
          </a:p>
          <a:p>
            <a:pPr marL="0" indent="-125730"/>
            <a:endParaRPr lang="en-US" altLang="en-US" sz="2600" dirty="0">
              <a:latin typeface="Goudy Old Style" panose="02020502050305020303" pitchFamily="18" charset="0"/>
            </a:endParaRPr>
          </a:p>
          <a:p>
            <a:pPr marL="274320" lvl="1" indent="0" eaLnBrk="1" hangingPunct="1">
              <a:lnSpc>
                <a:spcPct val="90000"/>
              </a:lnSpc>
              <a:buNone/>
            </a:pPr>
            <a:endParaRPr lang="en-US" altLang="en-US" dirty="0"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484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301858" y="228600"/>
            <a:ext cx="10507850" cy="609600"/>
          </a:xfrm>
          <a:noFill/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dirty="0">
                <a:latin typeface="FangSong" panose="02010609060101010101" pitchFamily="49" charset="-122"/>
                <a:ea typeface="FangSong" panose="02010609060101010101" pitchFamily="49" charset="-122"/>
              </a:rPr>
              <a:t>Residency Application Timeline (cont.)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792224" y="838200"/>
            <a:ext cx="8580915" cy="6324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dirty="0">
                <a:latin typeface="Goudy Old Style" panose="02020502050305020303" pitchFamily="18" charset="0"/>
                <a:ea typeface="ＭＳ Ｐゴシック" charset="0"/>
              </a:rPr>
              <a:t>December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Goudy Old Style" panose="02020502050305020303" pitchFamily="18" charset="0"/>
                <a:ea typeface="ＭＳ Ｐゴシック" charset="0"/>
              </a:rPr>
              <a:t> Military Match complete</a:t>
            </a:r>
          </a:p>
          <a:p>
            <a:pPr lvl="1" eaLnBrk="1" hangingPunct="1">
              <a:defRPr/>
            </a:pPr>
            <a:endParaRPr lang="en-US" sz="1100" dirty="0">
              <a:latin typeface="Goudy Old Style" panose="02020502050305020303" pitchFamily="18" charset="0"/>
              <a:ea typeface="ＭＳ Ｐゴシック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Goudy Old Style" panose="02020502050305020303" pitchFamily="18" charset="0"/>
                <a:ea typeface="ＭＳ Ｐゴシック" charset="0"/>
              </a:rPr>
              <a:t>January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Goudy Old Style" panose="02020502050305020303" pitchFamily="18" charset="0"/>
                <a:ea typeface="ＭＳ Ｐゴシック" charset="0"/>
              </a:rPr>
              <a:t>San Francisco Match complete (ophthalmology)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Goudy Old Style" panose="02020502050305020303" pitchFamily="18" charset="0"/>
                <a:ea typeface="ＭＳ Ｐゴシック" charset="0"/>
              </a:rPr>
              <a:t>Urology Match complete</a:t>
            </a:r>
          </a:p>
          <a:p>
            <a:pPr marL="457200" lvl="1" indent="0" eaLnBrk="1" hangingPunct="1">
              <a:buNone/>
              <a:defRPr/>
            </a:pPr>
            <a:endParaRPr lang="en-US" sz="1200" dirty="0">
              <a:latin typeface="Goudy Old Style" panose="02020502050305020303" pitchFamily="18" charset="0"/>
              <a:ea typeface="ＭＳ Ｐゴシック" charset="0"/>
            </a:endParaRPr>
          </a:p>
          <a:p>
            <a:pPr>
              <a:defRPr/>
            </a:pPr>
            <a:r>
              <a:rPr lang="en-US" sz="2400" dirty="0">
                <a:latin typeface="Goudy Old Style" panose="02020502050305020303" pitchFamily="18" charset="0"/>
                <a:ea typeface="ＭＳ Ｐゴシック" charset="0"/>
              </a:rPr>
              <a:t>February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Goudy Old Style" panose="02020502050305020303" pitchFamily="18" charset="0"/>
                <a:ea typeface="ＭＳ Ｐゴシック" charset="0"/>
              </a:rPr>
              <a:t>Submit rank lists to NRMP</a:t>
            </a:r>
          </a:p>
          <a:p>
            <a:pPr lvl="1">
              <a:defRPr/>
            </a:pPr>
            <a:endParaRPr lang="en-US" sz="1200" dirty="0">
              <a:latin typeface="Goudy Old Style" panose="02020502050305020303" pitchFamily="18" charset="0"/>
              <a:ea typeface="ＭＳ Ｐゴシック" charset="0"/>
            </a:endParaRPr>
          </a:p>
          <a:p>
            <a:pPr>
              <a:defRPr/>
            </a:pPr>
            <a:r>
              <a:rPr lang="en-US" sz="2400" dirty="0">
                <a:latin typeface="Goudy Old Style" panose="02020502050305020303" pitchFamily="18" charset="0"/>
                <a:ea typeface="ＭＳ Ｐゴシック" charset="0"/>
              </a:rPr>
              <a:t>March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oudy Old Style" panose="02020502050305020303" pitchFamily="18" charset="0"/>
                <a:ea typeface="ＭＳ Ｐゴシック" charset="0"/>
              </a:rPr>
              <a:t>Match Week! </a:t>
            </a:r>
            <a:r>
              <a:rPr lang="en-US" sz="2400" dirty="0">
                <a:latin typeface="Goudy Old Style" panose="02020502050305020303" pitchFamily="18" charset="0"/>
                <a:ea typeface="ＭＳ Ｐゴシック" charset="0"/>
              </a:rPr>
              <a:t>(Third week of March)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en-US" sz="1200" dirty="0">
              <a:latin typeface="Goudy Old Style" panose="02020502050305020303" pitchFamily="18" charset="0"/>
              <a:ea typeface="ＭＳ Ｐゴシック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Goudy Old Style" panose="02020502050305020303" pitchFamily="18" charset="0"/>
                <a:ea typeface="ＭＳ Ｐゴシック" charset="0"/>
              </a:rPr>
              <a:t>May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00B050"/>
                </a:solidFill>
                <a:latin typeface="Comic Sans MS" panose="030F0902030302020204" pitchFamily="66" charset="0"/>
                <a:ea typeface="ＭＳ Ｐゴシック" charset="0"/>
              </a:rPr>
              <a:t>GRADUATION!</a:t>
            </a:r>
          </a:p>
        </p:txBody>
      </p:sp>
    </p:spTree>
    <p:extLst>
      <p:ext uri="{BB962C8B-B14F-4D97-AF65-F5344CB8AC3E}">
        <p14:creationId xmlns:p14="http://schemas.microsoft.com/office/powerpoint/2010/main" val="204208759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GW_General_PPT (7)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24642</TotalTime>
  <Words>1670</Words>
  <Application>Microsoft Macintosh PowerPoint</Application>
  <PresentationFormat>Widescreen</PresentationFormat>
  <Paragraphs>316</Paragraphs>
  <Slides>29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48" baseType="lpstr">
      <vt:lpstr>FangSong</vt:lpstr>
      <vt:lpstr>Abadi MT Condensed Light</vt:lpstr>
      <vt:lpstr>Aharoni</vt:lpstr>
      <vt:lpstr>AkayaKanadaka</vt:lpstr>
      <vt:lpstr>Arial</vt:lpstr>
      <vt:lpstr>Book Antiqua</vt:lpstr>
      <vt:lpstr>Calibri</vt:lpstr>
      <vt:lpstr>Comic Sans MS</vt:lpstr>
      <vt:lpstr>Cooper Black</vt:lpstr>
      <vt:lpstr>Georgia</vt:lpstr>
      <vt:lpstr>Gill Sans MT</vt:lpstr>
      <vt:lpstr>Goudy Old Style</vt:lpstr>
      <vt:lpstr>Goudy Stout</vt:lpstr>
      <vt:lpstr>Tahoma</vt:lpstr>
      <vt:lpstr>Times New Roman</vt:lpstr>
      <vt:lpstr>Wingdings</vt:lpstr>
      <vt:lpstr>Parcel</vt:lpstr>
      <vt:lpstr>GW_General_PPT (7)</vt:lpstr>
      <vt:lpstr>2_Office Theme</vt:lpstr>
      <vt:lpstr>PowerPoint Presentation</vt:lpstr>
      <vt:lpstr>PowerPoint Presentation</vt:lpstr>
      <vt:lpstr>Goals of 4th year</vt:lpstr>
      <vt:lpstr>PowerPoint Presentation</vt:lpstr>
      <vt:lpstr> Identifying a Career Path</vt:lpstr>
      <vt:lpstr>Timeline for the rest of 3rd Year</vt:lpstr>
      <vt:lpstr>Residency Application Timeline</vt:lpstr>
      <vt:lpstr>(Detailed) Residency Application Timeline</vt:lpstr>
      <vt:lpstr>Residency Application Timeline (cont.)</vt:lpstr>
      <vt:lpstr>PowerPoint Presentation</vt:lpstr>
      <vt:lpstr>4th Year Graduation Requirements </vt:lpstr>
      <vt:lpstr>4th Year Graduation Requirements  Continued</vt:lpstr>
      <vt:lpstr>4th Year Graduation Requirements  Continued</vt:lpstr>
      <vt:lpstr>PowerPoint Presentation</vt:lpstr>
      <vt:lpstr>Preparing a Schedule</vt:lpstr>
      <vt:lpstr>Step 2</vt:lpstr>
      <vt:lpstr>Away/Extramural electives</vt:lpstr>
      <vt:lpstr>Away/Extramural electives</vt:lpstr>
      <vt:lpstr> Scheduling Advanced Electives</vt:lpstr>
      <vt:lpstr>Scheduling Interview Time</vt:lpstr>
      <vt:lpstr>PowerPoint Presentation</vt:lpstr>
      <vt:lpstr>PowerPoint Presentation</vt:lpstr>
      <vt:lpstr>Mandatory reading!</vt:lpstr>
      <vt:lpstr>Next steps in your Road to Residency?</vt:lpstr>
      <vt:lpstr>The Roadmap Ahead: Upcoming R2R Initiatives </vt:lpstr>
      <vt:lpstr>PowerPoint Presentation</vt:lpstr>
      <vt:lpstr>PowerPoint Presentation</vt:lpstr>
      <vt:lpstr>Questions about 4th year? </vt:lpstr>
      <vt:lpstr>YOU CAN DO THIS!!!</vt:lpstr>
    </vt:vector>
  </TitlesOfParts>
  <Company>SMHS @ GW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 planning during the clerkship year</dc:title>
  <dc:creator>Chretien, Katherine Chang</dc:creator>
  <cp:lastModifiedBy>stacy warner</cp:lastModifiedBy>
  <cp:revision>46</cp:revision>
  <dcterms:created xsi:type="dcterms:W3CDTF">2019-09-11T20:12:35Z</dcterms:created>
  <dcterms:modified xsi:type="dcterms:W3CDTF">2023-12-14T16:27:54Z</dcterms:modified>
</cp:coreProperties>
</file>