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</p:sldIdLst>
  <p:sldSz cx="9144000" cy="6858000"/>
  <p:notesSz cx="9144000" cy="6858000"/>
  <p:embeddedFontLst>
    <p:embeddedFont>
      <p:font typeface="FLTPMD+ArialMT"/>
      <p:regular r:id="rId105"/>
    </p:embeddedFont>
    <p:embeddedFont>
      <p:font typeface="IWGAVD+Arial-BoldMT"/>
      <p:regular r:id="rId106"/>
    </p:embeddedFont>
    <p:embeddedFont>
      <p:font typeface="VKMVOP+SegoeUI"/>
      <p:regular r:id="rId107"/>
    </p:embeddedFont>
    <p:embeddedFont>
      <p:font typeface="WVVMBI+SegoeUI-Bold"/>
      <p:regular r:id="rId108"/>
    </p:embeddedFont>
    <p:embeddedFont>
      <p:font typeface="TBSPKN+Calibri-Light,Bold"/>
      <p:regular r:id="rId109"/>
    </p:embeddedFont>
    <p:embeddedFont>
      <p:font typeface="DANHHB+FranklinGothic-MediumCond,BoldItalic"/>
      <p:regular r:id="rId110"/>
    </p:embeddedFont>
    <p:embeddedFont>
      <p:font typeface="NIVTAA+CambriaMath"/>
      <p:regular r:id="rId111"/>
    </p:embeddedFont>
    <p:embeddedFont>
      <p:font typeface="KQRDNS+ArialNarrow-Bold"/>
      <p:regular r:id="rId112"/>
    </p:embeddedFont>
    <p:embeddedFont>
      <p:font typeface="FAWARU+ArialNarrow"/>
      <p:regular r:id="rId113"/>
    </p:embeddedFont>
    <p:embeddedFont>
      <p:font typeface="TFDNIC+SymbolMT"/>
      <p:regular r:id="rId11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00" Type="http://schemas.openxmlformats.org/officeDocument/2006/relationships/slide" Target="slides/slide95.xml" /><Relationship Id="rId101" Type="http://schemas.openxmlformats.org/officeDocument/2006/relationships/slide" Target="slides/slide96.xml" /><Relationship Id="rId102" Type="http://schemas.openxmlformats.org/officeDocument/2006/relationships/slide" Target="slides/slide97.xml" /><Relationship Id="rId103" Type="http://schemas.openxmlformats.org/officeDocument/2006/relationships/slide" Target="slides/slide98.xml" /><Relationship Id="rId104" Type="http://schemas.openxmlformats.org/officeDocument/2006/relationships/slide" Target="slides/slide99.xml" /><Relationship Id="rId105" Type="http://schemas.openxmlformats.org/officeDocument/2006/relationships/font" Target="fonts/font1.fntdata" /><Relationship Id="rId106" Type="http://schemas.openxmlformats.org/officeDocument/2006/relationships/font" Target="fonts/font2.fntdata" /><Relationship Id="rId107" Type="http://schemas.openxmlformats.org/officeDocument/2006/relationships/font" Target="fonts/font3.fntdata" /><Relationship Id="rId108" Type="http://schemas.openxmlformats.org/officeDocument/2006/relationships/font" Target="fonts/font4.fntdata" /><Relationship Id="rId109" Type="http://schemas.openxmlformats.org/officeDocument/2006/relationships/font" Target="fonts/font5.fntdata" /><Relationship Id="rId11" Type="http://schemas.openxmlformats.org/officeDocument/2006/relationships/slide" Target="slides/slide6.xml" /><Relationship Id="rId110" Type="http://schemas.openxmlformats.org/officeDocument/2006/relationships/font" Target="fonts/font6.fntdata" /><Relationship Id="rId111" Type="http://schemas.openxmlformats.org/officeDocument/2006/relationships/font" Target="fonts/font7.fntdata" /><Relationship Id="rId112" Type="http://schemas.openxmlformats.org/officeDocument/2006/relationships/font" Target="fonts/font8.fntdata" /><Relationship Id="rId113" Type="http://schemas.openxmlformats.org/officeDocument/2006/relationships/font" Target="fonts/font9.fntdata" /><Relationship Id="rId114" Type="http://schemas.openxmlformats.org/officeDocument/2006/relationships/font" Target="fonts/font10.fntdata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slide" Target="slides/slide37.xml" /><Relationship Id="rId43" Type="http://schemas.openxmlformats.org/officeDocument/2006/relationships/slide" Target="slides/slide38.xml" /><Relationship Id="rId44" Type="http://schemas.openxmlformats.org/officeDocument/2006/relationships/slide" Target="slides/slide39.xml" /><Relationship Id="rId45" Type="http://schemas.openxmlformats.org/officeDocument/2006/relationships/slide" Target="slides/slide40.xml" /><Relationship Id="rId46" Type="http://schemas.openxmlformats.org/officeDocument/2006/relationships/slide" Target="slides/slide41.xml" /><Relationship Id="rId47" Type="http://schemas.openxmlformats.org/officeDocument/2006/relationships/slide" Target="slides/slide42.xml" /><Relationship Id="rId48" Type="http://schemas.openxmlformats.org/officeDocument/2006/relationships/slide" Target="slides/slide43.xml" /><Relationship Id="rId49" Type="http://schemas.openxmlformats.org/officeDocument/2006/relationships/slide" Target="slides/slide44.xml" /><Relationship Id="rId5" Type="http://schemas.openxmlformats.org/officeDocument/2006/relationships/slideMaster" Target="slideMasters/slideMaster1.xml" /><Relationship Id="rId50" Type="http://schemas.openxmlformats.org/officeDocument/2006/relationships/slide" Target="slides/slide45.xml" /><Relationship Id="rId51" Type="http://schemas.openxmlformats.org/officeDocument/2006/relationships/slide" Target="slides/slide46.xml" /><Relationship Id="rId52" Type="http://schemas.openxmlformats.org/officeDocument/2006/relationships/slide" Target="slides/slide47.xml" /><Relationship Id="rId53" Type="http://schemas.openxmlformats.org/officeDocument/2006/relationships/slide" Target="slides/slide48.xml" /><Relationship Id="rId54" Type="http://schemas.openxmlformats.org/officeDocument/2006/relationships/slide" Target="slides/slide49.xml" /><Relationship Id="rId55" Type="http://schemas.openxmlformats.org/officeDocument/2006/relationships/slide" Target="slides/slide50.xml" /><Relationship Id="rId56" Type="http://schemas.openxmlformats.org/officeDocument/2006/relationships/slide" Target="slides/slide51.xml" /><Relationship Id="rId57" Type="http://schemas.openxmlformats.org/officeDocument/2006/relationships/slide" Target="slides/slide52.xml" /><Relationship Id="rId58" Type="http://schemas.openxmlformats.org/officeDocument/2006/relationships/slide" Target="slides/slide53.xml" /><Relationship Id="rId59" Type="http://schemas.openxmlformats.org/officeDocument/2006/relationships/slide" Target="slides/slide54.xml" /><Relationship Id="rId6" Type="http://schemas.openxmlformats.org/officeDocument/2006/relationships/slide" Target="slides/slide1.xml" /><Relationship Id="rId60" Type="http://schemas.openxmlformats.org/officeDocument/2006/relationships/slide" Target="slides/slide55.xml" /><Relationship Id="rId61" Type="http://schemas.openxmlformats.org/officeDocument/2006/relationships/slide" Target="slides/slide56.xml" /><Relationship Id="rId62" Type="http://schemas.openxmlformats.org/officeDocument/2006/relationships/slide" Target="slides/slide57.xml" /><Relationship Id="rId63" Type="http://schemas.openxmlformats.org/officeDocument/2006/relationships/slide" Target="slides/slide58.xml" /><Relationship Id="rId64" Type="http://schemas.openxmlformats.org/officeDocument/2006/relationships/slide" Target="slides/slide59.xml" /><Relationship Id="rId65" Type="http://schemas.openxmlformats.org/officeDocument/2006/relationships/slide" Target="slides/slide60.xml" /><Relationship Id="rId66" Type="http://schemas.openxmlformats.org/officeDocument/2006/relationships/slide" Target="slides/slide61.xml" /><Relationship Id="rId67" Type="http://schemas.openxmlformats.org/officeDocument/2006/relationships/slide" Target="slides/slide62.xml" /><Relationship Id="rId68" Type="http://schemas.openxmlformats.org/officeDocument/2006/relationships/slide" Target="slides/slide63.xml" /><Relationship Id="rId69" Type="http://schemas.openxmlformats.org/officeDocument/2006/relationships/slide" Target="slides/slide64.xml" /><Relationship Id="rId7" Type="http://schemas.openxmlformats.org/officeDocument/2006/relationships/slide" Target="slides/slide2.xml" /><Relationship Id="rId70" Type="http://schemas.openxmlformats.org/officeDocument/2006/relationships/slide" Target="slides/slide65.xml" /><Relationship Id="rId71" Type="http://schemas.openxmlformats.org/officeDocument/2006/relationships/slide" Target="slides/slide66.xml" /><Relationship Id="rId72" Type="http://schemas.openxmlformats.org/officeDocument/2006/relationships/slide" Target="slides/slide67.xml" /><Relationship Id="rId73" Type="http://schemas.openxmlformats.org/officeDocument/2006/relationships/slide" Target="slides/slide68.xml" /><Relationship Id="rId74" Type="http://schemas.openxmlformats.org/officeDocument/2006/relationships/slide" Target="slides/slide69.xml" /><Relationship Id="rId75" Type="http://schemas.openxmlformats.org/officeDocument/2006/relationships/slide" Target="slides/slide70.xml" /><Relationship Id="rId76" Type="http://schemas.openxmlformats.org/officeDocument/2006/relationships/slide" Target="slides/slide71.xml" /><Relationship Id="rId77" Type="http://schemas.openxmlformats.org/officeDocument/2006/relationships/slide" Target="slides/slide72.xml" /><Relationship Id="rId78" Type="http://schemas.openxmlformats.org/officeDocument/2006/relationships/slide" Target="slides/slide73.xml" /><Relationship Id="rId79" Type="http://schemas.openxmlformats.org/officeDocument/2006/relationships/slide" Target="slides/slide74.xml" /><Relationship Id="rId8" Type="http://schemas.openxmlformats.org/officeDocument/2006/relationships/slide" Target="slides/slide3.xml" /><Relationship Id="rId80" Type="http://schemas.openxmlformats.org/officeDocument/2006/relationships/slide" Target="slides/slide75.xml" /><Relationship Id="rId81" Type="http://schemas.openxmlformats.org/officeDocument/2006/relationships/slide" Target="slides/slide76.xml" /><Relationship Id="rId82" Type="http://schemas.openxmlformats.org/officeDocument/2006/relationships/slide" Target="slides/slide77.xml" /><Relationship Id="rId83" Type="http://schemas.openxmlformats.org/officeDocument/2006/relationships/slide" Target="slides/slide78.xml" /><Relationship Id="rId84" Type="http://schemas.openxmlformats.org/officeDocument/2006/relationships/slide" Target="slides/slide79.xml" /><Relationship Id="rId85" Type="http://schemas.openxmlformats.org/officeDocument/2006/relationships/slide" Target="slides/slide80.xml" /><Relationship Id="rId86" Type="http://schemas.openxmlformats.org/officeDocument/2006/relationships/slide" Target="slides/slide81.xml" /><Relationship Id="rId87" Type="http://schemas.openxmlformats.org/officeDocument/2006/relationships/slide" Target="slides/slide82.xml" /><Relationship Id="rId88" Type="http://schemas.openxmlformats.org/officeDocument/2006/relationships/slide" Target="slides/slide83.xml" /><Relationship Id="rId89" Type="http://schemas.openxmlformats.org/officeDocument/2006/relationships/slide" Target="slides/slide84.xml" /><Relationship Id="rId9" Type="http://schemas.openxmlformats.org/officeDocument/2006/relationships/slide" Target="slides/slide4.xml" /><Relationship Id="rId90" Type="http://schemas.openxmlformats.org/officeDocument/2006/relationships/slide" Target="slides/slide85.xml" /><Relationship Id="rId91" Type="http://schemas.openxmlformats.org/officeDocument/2006/relationships/slide" Target="slides/slide86.xml" /><Relationship Id="rId92" Type="http://schemas.openxmlformats.org/officeDocument/2006/relationships/slide" Target="slides/slide87.xml" /><Relationship Id="rId93" Type="http://schemas.openxmlformats.org/officeDocument/2006/relationships/slide" Target="slides/slide88.xml" /><Relationship Id="rId94" Type="http://schemas.openxmlformats.org/officeDocument/2006/relationships/slide" Target="slides/slide89.xml" /><Relationship Id="rId95" Type="http://schemas.openxmlformats.org/officeDocument/2006/relationships/slide" Target="slides/slide90.xml" /><Relationship Id="rId96" Type="http://schemas.openxmlformats.org/officeDocument/2006/relationships/slide" Target="slides/slide91.xml" /><Relationship Id="rId97" Type="http://schemas.openxmlformats.org/officeDocument/2006/relationships/slide" Target="slides/slide92.xml" /><Relationship Id="rId98" Type="http://schemas.openxmlformats.org/officeDocument/2006/relationships/slide" Target="slides/slide93.xml" /><Relationship Id="rId99" Type="http://schemas.openxmlformats.org/officeDocument/2006/relationships/slide" Target="slides/slide9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careerservices.gwu.edu/federal-work-study" TargetMode="External" /><Relationship Id="rId3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Relationship Id="rId3" Type="http://schemas.openxmlformats.org/officeDocument/2006/relationships/hyperlink" Target="https://columbian.gwu.edu/international-visiting-scholars-program-current-visiting-scholars" TargetMode="Externa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Relationship Id="rId3" Type="http://schemas.openxmlformats.org/officeDocument/2006/relationships/hyperlink" Target="https://hr.gwu.edu/" TargetMode="Externa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slide" Target="slide3.xml" /><Relationship Id="rId4" Type="http://schemas.openxmlformats.org/officeDocument/2006/relationships/slide" Target="slide13.xml" /><Relationship Id="rId5" Type="http://schemas.openxmlformats.org/officeDocument/2006/relationships/slide" Target="slide45.xml" /><Relationship Id="rId6" Type="http://schemas.openxmlformats.org/officeDocument/2006/relationships/slide" Target="slide58.xml" /><Relationship Id="rId7" Type="http://schemas.openxmlformats.org/officeDocument/2006/relationships/slide" Target="slide73.xml" /><Relationship Id="rId8" Type="http://schemas.openxmlformats.org/officeDocument/2006/relationships/slide" Target="slide88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Relationship Id="rId3" Type="http://schemas.openxmlformats.org/officeDocument/2006/relationships/hyperlink" Target="https://acrp.smhs.gwu.edu/" TargetMode="Externa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Relationship Id="rId3" Type="http://schemas.openxmlformats.org/officeDocument/2006/relationships/hyperlink" Target="https://urldefense.com/v3/__https:/compliance.gwu.edu/conflicts-interest-and-commitment-faculty-and-investigators-policy__;!!FMDslA!dPZcbhZWUkrj1EWZm5MkYFtkj9FeCPOzdL9i2KZQbh_P5NLSS2XdEjRkS5UJ-rKq-BDZSr844VrwjjfYkVbySheTOdJv4AM$" TargetMode="Externa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8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2.png" /><Relationship Id="rId3" Type="http://schemas.openxmlformats.org/officeDocument/2006/relationships/hyperlink" Target="mailto:comply@gwu.edu" TargetMode="External" /><Relationship Id="rId4" Type="http://schemas.openxmlformats.org/officeDocument/2006/relationships/hyperlink" Target="https://urlisolation.com/browser?url=https://research.gwu.edu/phs-conflicts-interest&amp;traceToken=1668627546;cnmc_hosted;https:/compliance.gwu.edu/confli&amp;clickId=EBE6BCA8-337F-420E-9AF2-C62773C90803" TargetMode="External" /><Relationship Id="rId5" Type="http://schemas.openxmlformats.org/officeDocument/2006/relationships/hyperlink" Target="mailto:askovpr@gwu.edu" TargetMode="External" /><Relationship Id="rId6" Type="http://schemas.openxmlformats.org/officeDocument/2006/relationships/hyperlink" Target="mailto:compliance@childrensnational.org" TargetMode="Externa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3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4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5.pn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6.png" /><Relationship Id="rId3" Type="http://schemas.openxmlformats.org/officeDocument/2006/relationships/hyperlink" Target="https://ctsicn.org" TargetMode="Externa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7.pn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8.pn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9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0.pn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1.pn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2.png" /><Relationship Id="rId3" Type="http://schemas.openxmlformats.org/officeDocument/2006/relationships/hyperlink" Target="mailto:Nathaniel.Bible@gwu-hospital.com" TargetMode="External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3.png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4.png" /><Relationship Id="rId3" Type="http://schemas.openxmlformats.org/officeDocument/2006/relationships/hyperlink" Target="https://www.crisphealth.org" TargetMode="External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5.png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6.png" /><Relationship Id="rId3" Type="http://schemas.openxmlformats.org/officeDocument/2006/relationships/hyperlink" Target="https://pedsnet.org" TargetMode="External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7.png" /><Relationship Id="rId3" Type="http://schemas.openxmlformats.org/officeDocument/2006/relationships/hyperlink" Target="https://www.researchallofus.org" TargetMode="External" /><Relationship Id="rId4" Type="http://schemas.openxmlformats.org/officeDocument/2006/relationships/hyperlink" Target="https://databrowser.researchallofus.org/" TargetMode="External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8.png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0.png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1.png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2.png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3.png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app.protocolbuilderpro.com/register/george-washington-university" TargetMode="External" /><Relationship Id="rId3" Type="http://schemas.openxmlformats.org/officeDocument/2006/relationships/image" Target="../media/image64.png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5.png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6.png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7.png" /></Relationships>
</file>

<file path=ppt/slides/_rels/slide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8.png" /></Relationships>
</file>

<file path=ppt/slides/_rels/slide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0.png" /></Relationships>
</file>

<file path=ppt/slides/_rels/slide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1.png" /></Relationships>
</file>

<file path=ppt/slides/_rels/slide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cnmc.sharepoint.com/sites/research/SitePages/GrantsContracts/OnCore.aspx" TargetMode="External" /><Relationship Id="rId3" Type="http://schemas.openxmlformats.org/officeDocument/2006/relationships/image" Target="../media/image72.png" /><Relationship Id="rId4" Type="http://schemas.openxmlformats.org/officeDocument/2006/relationships/hyperlink" Target="mailto:CRMS@childrensnational.org" TargetMode="External" /></Relationships>
</file>

<file path=ppt/slides/_rels/slide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3.png" /></Relationships>
</file>

<file path=ppt/slides/_rels/slide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4.png" /></Relationships>
</file>

<file path=ppt/slides/_rels/slide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5.png" /><Relationship Id="rId3" Type="http://schemas.openxmlformats.org/officeDocument/2006/relationships/hyperlink" Target="mailto:ids@mfa.gwu.edu" TargetMode="External" /></Relationships>
</file>

<file path=ppt/slides/_rels/slide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6.png" /></Relationships>
</file>

<file path=ppt/slides/_rels/slide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7.png" /></Relationships>
</file>

<file path=ppt/slides/_rels/slide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8.png" /></Relationships>
</file>

<file path=ppt/slides/_rels/slide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9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0.png" /></Relationships>
</file>

<file path=ppt/slides/_rels/slide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1.png" /></Relationships>
</file>

<file path=ppt/slides/_rels/slide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2.png" /></Relationships>
</file>

<file path=ppt/slides/_rels/slide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3.png" /></Relationships>
</file>

<file path=ppt/slides/_rels/slide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4.png" /></Relationships>
</file>

<file path=ppt/slides/_rels/slide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5.png" /></Relationships>
</file>

<file path=ppt/slides/_rels/slide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6.png" /></Relationships>
</file>

<file path=ppt/slides/_rels/slide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7.png" /></Relationships>
</file>

<file path=ppt/slides/_rels/slide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8.png" /><Relationship Id="rId3" Type="http://schemas.openxmlformats.org/officeDocument/2006/relationships/hyperlink" Target="about:blank" TargetMode="External" /></Relationships>
</file>

<file path=ppt/slides/_rels/slide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_rels/slide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cnri.childrensnational.org/2022/articles/research-funding.html" TargetMode="External" /><Relationship Id="rId3" Type="http://schemas.openxmlformats.org/officeDocument/2006/relationships/image" Target="../media/image90.png" /></Relationships>
</file>

<file path=ppt/slides/_rels/slide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1.png" /></Relationships>
</file>

<file path=ppt/slides/_rels/slide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2.png" /></Relationships>
</file>

<file path=ppt/slides/_rels/slide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3.png" /></Relationships>
</file>

<file path=ppt/slides/_rels/slide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4.png" /></Relationships>
</file>

<file path=ppt/slides/_rels/slide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5.png" /></Relationships>
</file>

<file path=ppt/slides/_rels/slide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hyperlink" Target="https://ctsicn.org/virtual-organizer" TargetMode="External" /><Relationship Id="rId2" Type="http://schemas.openxmlformats.org/officeDocument/2006/relationships/image" Target="../media/image96.png" /><Relationship Id="rId3" Type="http://schemas.openxmlformats.org/officeDocument/2006/relationships/hyperlink" Target="https://cnmc.sharepoint.com/sites/research/SitePages/Research-Navigator-Resources.aspx" TargetMode="External" /><Relationship Id="rId4" Type="http://schemas.openxmlformats.org/officeDocument/2006/relationships/hyperlink" Target="https://cnmc.sharepoint.com/sites/research/SitePages/GrantsContracts/Grants-and-Contracts-Office.aspx" TargetMode="External" /><Relationship Id="rId5" Type="http://schemas.openxmlformats.org/officeDocument/2006/relationships/hyperlink" Target="https://childrensnational.zoom.us/rec/play/oi8hWAGKRx1KqmQ8HokImT0_CRp6h71cpUUFuM5Bw38tmUF54twIuV6O3WTL_3XO9A5yqBfICi8FiQzh.-fTSCXb1vVa4WsO6?startTime=1658407807000&amp;_x_zm_rtaid=1DcpUKaDToiTgA9LBmLsAA.1668679673323.21b8a8a18dcb03a826a6d0449fa16649&amp;_x_zm_rhtaid=730" TargetMode="External" /><Relationship Id="rId6" Type="http://schemas.openxmlformats.org/officeDocument/2006/relationships/hyperlink" Target="https://childrensnational.org/research/about-us/administration/grants-contracts-finance" TargetMode="External" /><Relationship Id="rId7" Type="http://schemas.openxmlformats.org/officeDocument/2006/relationships/hyperlink" Target="https://beargrants.childrensnational.org/Grants/sd/Rooms/DisplayPages/LayoutInitial?Container=com.webridge.entity.Entity%5BOID%5B5C3E6DF4AA49DF408616C9B82E714D46%5D%5D" TargetMode="External" /><Relationship Id="rId8" Type="http://schemas.openxmlformats.org/officeDocument/2006/relationships/hyperlink" Target="https://childrensnational.agiloft.com/ui/do/system/measureFont;page=jMnGDu19Sb88n7RtNFt08usPksQ10003.al" TargetMode="External" /><Relationship Id="rId9" Type="http://schemas.openxmlformats.org/officeDocument/2006/relationships/hyperlink" Target="https://cnhirb.huronresearchsuite.com/" TargetMode="External" /></Relationships>
</file>

<file path=ppt/slides/_rels/slide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7.png" /><Relationship Id="rId3" Type="http://schemas.openxmlformats.org/officeDocument/2006/relationships/hyperlink" Target="mailto:grantsandcontracts@childrensnational.org" TargetMode="External" /><Relationship Id="rId4" Type="http://schemas.openxmlformats.org/officeDocument/2006/relationships/hyperlink" Target="mailto:researchcontracts@childrensnational.org" TargetMode="External" /><Relationship Id="rId5" Type="http://schemas.openxmlformats.org/officeDocument/2006/relationships/hyperlink" Target="mailto:cto@childrensnational.org" TargetMode="External" /><Relationship Id="rId6" Type="http://schemas.openxmlformats.org/officeDocument/2006/relationships/hyperlink" Target="mailto:ophs@childrensnational.org" TargetMode="External" /><Relationship Id="rId7" Type="http://schemas.openxmlformats.org/officeDocument/2006/relationships/hyperlink" Target="mailto:CTSINavigator@childrensnational.org" TargetMode="External" /><Relationship Id="rId8" Type="http://schemas.openxmlformats.org/officeDocument/2006/relationships/hyperlink" Target="mailto:BearGrants@childrensnational.org" TargetMode="External" /><Relationship Id="rId9" Type="http://schemas.openxmlformats.org/officeDocument/2006/relationships/hyperlink" Target="mailto:contractsreview@childrensnational.org" TargetMode="External" /></Relationships>
</file>

<file path=ppt/slides/_rels/slide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8.png" /><Relationship Id="rId3" Type="http://schemas.openxmlformats.org/officeDocument/2006/relationships/hyperlink" Target="https://ctsicn.org/join" TargetMode="External" /></Relationships>
</file>

<file path=ppt/slides/_rels/slide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90625" y="2045527"/>
            <a:ext cx="7340330" cy="1155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Bootcamp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Clinical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for</a:t>
            </a:r>
          </a:p>
          <a:p>
            <a:pPr marL="1697260" marR="0">
              <a:lnSpc>
                <a:spcPts val="4000"/>
              </a:lnSpc>
              <a:spcBef>
                <a:spcPts val="80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Investigators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82551" y="3787864"/>
            <a:ext cx="5840370" cy="1151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898989"/>
                </a:solidFill>
                <a:latin typeface="Calibri"/>
                <a:cs typeface="Calibri"/>
              </a:rPr>
              <a:t>Session</a:t>
            </a:r>
            <a:r>
              <a:rPr dirty="0" sz="3200" spc="-76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898989"/>
                </a:solidFill>
                <a:latin typeface="Calibri"/>
                <a:cs typeface="Calibri"/>
              </a:rPr>
              <a:t>1</a:t>
            </a:r>
            <a:r>
              <a:rPr dirty="0" sz="3200" spc="-6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898989"/>
                </a:solidFill>
                <a:latin typeface="Mangal"/>
                <a:cs typeface="Mangal"/>
              </a:rPr>
              <a:t>–</a:t>
            </a:r>
            <a:r>
              <a:rPr dirty="0" sz="3200" spc="-72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898989"/>
                </a:solidFill>
                <a:latin typeface="Calibri"/>
                <a:cs typeface="Calibri"/>
              </a:rPr>
              <a:t>Thursday</a:t>
            </a:r>
            <a:r>
              <a:rPr dirty="0" sz="3200" spc="-77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898989"/>
                </a:solidFill>
                <a:latin typeface="Calibri"/>
                <a:cs typeface="Calibri"/>
              </a:rPr>
              <a:t>November</a:t>
            </a:r>
            <a:r>
              <a:rPr dirty="0" sz="3200" spc="-76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898989"/>
                </a:solidFill>
                <a:latin typeface="Calibri"/>
                <a:cs typeface="Calibri"/>
              </a:rPr>
              <a:t>17</a:t>
            </a:r>
          </a:p>
          <a:p>
            <a:pPr marL="2476698" marR="0">
              <a:lnSpc>
                <a:spcPts val="3200"/>
              </a:lnSpc>
              <a:spcBef>
                <a:spcPts val="194"/>
              </a:spcBef>
              <a:spcAft>
                <a:spcPts val="0"/>
              </a:spcAft>
            </a:pPr>
            <a:r>
              <a:rPr dirty="0" sz="3200">
                <a:solidFill>
                  <a:srgbClr val="898989"/>
                </a:solidFill>
                <a:latin typeface="Calibri"/>
                <a:cs typeface="Calibri"/>
              </a:rPr>
              <a:t>2022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56370" y="614794"/>
            <a:ext cx="5610546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Calibri"/>
                <a:cs typeface="Calibri"/>
              </a:rPr>
              <a:t>After</a:t>
            </a:r>
            <a:r>
              <a:rPr dirty="0" sz="4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  <a:r>
              <a:rPr dirty="0" sz="4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000000"/>
                </a:solidFill>
                <a:latin typeface="Calibri"/>
                <a:cs typeface="Calibri"/>
              </a:rPr>
              <a:t>Completion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39" y="1588506"/>
            <a:ext cx="6981521" cy="425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650" spc="1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Attend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results</a:t>
            </a:r>
            <a:r>
              <a:rPr dirty="0" sz="2600" spc="4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650" spc="1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26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become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1539" y="1962518"/>
            <a:ext cx="1260053" cy="368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meeting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82540" y="1962518"/>
            <a:ext cx="3312872" cy="10022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marketing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shill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2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company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26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has</a:t>
            </a:r>
          </a:p>
          <a:p>
            <a:pPr marL="0" marR="0">
              <a:lnSpc>
                <a:spcPts val="2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sponsored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639" y="2301738"/>
            <a:ext cx="3947065" cy="20895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650" spc="1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26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disclose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342900" marR="0">
              <a:lnSpc>
                <a:spcPts val="2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results</a:t>
            </a:r>
            <a:r>
              <a:rPr dirty="0" sz="260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until</a:t>
            </a:r>
            <a:r>
              <a:rPr dirty="0" sz="2600" spc="-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approved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342900" marR="0">
              <a:lnSpc>
                <a:spcPts val="24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so</a:t>
            </a:r>
          </a:p>
          <a:p>
            <a:pPr marL="0" marR="0">
              <a:lnSpc>
                <a:spcPts val="2960"/>
              </a:lnSpc>
              <a:spcBef>
                <a:spcPts val="21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650" spc="1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invest</a:t>
            </a:r>
            <a:r>
              <a:rPr dirty="0" sz="26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342900" marR="0">
              <a:lnSpc>
                <a:spcPts val="2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company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26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run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342900" marR="0">
              <a:lnSpc>
                <a:spcPts val="24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clinical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trial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39640" y="2935722"/>
            <a:ext cx="3991458" cy="7423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650" spc="1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put</a:t>
            </a:r>
            <a:r>
              <a:rPr dirty="0" sz="26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context</a:t>
            </a:r>
            <a:r>
              <a:rPr dirty="0" sz="26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how</a:t>
            </a:r>
            <a:r>
              <a:rPr dirty="0" sz="26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342900" marR="0">
              <a:lnSpc>
                <a:spcPts val="24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drug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fits</a:t>
            </a:r>
            <a:r>
              <a:rPr dirty="0" sz="260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82540" y="3626725"/>
            <a:ext cx="3477901" cy="6852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therapeutic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landscape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24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disease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8639" y="4362186"/>
            <a:ext cx="3767790" cy="16932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650" spc="1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26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become</a:t>
            </a:r>
          </a:p>
          <a:p>
            <a:pPr marL="342900" marR="0">
              <a:lnSpc>
                <a:spcPts val="2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intoxicated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260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342900" marR="0">
              <a:lnSpc>
                <a:spcPts val="24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thought</a:t>
            </a:r>
            <a:r>
              <a:rPr dirty="0" sz="26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26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</a:p>
          <a:p>
            <a:pPr marL="342900" marR="0">
              <a:lnSpc>
                <a:spcPts val="24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subject</a:t>
            </a:r>
            <a:r>
              <a:rPr dirty="0" sz="26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matter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expert</a:t>
            </a:r>
            <a:r>
              <a:rPr dirty="0" sz="26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or</a:t>
            </a:r>
          </a:p>
          <a:p>
            <a:pPr marL="342900" marR="0">
              <a:lnSpc>
                <a:spcPts val="24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thought</a:t>
            </a:r>
            <a:r>
              <a:rPr dirty="0" sz="26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leader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71738" y="569194"/>
            <a:ext cx="1454993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Why?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430" y="1508655"/>
            <a:ext cx="223574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dirty="0" sz="25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25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nothing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5430" y="1813455"/>
            <a:ext cx="2902709" cy="1270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  <a:r>
              <a:rPr dirty="0" sz="25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satisfying,</a:t>
            </a:r>
            <a:r>
              <a:rPr dirty="0" sz="25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then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answering</a:t>
            </a:r>
            <a:r>
              <a:rPr dirty="0" sz="250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5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question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5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being</a:t>
            </a:r>
            <a:r>
              <a:rPr dirty="0" sz="250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part</a:t>
            </a:r>
            <a:r>
              <a:rPr dirty="0" sz="25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5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process</a:t>
            </a:r>
            <a:r>
              <a:rPr dirty="0" sz="25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5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…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9714" y="705964"/>
            <a:ext cx="3275174" cy="736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…working</a:t>
            </a:r>
            <a:r>
              <a:rPr dirty="0" sz="25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2500" spc="-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amazing,</a:t>
            </a:r>
          </a:p>
          <a:p>
            <a:pPr marL="308967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talented</a:t>
            </a:r>
            <a:r>
              <a:rPr dirty="0" sz="25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000000"/>
                </a:solidFill>
                <a:latin typeface="Calibri"/>
                <a:cs typeface="Calibri"/>
              </a:rPr>
              <a:t>colleagues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3002" y="4056638"/>
            <a:ext cx="4640660" cy="22016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927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FLTPMD+ArialMT"/>
                <a:cs typeface="FLTPMD+ArialMT"/>
              </a:rPr>
              <a:t>INVESTIGATORS</a:t>
            </a:r>
            <a:r>
              <a:rPr dirty="0" sz="3200" spc="8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FLTPMD+ArialMT"/>
                <a:cs typeface="FLTPMD+ArialMT"/>
              </a:rPr>
              <a:t>RELY</a:t>
            </a:r>
          </a:p>
          <a:p>
            <a:pPr marL="0" marR="0">
              <a:lnSpc>
                <a:spcPts val="3575"/>
              </a:lnSpc>
              <a:spcBef>
                <a:spcPts val="1025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FLTPMD+ArialMT"/>
                <a:cs typeface="FLTPMD+ArialMT"/>
              </a:rPr>
              <a:t>ON</a:t>
            </a:r>
            <a:r>
              <a:rPr dirty="0" sz="3200" spc="8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FLTPMD+ArialMT"/>
                <a:cs typeface="FLTPMD+ArialMT"/>
              </a:rPr>
              <a:t>TRAINED</a:t>
            </a:r>
            <a:r>
              <a:rPr dirty="0" sz="3200" spc="8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FLTPMD+ArialMT"/>
                <a:cs typeface="FLTPMD+ArialMT"/>
              </a:rPr>
              <a:t>CLINICAL</a:t>
            </a:r>
          </a:p>
          <a:p>
            <a:pPr marL="409575" marR="0">
              <a:lnSpc>
                <a:spcPts val="3575"/>
              </a:lnSpc>
              <a:spcBef>
                <a:spcPts val="1025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FLTPMD+ArialMT"/>
                <a:cs typeface="FLTPMD+ArialMT"/>
              </a:rPr>
              <a:t>RESEARCH</a:t>
            </a:r>
            <a:r>
              <a:rPr dirty="0" sz="3200" spc="8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FLTPMD+ArialMT"/>
                <a:cs typeface="FLTPMD+ArialMT"/>
              </a:rPr>
              <a:t>STAFF</a:t>
            </a:r>
          </a:p>
          <a:p>
            <a:pPr marL="961231" marR="0">
              <a:lnSpc>
                <a:spcPts val="1787"/>
              </a:lnSpc>
              <a:spcBef>
                <a:spcPts val="2423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FLTPMD+ArialMT"/>
                <a:cs typeface="FLTPMD+ArialMT"/>
              </a:rPr>
              <a:t>AILEEN</a:t>
            </a:r>
            <a:r>
              <a:rPr dirty="0" sz="1600" spc="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FLTPMD+ArialMT"/>
                <a:cs typeface="FLTPMD+ArialMT"/>
              </a:rPr>
              <a:t>CHANG</a:t>
            </a:r>
            <a:r>
              <a:rPr dirty="0" sz="1600" spc="4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FLTPMD+ArialMT"/>
                <a:cs typeface="FLTPMD+ArialMT"/>
              </a:rPr>
              <a:t>MD</a:t>
            </a:r>
            <a:r>
              <a:rPr dirty="0" sz="1600" spc="4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FLTPMD+ArialMT"/>
                <a:cs typeface="FLTPMD+ArialMT"/>
              </a:rPr>
              <a:t>MSPH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27776" y="1134943"/>
            <a:ext cx="2162497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fffff"/>
                </a:solidFill>
                <a:latin typeface="Calibri"/>
                <a:cs typeface="Calibri"/>
              </a:rPr>
              <a:t>OUTLINE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63190" y="2097740"/>
            <a:ext cx="4346856" cy="6307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2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50">
                <a:solidFill>
                  <a:srgbClr val="ffffff"/>
                </a:solidFill>
                <a:latin typeface="FLTPMD+ArialMT"/>
                <a:cs typeface="FLTPMD+ArialMT"/>
              </a:rPr>
              <a:t>•</a:t>
            </a:r>
            <a:r>
              <a:rPr dirty="0" sz="4050" spc="-17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ffffff"/>
                </a:solidFill>
                <a:latin typeface="Calibri"/>
                <a:cs typeface="Calibri"/>
              </a:rPr>
              <a:t>SOURCING</a:t>
            </a:r>
            <a:r>
              <a:rPr dirty="0" sz="4000" spc="-9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ffffff"/>
                </a:solidFill>
                <a:latin typeface="Calibri"/>
                <a:cs typeface="Calibri"/>
              </a:rPr>
              <a:t>TALENT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63190" y="3520140"/>
            <a:ext cx="3371270" cy="9863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2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50">
                <a:solidFill>
                  <a:srgbClr val="ffffff"/>
                </a:solidFill>
                <a:latin typeface="FLTPMD+ArialMT"/>
                <a:cs typeface="FLTPMD+ArialMT"/>
              </a:rPr>
              <a:t>•</a:t>
            </a:r>
            <a:r>
              <a:rPr dirty="0" sz="4050" spc="-17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ffffff"/>
                </a:solidFill>
                <a:latin typeface="Calibri"/>
                <a:cs typeface="Calibri"/>
              </a:rPr>
              <a:t>ONBOARDING</a:t>
            </a:r>
          </a:p>
          <a:p>
            <a:pPr marL="28575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Calibri"/>
                <a:cs typeface="Calibri"/>
              </a:rPr>
              <a:t>RESOURCES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63190" y="5298140"/>
            <a:ext cx="3611781" cy="9863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2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50">
                <a:solidFill>
                  <a:srgbClr val="ffffff"/>
                </a:solidFill>
                <a:latin typeface="FLTPMD+ArialMT"/>
                <a:cs typeface="FLTPMD+ArialMT"/>
              </a:rPr>
              <a:t>•</a:t>
            </a:r>
            <a:r>
              <a:rPr dirty="0" sz="4050" spc="-17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</a:p>
          <a:p>
            <a:pPr marL="28575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8446" y="664408"/>
            <a:ext cx="1977776" cy="164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FEDERAL</a:t>
            </a:r>
          </a:p>
          <a:p>
            <a:pPr marL="251172" marR="0">
              <a:lnSpc>
                <a:spcPts val="40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WORK</a:t>
            </a:r>
          </a:p>
          <a:p>
            <a:pPr marL="235966" marR="0">
              <a:lnSpc>
                <a:spcPts val="40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5288" y="2438630"/>
            <a:ext cx="2507862" cy="581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US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DEPARTMENT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22860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EDUCATION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5288" y="3053310"/>
            <a:ext cx="2468918" cy="824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u="sng">
                <a:solidFill>
                  <a:srgbClr val="0000ff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https://careerservic</a:t>
            </a:r>
          </a:p>
          <a:p>
            <a:pPr marL="22860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u="sng">
                <a:solidFill>
                  <a:srgbClr val="0000ff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es.gwu.edu/federal-</a:t>
            </a:r>
          </a:p>
          <a:p>
            <a:pPr marL="22860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u="sng">
                <a:solidFill>
                  <a:srgbClr val="0000ff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work-study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5288" y="3911830"/>
            <a:ext cx="2358785" cy="581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Need-based</a:t>
            </a:r>
          </a:p>
          <a:p>
            <a:pPr marL="22860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financial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assistance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5288" y="4526510"/>
            <a:ext cx="2399891" cy="5811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Undergraduate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22860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graduate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students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5288" y="5141190"/>
            <a:ext cx="1870888" cy="581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Fall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spring</a:t>
            </a:r>
          </a:p>
          <a:p>
            <a:pPr marL="22860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semester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08760" y="888558"/>
            <a:ext cx="2543671" cy="12004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031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VISITING</a:t>
            </a:r>
          </a:p>
          <a:p>
            <a:pPr marL="0" marR="0">
              <a:lnSpc>
                <a:spcPts val="4400"/>
              </a:lnSpc>
              <a:spcBef>
                <a:spcPts val="351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SCHOLARS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5288" y="2462404"/>
            <a:ext cx="2528570" cy="14345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u="sng">
                <a:solidFill>
                  <a:srgbClr val="0000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https://columbian.g</a:t>
            </a:r>
          </a:p>
          <a:p>
            <a:pPr marL="22860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 u="sng">
                <a:solidFill>
                  <a:srgbClr val="0000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wu.edu/internationa</a:t>
            </a:r>
          </a:p>
          <a:p>
            <a:pPr marL="228600" marR="0">
              <a:lnSpc>
                <a:spcPts val="2000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000" u="sng">
                <a:solidFill>
                  <a:srgbClr val="0000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l-visiting-scholars-</a:t>
            </a:r>
          </a:p>
          <a:p>
            <a:pPr marL="228600" marR="0">
              <a:lnSpc>
                <a:spcPts val="2000"/>
              </a:lnSpc>
              <a:spcBef>
                <a:spcPts val="159"/>
              </a:spcBef>
              <a:spcAft>
                <a:spcPts val="0"/>
              </a:spcAft>
            </a:pPr>
            <a:r>
              <a:rPr dirty="0" sz="2000" u="sng">
                <a:solidFill>
                  <a:srgbClr val="0000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program-current</a:t>
            </a:r>
            <a:r>
              <a:rPr dirty="0" sz="2000">
                <a:solidFill>
                  <a:srgbClr val="0000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</a:p>
          <a:p>
            <a:pPr marL="228600" marR="0">
              <a:lnSpc>
                <a:spcPts val="2000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000" u="sng">
                <a:solidFill>
                  <a:srgbClr val="0000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visiting-scholars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5288" y="3961004"/>
            <a:ext cx="2398004" cy="11602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444444"/>
                </a:solidFill>
                <a:latin typeface="FLTPMD+ArialMT"/>
                <a:cs typeface="FLTPMD+ArialMT"/>
              </a:rPr>
              <a:t>•</a:t>
            </a:r>
            <a:r>
              <a:rPr dirty="0" sz="2050" spc="569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alibri"/>
                <a:cs typeface="Calibri"/>
              </a:rPr>
              <a:t>J-1</a:t>
            </a:r>
            <a:r>
              <a:rPr dirty="0" sz="2000" spc="-49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alibri"/>
                <a:cs typeface="Calibri"/>
              </a:rPr>
              <a:t>visa/DS2019</a:t>
            </a:r>
          </a:p>
          <a:p>
            <a:pPr marL="228600" marR="0">
              <a:lnSpc>
                <a:spcPts val="2000"/>
              </a:lnSpc>
              <a:spcBef>
                <a:spcPts val="159"/>
              </a:spcBef>
              <a:spcAft>
                <a:spcPts val="0"/>
              </a:spcAft>
            </a:pPr>
            <a:r>
              <a:rPr dirty="0" sz="2000">
                <a:solidFill>
                  <a:srgbClr val="444444"/>
                </a:solidFill>
                <a:latin typeface="Calibri"/>
                <a:cs typeface="Calibri"/>
              </a:rPr>
              <a:t>paperwork</a:t>
            </a:r>
            <a:r>
              <a:rPr dirty="0" sz="2000" spc="-47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alibri"/>
                <a:cs typeface="Calibri"/>
              </a:rPr>
              <a:t>online</a:t>
            </a:r>
          </a:p>
          <a:p>
            <a:pPr marL="228600" marR="0">
              <a:lnSpc>
                <a:spcPts val="2000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000">
                <a:solidFill>
                  <a:srgbClr val="444444"/>
                </a:solidFill>
                <a:latin typeface="Calibri"/>
                <a:cs typeface="Calibri"/>
              </a:rPr>
              <a:t>for</a:t>
            </a:r>
            <a:r>
              <a:rPr dirty="0" sz="2000" spc="-49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alibri"/>
                <a:cs typeface="Calibri"/>
              </a:rPr>
              <a:t>the</a:t>
            </a:r>
            <a:r>
              <a:rPr dirty="0" sz="2000" spc="-47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alibri"/>
                <a:cs typeface="Calibri"/>
              </a:rPr>
              <a:t>Department</a:t>
            </a:r>
          </a:p>
          <a:p>
            <a:pPr marL="22860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444444"/>
                </a:solidFill>
                <a:latin typeface="Calibri"/>
                <a:cs typeface="Calibri"/>
              </a:rPr>
              <a:t>of</a:t>
            </a:r>
            <a:r>
              <a:rPr dirty="0" sz="2000" spc="-47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alibri"/>
                <a:cs typeface="Calibri"/>
              </a:rPr>
              <a:t>State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5288" y="5185284"/>
            <a:ext cx="2060372" cy="337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444444"/>
                </a:solidFill>
                <a:latin typeface="FLTPMD+ArialMT"/>
                <a:cs typeface="FLTPMD+ArialMT"/>
              </a:rPr>
              <a:t>•</a:t>
            </a:r>
            <a:r>
              <a:rPr dirty="0" sz="2050" spc="569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alibri"/>
                <a:cs typeface="Calibri"/>
              </a:rPr>
              <a:t>Proof</a:t>
            </a:r>
            <a:r>
              <a:rPr dirty="0" sz="2000" spc="-46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alibri"/>
                <a:cs typeface="Calibri"/>
              </a:rPr>
              <a:t>of</a:t>
            </a:r>
            <a:r>
              <a:rPr dirty="0" sz="2000" spc="-47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alibri"/>
                <a:cs typeface="Calibri"/>
              </a:rPr>
              <a:t>funding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78139" y="1190310"/>
            <a:ext cx="1798786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HIRING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5288" y="2462404"/>
            <a:ext cx="2455476" cy="15412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u="sng">
                <a:solidFill>
                  <a:srgbClr val="0000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https://hr.gwu.edu</a:t>
            </a:r>
            <a:r>
              <a:rPr dirty="0" sz="2000">
                <a:solidFill>
                  <a:srgbClr val="0000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</a:p>
          <a:p>
            <a:pPr marL="0" marR="0">
              <a:lnSpc>
                <a:spcPts val="2290"/>
              </a:lnSpc>
              <a:spcBef>
                <a:spcPts val="804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Job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description</a:t>
            </a:r>
          </a:p>
          <a:p>
            <a:pPr marL="0" marR="0">
              <a:lnSpc>
                <a:spcPts val="2290"/>
              </a:lnSpc>
              <a:spcBef>
                <a:spcPts val="804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Job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classification</a:t>
            </a:r>
          </a:p>
          <a:p>
            <a:pPr marL="0" marR="0">
              <a:lnSpc>
                <a:spcPts val="2290"/>
              </a:lnSpc>
              <a:spcBef>
                <a:spcPts val="804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Posting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5288" y="4067684"/>
            <a:ext cx="2355554" cy="6116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Interview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20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least</a:t>
            </a:r>
            <a:r>
              <a:rPr dirty="0" sz="20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 marL="22860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eligible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candidates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5288" y="4743324"/>
            <a:ext cx="918878" cy="337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Offer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5288" y="5144644"/>
            <a:ext cx="2251605" cy="337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Background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check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5832" y="1322832"/>
            <a:ext cx="3088034" cy="1155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Calibri"/>
                <a:cs typeface="Calibri"/>
              </a:rPr>
              <a:t>ONBOARDING</a:t>
            </a:r>
          </a:p>
          <a:p>
            <a:pPr marL="249609" marR="0">
              <a:lnSpc>
                <a:spcPts val="4000"/>
              </a:lnSpc>
              <a:spcBef>
                <a:spcPts val="80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Calibri"/>
                <a:cs typeface="Calibri"/>
              </a:rPr>
              <a:t>RESOURCES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27612" y="664408"/>
            <a:ext cx="2314872" cy="164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052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OFFICE</a:t>
            </a:r>
            <a:r>
              <a:rPr dirty="0" sz="4000" spc="-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148133" marR="0">
              <a:lnSpc>
                <a:spcPts val="40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CLINICAL</a:t>
            </a:r>
          </a:p>
          <a:p>
            <a:pPr marL="0" marR="0">
              <a:lnSpc>
                <a:spcPts val="40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5289" y="2462404"/>
            <a:ext cx="2837546" cy="885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https://clinicalresearch.</a:t>
            </a:r>
          </a:p>
          <a:p>
            <a:pPr marL="22860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gwu.edu/training-</a:t>
            </a:r>
          </a:p>
          <a:p>
            <a:pPr marL="228600" marR="0">
              <a:lnSpc>
                <a:spcPts val="2000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education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40" y="403185"/>
            <a:ext cx="7986110" cy="1389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Principal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Investigator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Responsibilities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(10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slide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max;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min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speaker)</a:t>
            </a:r>
          </a:p>
          <a:p>
            <a:pPr marL="0" marR="0">
              <a:lnSpc>
                <a:spcPts val="2290"/>
              </a:lnSpc>
              <a:spcBef>
                <a:spcPts val="44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050" spc="14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12:00-12:15</a:t>
            </a:r>
            <a:r>
              <a:rPr dirty="0" sz="2000" spc="902" b="1">
                <a:solidFill>
                  <a:srgbClr val="000000"/>
                </a:solidFill>
                <a:latin typeface="Calibri"/>
                <a:cs typeface="Calibri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000ff"/>
                </a:solidFill>
                <a:latin typeface="Calibri"/>
                <a:cs typeface="Calibri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Industry-sponsored</a:t>
            </a:r>
            <a:r>
              <a:rPr dirty="0" sz="2000" spc="-47" u="sng">
                <a:solidFill>
                  <a:srgbClr val="0000ff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000ff"/>
                </a:solidFill>
                <a:latin typeface="Calibri"/>
                <a:cs typeface="Calibri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</a:t>
            </a:r>
            <a:r>
              <a:rPr dirty="0" sz="2000" spc="-49" u="sng">
                <a:solidFill>
                  <a:srgbClr val="0000ff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000ff"/>
                </a:solidFill>
                <a:latin typeface="Calibri"/>
                <a:cs typeface="Calibri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investigator-initiated</a:t>
            </a:r>
            <a:r>
              <a:rPr dirty="0" sz="2000" spc="-47" u="sng">
                <a:solidFill>
                  <a:srgbClr val="0000ff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000ff"/>
                </a:solidFill>
                <a:latin typeface="Calibri"/>
                <a:cs typeface="Calibri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studies:</a:t>
            </a:r>
            <a:r>
              <a:rPr dirty="0" sz="2000" spc="72" u="sng">
                <a:solidFill>
                  <a:srgbClr val="0000ff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spc="-500">
                <a:solidFill>
                  <a:srgbClr val="0000ff"/>
                </a:solidFill>
                <a:latin typeface="Times New Roman"/>
                <a:cs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b="1" u="sng">
                <a:solidFill>
                  <a:srgbClr val="0000ff"/>
                </a:solidFill>
                <a:latin typeface="Calibri"/>
                <a:cs typeface="Calibri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Henry</a:t>
            </a:r>
          </a:p>
          <a:p>
            <a:pPr marL="34290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b="1" u="sng">
                <a:solidFill>
                  <a:srgbClr val="0000ff"/>
                </a:solidFill>
                <a:latin typeface="Calibri"/>
                <a:cs typeface="Calibri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Kaminski</a:t>
            </a:r>
          </a:p>
          <a:p>
            <a:pPr marL="0" marR="0">
              <a:lnSpc>
                <a:spcPts val="2290"/>
              </a:lnSpc>
              <a:spcBef>
                <a:spcPts val="44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050" spc="14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12:15-12:30</a:t>
            </a:r>
            <a:r>
              <a:rPr dirty="0" sz="2000" spc="451" b="1">
                <a:solidFill>
                  <a:srgbClr val="000000"/>
                </a:solid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000ff"/>
                </a:solid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Investigators</a:t>
            </a:r>
            <a:r>
              <a:rPr dirty="0" sz="2000" spc="-216">
                <a:solidFill>
                  <a:srgbClr val="0000ff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000ff"/>
                </a:solid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rely</a:t>
            </a:r>
            <a:r>
              <a:rPr dirty="0" sz="2000" spc="-47" u="sng">
                <a:solidFill>
                  <a:srgbClr val="0000ff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000ff"/>
                </a:solid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</a:t>
            </a:r>
            <a:r>
              <a:rPr dirty="0" sz="2000" spc="-47" u="sng">
                <a:solidFill>
                  <a:srgbClr val="0000ff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000ff"/>
                </a:solid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trained</a:t>
            </a:r>
            <a:r>
              <a:rPr dirty="0" sz="2000" spc="-47" u="sng">
                <a:solidFill>
                  <a:srgbClr val="0000ff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000ff"/>
                </a:solid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clinical</a:t>
            </a:r>
            <a:r>
              <a:rPr dirty="0" sz="2000" spc="-47" u="sng">
                <a:solidFill>
                  <a:srgbClr val="0000ff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000ff"/>
                </a:solid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</a:t>
            </a:r>
            <a:r>
              <a:rPr dirty="0" sz="2000" spc="-47" u="sng">
                <a:solidFill>
                  <a:srgbClr val="0000ff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000ff"/>
                </a:solid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staff:</a:t>
            </a:r>
            <a:r>
              <a:rPr dirty="0" sz="2000" spc="68" u="sng">
                <a:solidFill>
                  <a:srgbClr val="0000ff"/>
                </a:solidFill>
                <a:latin typeface="Times New Roman"/>
                <a:cs typeface="Times New Roma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b="1" u="sng">
                <a:solidFill>
                  <a:srgbClr val="0000ff"/>
                </a:solid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Aileen</a:t>
            </a:r>
          </a:p>
          <a:p>
            <a:pPr marL="34290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 u="sng">
                <a:solidFill>
                  <a:srgbClr val="0000ff"/>
                </a:solid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760077"/>
            <a:ext cx="7609489" cy="337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050" spc="14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12:30-12:45</a:t>
            </a:r>
            <a:r>
              <a:rPr dirty="0" sz="2000" spc="90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u="sng">
                <a:solidFill>
                  <a:srgbClr val="0000ff"/>
                </a:solidFill>
                <a:latin typeface="Calibri"/>
                <a:cs typeface="Calibri"/>
              </a:rPr>
              <a:t>Investigators</a:t>
            </a:r>
            <a:r>
              <a:rPr dirty="0" sz="2000" spc="-46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u="sng">
                <a:solidFill>
                  <a:srgbClr val="0000ff"/>
                </a:solidFill>
                <a:latin typeface="Calibri"/>
                <a:cs typeface="Calibri"/>
              </a:rPr>
              <a:t>need</a:t>
            </a:r>
            <a:r>
              <a:rPr dirty="0" sz="2000" spc="-47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u="sng">
                <a:solidFill>
                  <a:srgbClr val="0000ff"/>
                </a:solidFill>
                <a:latin typeface="Calibri"/>
                <a:cs typeface="Calibri"/>
              </a:rPr>
              <a:t>to</a:t>
            </a:r>
            <a:r>
              <a:rPr dirty="0" sz="2000" spc="-46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u="sng">
                <a:solidFill>
                  <a:srgbClr val="0000ff"/>
                </a:solidFill>
                <a:latin typeface="Calibri"/>
                <a:cs typeface="Calibri"/>
              </a:rPr>
              <a:t>recognize</a:t>
            </a:r>
            <a:r>
              <a:rPr dirty="0" sz="2000" spc="-47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u="sng">
                <a:solidFill>
                  <a:srgbClr val="0000ff"/>
                </a:solidFill>
                <a:latin typeface="Calibri"/>
                <a:cs typeface="Calibri"/>
              </a:rPr>
              <a:t>conflicts:</a:t>
            </a:r>
            <a:r>
              <a:rPr dirty="0" sz="2000" spc="43" u="sng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spc="-498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2000" b="1" u="sng">
                <a:solidFill>
                  <a:srgbClr val="0000ff"/>
                </a:solidFill>
                <a:latin typeface="Calibri"/>
                <a:cs typeface="Calibri"/>
              </a:rPr>
              <a:t>Laura</a:t>
            </a:r>
            <a:r>
              <a:rPr dirty="0" sz="2000" b="1" u="sng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000" b="1" u="sng">
                <a:solidFill>
                  <a:srgbClr val="0000ff"/>
                </a:solidFill>
                <a:latin typeface="Calibri"/>
                <a:cs typeface="Calibri"/>
              </a:rPr>
              <a:t>Sigman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2414865"/>
            <a:ext cx="7563256" cy="1450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Protocol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Frameworks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(10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slide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max;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min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speaker)</a:t>
            </a:r>
          </a:p>
          <a:p>
            <a:pPr marL="0" marR="0">
              <a:lnSpc>
                <a:spcPts val="2290"/>
              </a:lnSpc>
              <a:spcBef>
                <a:spcPts val="44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050" spc="14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12:50-1:05</a:t>
            </a:r>
            <a:r>
              <a:rPr dirty="0" sz="2000" spc="135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u="sng">
                <a:solidFill>
                  <a:srgbClr val="0000ff"/>
                </a:solid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Cohort</a:t>
            </a:r>
            <a:r>
              <a:rPr dirty="0" sz="2000" spc="403" u="sng">
                <a:solidFill>
                  <a:srgbClr val="0000ff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000ff"/>
                </a:solid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discovery</a:t>
            </a:r>
            <a:r>
              <a:rPr dirty="0" sz="2000" spc="-47" u="sng">
                <a:solidFill>
                  <a:srgbClr val="0000ff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000ff"/>
                </a:solid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&amp;</a:t>
            </a:r>
            <a:r>
              <a:rPr dirty="0" sz="2000" spc="-47" u="sng">
                <a:solidFill>
                  <a:srgbClr val="0000ff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000ff"/>
                </a:solid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databases:</a:t>
            </a:r>
            <a:r>
              <a:rPr dirty="0" sz="2000" spc="-81" u="sng">
                <a:solidFill>
                  <a:srgbClr val="0000ff"/>
                </a:solidFill>
                <a:latin typeface="Times New Roman"/>
                <a:cs typeface="Times New Roma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b="1" u="sng">
                <a:solidFill>
                  <a:srgbClr val="0000ff"/>
                </a:solid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Hiroki</a:t>
            </a:r>
            <a:r>
              <a:rPr dirty="0" sz="2000" b="1" u="sng">
                <a:solidFill>
                  <a:srgbClr val="0000ff"/>
                </a:solid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b="1" u="sng">
                <a:solidFill>
                  <a:srgbClr val="0000ff"/>
                </a:solid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Morizono</a:t>
            </a:r>
          </a:p>
          <a:p>
            <a:pPr marL="0" marR="0">
              <a:lnSpc>
                <a:spcPts val="2290"/>
              </a:lnSpc>
              <a:spcBef>
                <a:spcPts val="94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050" spc="14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1:05-1:20</a:t>
            </a:r>
            <a:r>
              <a:rPr dirty="0" sz="2000" spc="225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u="sng">
                <a:solidFill>
                  <a:srgbClr val="0000ff"/>
                </a:solid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Protocol</a:t>
            </a:r>
            <a:r>
              <a:rPr dirty="0" sz="2000" spc="-47" u="sng">
                <a:solidFill>
                  <a:srgbClr val="0000ff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000ff"/>
                </a:solid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Builder/</a:t>
            </a:r>
            <a:r>
              <a:rPr dirty="0" sz="2000" spc="-46" u="sng">
                <a:solidFill>
                  <a:srgbClr val="0000ff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000ff"/>
                </a:solid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OnCore:</a:t>
            </a:r>
            <a:r>
              <a:rPr dirty="0" sz="2000" spc="-103">
                <a:solidFill>
                  <a:srgbClr val="0000ff"/>
                </a:solidFill>
                <a:latin typeface="Times New Roman"/>
                <a:cs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b="1" u="sng">
                <a:solidFill>
                  <a:srgbClr val="0000ff"/>
                </a:solid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Richard</a:t>
            </a:r>
            <a:r>
              <a:rPr dirty="0" sz="2000" b="1" u="sng">
                <a:solidFill>
                  <a:srgbClr val="0000ff"/>
                </a:solid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b="1" u="sng">
                <a:solidFill>
                  <a:srgbClr val="0000ff"/>
                </a:solid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Lush</a:t>
            </a:r>
          </a:p>
          <a:p>
            <a:pPr marL="0" marR="0">
              <a:lnSpc>
                <a:spcPts val="2290"/>
              </a:lnSpc>
              <a:spcBef>
                <a:spcPts val="44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050" spc="14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1:20-1:35</a:t>
            </a:r>
            <a:r>
              <a:rPr dirty="0" sz="2000" spc="1801" b="1">
                <a:solidFill>
                  <a:srgbClr val="000000"/>
                </a:solid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000ff"/>
                </a:solid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Investigational</a:t>
            </a:r>
            <a:r>
              <a:rPr dirty="0" sz="2000" spc="-173">
                <a:solidFill>
                  <a:srgbClr val="0000ff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000ff"/>
                </a:solid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drug</a:t>
            </a:r>
            <a:r>
              <a:rPr dirty="0" sz="2000" spc="-47" u="sng">
                <a:solidFill>
                  <a:srgbClr val="0000ff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000ff"/>
                </a:solid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pharmacy-do-able:</a:t>
            </a:r>
            <a:r>
              <a:rPr dirty="0" sz="2000" spc="-60" u="sng">
                <a:solidFill>
                  <a:srgbClr val="0000ff"/>
                </a:solidFill>
                <a:latin typeface="Times New Roman"/>
                <a:cs typeface="Times New Roman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b="1" u="sng">
                <a:solidFill>
                  <a:srgbClr val="0000ff"/>
                </a:solid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Dorinne</a:t>
            </a:r>
            <a:r>
              <a:rPr dirty="0" sz="2000" b="1" u="sng">
                <a:solidFill>
                  <a:srgbClr val="0000ff"/>
                </a:solid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b="1" u="sng">
                <a:solidFill>
                  <a:srgbClr val="0000ff"/>
                </a:solid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Mettle-</a:t>
            </a:r>
          </a:p>
          <a:p>
            <a:pPr marL="34290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 u="sng">
                <a:solidFill>
                  <a:srgbClr val="0000ff"/>
                </a:solid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Amuah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40" y="4182705"/>
            <a:ext cx="8093601" cy="535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 i="1">
                <a:solidFill>
                  <a:srgbClr val="000000"/>
                </a:solidFill>
                <a:latin typeface="Calibri"/>
                <a:cs typeface="Calibri"/>
              </a:rPr>
              <a:t>1:40-2:00</a:t>
            </a:r>
            <a:r>
              <a:rPr dirty="0" sz="2000" spc="451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0000"/>
                </a:solidFill>
                <a:latin typeface="Calibri"/>
                <a:cs typeface="Calibri"/>
              </a:rPr>
              <a:t>Breakouts:</a:t>
            </a:r>
            <a:r>
              <a:rPr dirty="0" sz="2000" spc="-67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“How</a:t>
            </a:r>
            <a:r>
              <a:rPr dirty="0" sz="20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Get</a:t>
            </a:r>
            <a:r>
              <a:rPr dirty="0" sz="20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Started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20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Investigator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20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Externally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Sponsored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Study”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640" y="4686157"/>
            <a:ext cx="243547" cy="6337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</a:p>
          <a:p>
            <a:pPr marL="0" marR="0">
              <a:lnSpc>
                <a:spcPts val="2290"/>
              </a:lnSpc>
              <a:spcBef>
                <a:spcPts val="109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95196" y="4731345"/>
            <a:ext cx="3962810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Radwa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000000"/>
                </a:solidFill>
                <a:latin typeface="Calibri"/>
                <a:cs typeface="Calibri"/>
              </a:rPr>
              <a:t>Aly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20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Richard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Lush,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GW</a:t>
            </a:r>
          </a:p>
          <a:p>
            <a:pPr marL="53594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 u="sng">
                <a:solidFill>
                  <a:srgbClr val="0000ff"/>
                </a:solid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Jurran</a:t>
            </a:r>
            <a:r>
              <a:rPr dirty="0" sz="2000" spc="-33" b="1" u="sng">
                <a:solidFill>
                  <a:srgbClr val="0000ff"/>
                </a:solid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b="1" u="sng">
                <a:solidFill>
                  <a:srgbClr val="0000ff"/>
                </a:solid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Wilson</a:t>
            </a:r>
            <a:r>
              <a:rPr dirty="0" sz="2000">
                <a:solidFill>
                  <a:srgbClr val="0000ff"/>
                </a:solid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</a:t>
            </a:r>
            <a:r>
              <a:rPr dirty="0" sz="2000" spc="-49">
                <a:solidFill>
                  <a:srgbClr val="0000ff"/>
                </a:solidFill>
                <a:latin typeface="Times New Roman"/>
                <a:cs typeface="Times New Roman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b="1" u="sng">
                <a:solidFill>
                  <a:srgbClr val="0000ff"/>
                </a:solid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Patrick</a:t>
            </a:r>
            <a:r>
              <a:rPr dirty="0" sz="2000" b="1" u="sng">
                <a:solidFill>
                  <a:srgbClr val="0000ff"/>
                </a:solid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b="1" u="sng">
                <a:solidFill>
                  <a:srgbClr val="0000ff"/>
                </a:solid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O’Keefe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</a:t>
            </a:r>
            <a:r>
              <a:rPr dirty="0" sz="2000" spc="-102" b="1">
                <a:solidFill>
                  <a:srgbClr val="0000ff"/>
                </a:solid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u="sng">
                <a:solidFill>
                  <a:srgbClr val="0000ff"/>
                </a:solid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CNH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69408" y="938728"/>
            <a:ext cx="1816050" cy="1094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6409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GW</a:t>
            </a:r>
          </a:p>
          <a:p>
            <a:pPr marL="0" marR="0">
              <a:lnSpc>
                <a:spcPts val="40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REDCAP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5287" y="2462404"/>
            <a:ext cx="2854412" cy="6116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https://redcap.smhs.gw</a:t>
            </a:r>
          </a:p>
          <a:p>
            <a:pPr marL="22860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u.edu/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3114" y="1213048"/>
            <a:ext cx="926802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CITI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5288" y="2462404"/>
            <a:ext cx="2845055" cy="6116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https://about.citiprogra</a:t>
            </a:r>
          </a:p>
          <a:p>
            <a:pPr marL="22860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m.org/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9495" y="862741"/>
            <a:ext cx="2418346" cy="12227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4302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ASSOCIATION</a:t>
            </a:r>
            <a:r>
              <a:rPr dirty="0" sz="22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2200"/>
              </a:lnSpc>
              <a:spcBef>
                <a:spcPts val="176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CLINICAL</a:t>
            </a:r>
            <a:r>
              <a:rPr dirty="0" sz="220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</a:p>
          <a:p>
            <a:pPr marL="209773" marR="0">
              <a:lnSpc>
                <a:spcPts val="2200"/>
              </a:lnSpc>
              <a:spcBef>
                <a:spcPts val="176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PROFESSIONALS</a:t>
            </a:r>
          </a:p>
          <a:p>
            <a:pPr marL="744847" marR="0">
              <a:lnSpc>
                <a:spcPts val="2200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(ARCP)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5288" y="2462404"/>
            <a:ext cx="2562705" cy="885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Enhanced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clinical</a:t>
            </a:r>
          </a:p>
          <a:p>
            <a:pPr marL="22860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courses</a:t>
            </a:r>
            <a:r>
              <a:rPr dirty="0" sz="20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228600" marR="0">
              <a:lnSpc>
                <a:spcPts val="2000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certifications.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5288" y="3412364"/>
            <a:ext cx="2393329" cy="885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GW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provides</a:t>
            </a:r>
            <a:r>
              <a:rPr dirty="0" sz="20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free</a:t>
            </a:r>
          </a:p>
          <a:p>
            <a:pPr marL="22860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training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0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enhance</a:t>
            </a:r>
          </a:p>
          <a:p>
            <a:pPr marL="228600" marR="0">
              <a:lnSpc>
                <a:spcPts val="2000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career.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5288" y="4362324"/>
            <a:ext cx="2594824" cy="6116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u="sng">
                <a:solidFill>
                  <a:srgbClr val="0000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https://acrp.smhs.gw</a:t>
            </a:r>
          </a:p>
          <a:p>
            <a:pPr marL="22860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 u="sng">
                <a:solidFill>
                  <a:srgbClr val="0000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u.edu/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69597" y="539060"/>
            <a:ext cx="3601243" cy="21946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70979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ARCP</a:t>
            </a:r>
          </a:p>
          <a:p>
            <a:pPr marL="0" marR="0">
              <a:lnSpc>
                <a:spcPts val="40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RECOMMENDED</a:t>
            </a:r>
          </a:p>
          <a:p>
            <a:pPr marL="766440" marR="0">
              <a:lnSpc>
                <a:spcPts val="40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COURSES</a:t>
            </a:r>
          </a:p>
          <a:p>
            <a:pPr marL="327700" marR="0">
              <a:lnSpc>
                <a:spcPts val="1955"/>
              </a:lnSpc>
              <a:spcBef>
                <a:spcPts val="2331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750" spc="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GCP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97298" y="2774654"/>
            <a:ext cx="2380339" cy="5005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750" spc="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Introduction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Clinical</a:t>
            </a:r>
          </a:p>
          <a:p>
            <a:pPr marL="228600" marR="0">
              <a:lnSpc>
                <a:spcPts val="1632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Trials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97298" y="3316182"/>
            <a:ext cx="2742538" cy="961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750" spc="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Clinical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Trial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Protocols</a:t>
            </a:r>
          </a:p>
          <a:p>
            <a:pPr marL="0" marR="0">
              <a:lnSpc>
                <a:spcPts val="1955"/>
              </a:lnSpc>
              <a:spcBef>
                <a:spcPts val="572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750" spc="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Ethics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Human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Subjects</a:t>
            </a:r>
          </a:p>
          <a:p>
            <a:pPr marL="0" marR="0">
              <a:lnSpc>
                <a:spcPts val="1955"/>
              </a:lnSpc>
              <a:spcBef>
                <a:spcPts val="622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750" spc="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Eresearch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97298" y="4318974"/>
            <a:ext cx="1746503" cy="2932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750" spc="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Event</a:t>
            </a:r>
            <a:r>
              <a:rPr dirty="0" sz="17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reporting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97298" y="4653238"/>
            <a:ext cx="2323603" cy="627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750" spc="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Risk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monitoring</a:t>
            </a:r>
          </a:p>
          <a:p>
            <a:pPr marL="0" marR="0">
              <a:lnSpc>
                <a:spcPts val="1955"/>
              </a:lnSpc>
              <a:spcBef>
                <a:spcPts val="572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750" spc="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FDA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1572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797298" y="5321765"/>
            <a:ext cx="2720948" cy="6275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750" spc="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Inspection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readiness</a:t>
            </a:r>
          </a:p>
          <a:p>
            <a:pPr marL="0" marR="0">
              <a:lnSpc>
                <a:spcPts val="1955"/>
              </a:lnSpc>
              <a:spcBef>
                <a:spcPts val="572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750" spc="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Quality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  <a:r>
              <a:rPr dirty="0" sz="17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tools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2948" y="1308811"/>
            <a:ext cx="2927796" cy="1094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4899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Program</a:t>
            </a:r>
          </a:p>
          <a:p>
            <a:pPr marL="0" marR="0">
              <a:lnSpc>
                <a:spcPts val="40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04170" y="684960"/>
            <a:ext cx="5088927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PROGRAM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6660" y="1819002"/>
            <a:ext cx="1525822" cy="6116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05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Example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22860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program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5260" y="2412830"/>
            <a:ext cx="1614760" cy="840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</a:p>
          <a:p>
            <a:pPr marL="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software:</a:t>
            </a:r>
          </a:p>
          <a:p>
            <a:pPr marL="0" marR="0">
              <a:lnSpc>
                <a:spcPts val="2000"/>
              </a:lnSpc>
              <a:spcBef>
                <a:spcPts val="109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Mondays.com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04380" y="1064056"/>
            <a:ext cx="2872974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THANK</a:t>
            </a:r>
            <a:r>
              <a:rPr dirty="0" sz="4400" spc="-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4339" y="2597345"/>
            <a:ext cx="3153501" cy="342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KMVOP+SegoeUI"/>
                <a:cs typeface="VKMVOP+SegoeUI"/>
              </a:rPr>
              <a:t>Good</a:t>
            </a:r>
            <a:r>
              <a:rPr dirty="0" sz="1800">
                <a:solidFill>
                  <a:srgbClr val="000000"/>
                </a:solidFill>
                <a:latin typeface="VKMVOP+SegoeUI"/>
                <a:cs typeface="VKMVOP+SegoeUI"/>
              </a:rPr>
              <a:t> </a:t>
            </a:r>
            <a:r>
              <a:rPr dirty="0" sz="1800">
                <a:solidFill>
                  <a:srgbClr val="000000"/>
                </a:solidFill>
                <a:latin typeface="VKMVOP+SegoeUI"/>
                <a:cs typeface="VKMVOP+SegoeUI"/>
              </a:rPr>
              <a:t>luck</a:t>
            </a:r>
            <a:r>
              <a:rPr dirty="0" sz="1800">
                <a:solidFill>
                  <a:srgbClr val="000000"/>
                </a:solidFill>
                <a:latin typeface="VKMVOP+SegoeUI"/>
                <a:cs typeface="VKMVOP+SegoeUI"/>
              </a:rPr>
              <a:t> </a:t>
            </a:r>
            <a:r>
              <a:rPr dirty="0" sz="1800">
                <a:solidFill>
                  <a:srgbClr val="000000"/>
                </a:solidFill>
                <a:latin typeface="VKMVOP+SegoeUI"/>
                <a:cs typeface="VKMVOP+SegoeUI"/>
              </a:rPr>
              <a:t>with</a:t>
            </a:r>
            <a:r>
              <a:rPr dirty="0" sz="1800">
                <a:solidFill>
                  <a:srgbClr val="000000"/>
                </a:solidFill>
                <a:latin typeface="VKMVOP+SegoeUI"/>
                <a:cs typeface="VKMVOP+SegoeUI"/>
              </a:rPr>
              <a:t> </a:t>
            </a:r>
            <a:r>
              <a:rPr dirty="0" sz="1800">
                <a:solidFill>
                  <a:srgbClr val="000000"/>
                </a:solidFill>
                <a:latin typeface="VKMVOP+SegoeUI"/>
                <a:cs typeface="VKMVOP+SegoeUI"/>
              </a:rPr>
              <a:t>your</a:t>
            </a:r>
            <a:r>
              <a:rPr dirty="0" sz="1800">
                <a:solidFill>
                  <a:srgbClr val="000000"/>
                </a:solidFill>
                <a:latin typeface="VKMVOP+SegoeUI"/>
                <a:cs typeface="VKMVOP+SegoeUI"/>
              </a:rPr>
              <a:t> </a:t>
            </a:r>
            <a:r>
              <a:rPr dirty="0" sz="1800">
                <a:solidFill>
                  <a:srgbClr val="000000"/>
                </a:solidFill>
                <a:latin typeface="VKMVOP+SegoeUI"/>
                <a:cs typeface="VKMVOP+SegoeUI"/>
              </a:rPr>
              <a:t>research!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48960" y="1381131"/>
            <a:ext cx="5823286" cy="14519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852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ff0000"/>
                </a:solidFill>
                <a:latin typeface="WVVMBI+SegoeUI-Bold"/>
                <a:cs typeface="WVVMBI+SegoeUI-Bold"/>
              </a:rPr>
              <a:t>Investigators</a:t>
            </a:r>
            <a:r>
              <a:rPr dirty="0" sz="4400" b="1">
                <a:solidFill>
                  <a:srgbClr val="ff0000"/>
                </a:solidFill>
                <a:latin typeface="WVVMBI+SegoeUI-Bold"/>
                <a:cs typeface="WVVMBI+SegoeUI-Bold"/>
              </a:rPr>
              <a:t> </a:t>
            </a:r>
            <a:r>
              <a:rPr dirty="0" sz="4400" b="1">
                <a:solidFill>
                  <a:srgbClr val="ff0000"/>
                </a:solidFill>
                <a:latin typeface="WVVMBI+SegoeUI-Bold"/>
                <a:cs typeface="WVVMBI+SegoeUI-Bold"/>
              </a:rPr>
              <a:t>Need</a:t>
            </a:r>
            <a:r>
              <a:rPr dirty="0" sz="4400" b="1">
                <a:solidFill>
                  <a:srgbClr val="ff0000"/>
                </a:solidFill>
                <a:latin typeface="WVVMBI+SegoeUI-Bold"/>
                <a:cs typeface="WVVMBI+SegoeUI-Bold"/>
              </a:rPr>
              <a:t> </a:t>
            </a:r>
            <a:r>
              <a:rPr dirty="0" sz="4400" b="1">
                <a:solidFill>
                  <a:srgbClr val="ff0000"/>
                </a:solidFill>
                <a:latin typeface="WVVMBI+SegoeUI-Bold"/>
                <a:cs typeface="WVVMBI+SegoeUI-Bold"/>
              </a:rPr>
              <a:t>to</a:t>
            </a:r>
          </a:p>
          <a:p>
            <a:pPr marL="272764" marR="0">
              <a:lnSpc>
                <a:spcPts val="5279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ff0000"/>
                </a:solidFill>
                <a:latin typeface="WVVMBI+SegoeUI-Bold"/>
                <a:cs typeface="WVVMBI+SegoeUI-Bold"/>
              </a:rPr>
              <a:t>Recognize</a:t>
            </a:r>
            <a:r>
              <a:rPr dirty="0" sz="4400" spc="-98" b="1">
                <a:solidFill>
                  <a:srgbClr val="ff0000"/>
                </a:solidFill>
                <a:latin typeface="WVVMBI+SegoeUI-Bold"/>
                <a:cs typeface="WVVMBI+SegoeUI-Bold"/>
              </a:rPr>
              <a:t> </a:t>
            </a:r>
            <a:r>
              <a:rPr dirty="0" sz="4400" b="1">
                <a:solidFill>
                  <a:srgbClr val="ff0000"/>
                </a:solidFill>
                <a:latin typeface="WVVMBI+SegoeUI-Bold"/>
                <a:cs typeface="WVVMBI+SegoeUI-Bold"/>
              </a:rPr>
              <a:t>Conflicts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08828" y="3651971"/>
            <a:ext cx="2863972" cy="745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Laura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Sigman,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MD,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JD</a:t>
            </a:r>
          </a:p>
          <a:p>
            <a:pPr marL="153739" marR="0">
              <a:lnSpc>
                <a:spcPts val="2400"/>
              </a:lnSpc>
              <a:spcBef>
                <a:spcPts val="767"/>
              </a:spcBef>
              <a:spcAft>
                <a:spcPts val="0"/>
              </a:spcAft>
            </a:pP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Emergency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Division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52360" y="4456643"/>
            <a:ext cx="3586731" cy="6720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Children’s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National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Hospital</a:t>
            </a:r>
          </a:p>
          <a:p>
            <a:pPr marL="975667" marR="0">
              <a:lnSpc>
                <a:spcPts val="2400"/>
              </a:lnSpc>
              <a:spcBef>
                <a:spcPts val="191"/>
              </a:spcBef>
              <a:spcAft>
                <a:spcPts val="0"/>
              </a:spcAft>
            </a:pP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11/17/2022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9736" y="5551858"/>
            <a:ext cx="6935520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*Disclaimers: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180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serve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attorney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Children’s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National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GW.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talk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meant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provide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legal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advice.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51484" y="414847"/>
            <a:ext cx="4199185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Learning</a:t>
            </a:r>
            <a:r>
              <a:rPr dirty="0" sz="4000" spc="-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Objectives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4314" y="1587260"/>
            <a:ext cx="3473570" cy="8813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850" spc="6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Recognize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sources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302418" marR="0">
              <a:lnSpc>
                <a:spcPts val="2800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conflicts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research.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4314" y="2526044"/>
            <a:ext cx="3540422" cy="8813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850" spc="6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Differentiate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types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302418" marR="0">
              <a:lnSpc>
                <a:spcPts val="2800"/>
              </a:lnSpc>
              <a:spcBef>
                <a:spcPts val="509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conflicts.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4314" y="3464828"/>
            <a:ext cx="3756604" cy="13081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850" spc="6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Implement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procedures</a:t>
            </a:r>
          </a:p>
          <a:p>
            <a:pPr marL="302418" marR="0">
              <a:lnSpc>
                <a:spcPts val="2800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8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identify,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report,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302418" marR="0">
              <a:lnSpc>
                <a:spcPts val="2800"/>
              </a:lnSpc>
              <a:spcBef>
                <a:spcPts val="559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disclose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conflicts.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1706" y="505323"/>
            <a:ext cx="7623866" cy="171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7738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da291c"/>
                </a:solidFill>
                <a:latin typeface="Corbel"/>
                <a:cs typeface="Corbel"/>
              </a:rPr>
              <a:t>Is</a:t>
            </a:r>
            <a:r>
              <a:rPr dirty="0" sz="4000" spc="-199">
                <a:solidFill>
                  <a:srgbClr val="da291c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da291c"/>
                </a:solidFill>
                <a:latin typeface="Corbel"/>
                <a:cs typeface="Corbel"/>
              </a:rPr>
              <a:t>There</a:t>
            </a:r>
            <a:r>
              <a:rPr dirty="0" sz="4000" spc="-200">
                <a:solidFill>
                  <a:srgbClr val="da291c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da291c"/>
                </a:solidFill>
                <a:latin typeface="Corbel"/>
                <a:cs typeface="Corbel"/>
              </a:rPr>
              <a:t>a</a:t>
            </a:r>
            <a:r>
              <a:rPr dirty="0" sz="4000" spc="-202">
                <a:solidFill>
                  <a:srgbClr val="da291c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da291c"/>
                </a:solidFill>
                <a:latin typeface="Corbel"/>
                <a:cs typeface="Corbel"/>
              </a:rPr>
              <a:t>Conflict</a:t>
            </a:r>
            <a:r>
              <a:rPr dirty="0" sz="4000" spc="-198">
                <a:solidFill>
                  <a:srgbClr val="da291c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da291c"/>
                </a:solidFill>
                <a:latin typeface="Corbel"/>
                <a:cs typeface="Corbel"/>
              </a:rPr>
              <a:t>of</a:t>
            </a:r>
            <a:r>
              <a:rPr dirty="0" sz="4000" spc="-202">
                <a:solidFill>
                  <a:srgbClr val="da291c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da291c"/>
                </a:solidFill>
                <a:latin typeface="Corbel"/>
                <a:cs typeface="Corbel"/>
              </a:rPr>
              <a:t>Interest?</a:t>
            </a:r>
          </a:p>
          <a:p>
            <a:pPr marL="0" marR="0">
              <a:lnSpc>
                <a:spcPts val="3351"/>
              </a:lnSpc>
              <a:spcBef>
                <a:spcPts val="123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1.</a:t>
            </a:r>
            <a:r>
              <a:rPr dirty="0" sz="30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A</a:t>
            </a:r>
            <a:r>
              <a:rPr dirty="0" sz="30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close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family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 spc="-56">
                <a:solidFill>
                  <a:srgbClr val="000000"/>
                </a:solidFill>
                <a:latin typeface="FLTPMD+ArialMT"/>
                <a:cs typeface="FLTPMD+ArialMT"/>
              </a:rPr>
              <a:t>member</a:t>
            </a:r>
            <a:r>
              <a:rPr dirty="0" sz="30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of</a:t>
            </a:r>
            <a:r>
              <a:rPr dirty="0" sz="30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a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researcher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works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for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an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organization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whose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product</a:t>
            </a:r>
            <a:r>
              <a:rPr dirty="0" sz="30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the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researcher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is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evaluating.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1706" y="2568247"/>
            <a:ext cx="7831457" cy="22925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2.</a:t>
            </a:r>
            <a:r>
              <a:rPr dirty="0" sz="30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An</a:t>
            </a:r>
            <a:r>
              <a:rPr dirty="0" sz="30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investigator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conducting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basic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science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research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on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processes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involved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in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neurotransmitter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release</a:t>
            </a:r>
            <a:r>
              <a:rPr dirty="0" sz="30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obtains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funding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from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a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producer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of</a:t>
            </a:r>
            <a:r>
              <a:rPr dirty="0" sz="30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a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popular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antidepressant.</a:t>
            </a:r>
            <a:r>
              <a:rPr dirty="0" sz="30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The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work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naturally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leads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to</a:t>
            </a:r>
            <a:r>
              <a:rPr dirty="0" sz="30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a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next</a:t>
            </a:r>
            <a:r>
              <a:rPr dirty="0" sz="30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study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on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the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efficacy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of</a:t>
            </a:r>
            <a:r>
              <a:rPr dirty="0" sz="30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that</a:t>
            </a:r>
            <a:r>
              <a:rPr dirty="0" sz="30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same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antidepressant.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1706" y="5204768"/>
            <a:ext cx="7749157" cy="11952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3.</a:t>
            </a:r>
            <a:r>
              <a:rPr dirty="0" sz="30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An</a:t>
            </a:r>
            <a:r>
              <a:rPr dirty="0" sz="30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oncologist</a:t>
            </a:r>
            <a:r>
              <a:rPr dirty="0" sz="30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recommends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a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patient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participate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in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a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clinical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trial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which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he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or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she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is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an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investigator</a:t>
            </a:r>
            <a:r>
              <a:rPr dirty="0" sz="30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FLTPMD+ArialMT"/>
                <a:cs typeface="FLTPMD+ArialMT"/>
              </a:rPr>
              <a:t>for.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6671" y="2350327"/>
            <a:ext cx="7447357" cy="1155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Industry-sponsored</a:t>
            </a:r>
            <a:r>
              <a:rPr dirty="0" sz="4000" spc="-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4000" spc="-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investigator-</a:t>
            </a:r>
          </a:p>
          <a:p>
            <a:pPr marL="199603" marR="0">
              <a:lnSpc>
                <a:spcPts val="4000"/>
              </a:lnSpc>
              <a:spcBef>
                <a:spcPts val="80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initiated</a:t>
            </a:r>
            <a:r>
              <a:rPr dirty="0" sz="4000" spc="-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studies</a:t>
            </a:r>
            <a:r>
              <a:rPr dirty="0" sz="4000" spc="-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single/</a:t>
            </a:r>
            <a:r>
              <a:rPr dirty="0" sz="4000" spc="-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multi-site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65039" y="3647378"/>
            <a:ext cx="5775194" cy="2565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74303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898989"/>
                </a:solidFill>
                <a:latin typeface="Calibri"/>
                <a:cs typeface="Calibri"/>
              </a:rPr>
              <a:t>Henry</a:t>
            </a:r>
            <a:r>
              <a:rPr dirty="0" sz="2500" spc="-61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898989"/>
                </a:solidFill>
                <a:latin typeface="Calibri"/>
                <a:cs typeface="Calibri"/>
              </a:rPr>
              <a:t>J.</a:t>
            </a:r>
            <a:r>
              <a:rPr dirty="0" sz="2500" spc="-5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898989"/>
                </a:solidFill>
                <a:latin typeface="Calibri"/>
                <a:cs typeface="Calibri"/>
              </a:rPr>
              <a:t>Kaminski,</a:t>
            </a:r>
            <a:r>
              <a:rPr dirty="0" sz="2500" spc="-6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898989"/>
                </a:solidFill>
                <a:latin typeface="Calibri"/>
                <a:cs typeface="Calibri"/>
              </a:rPr>
              <a:t>MD</a:t>
            </a:r>
          </a:p>
          <a:p>
            <a:pPr marL="115307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898989"/>
                </a:solidFill>
                <a:latin typeface="Calibri"/>
                <a:cs typeface="Calibri"/>
              </a:rPr>
              <a:t>Meta</a:t>
            </a:r>
            <a:r>
              <a:rPr dirty="0" sz="2500" spc="-57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898989"/>
                </a:solidFill>
                <a:latin typeface="Calibri"/>
                <a:cs typeface="Calibri"/>
              </a:rPr>
              <a:t>A.</a:t>
            </a:r>
            <a:r>
              <a:rPr dirty="0" sz="2500" spc="-6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898989"/>
                </a:solidFill>
                <a:latin typeface="Calibri"/>
                <a:cs typeface="Calibri"/>
              </a:rPr>
              <a:t>Neumann</a:t>
            </a:r>
            <a:r>
              <a:rPr dirty="0" sz="2500" spc="-6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898989"/>
                </a:solidFill>
                <a:latin typeface="Calibri"/>
                <a:cs typeface="Calibri"/>
              </a:rPr>
              <a:t>Professor</a:t>
            </a:r>
            <a:r>
              <a:rPr dirty="0" sz="2500" spc="-61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898989"/>
                </a:solidFill>
                <a:latin typeface="Calibri"/>
                <a:cs typeface="Calibri"/>
              </a:rPr>
              <a:t>of</a:t>
            </a:r>
            <a:r>
              <a:rPr dirty="0" sz="2500" spc="-6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898989"/>
                </a:solidFill>
                <a:latin typeface="Calibri"/>
                <a:cs typeface="Calibri"/>
              </a:rPr>
              <a:t>Neurology</a:t>
            </a:r>
          </a:p>
          <a:p>
            <a:pPr marL="72774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898989"/>
                </a:solidFill>
                <a:latin typeface="Calibri"/>
                <a:cs typeface="Calibri"/>
              </a:rPr>
              <a:t>Department</a:t>
            </a:r>
            <a:r>
              <a:rPr dirty="0" sz="2500" spc="-61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898989"/>
                </a:solidFill>
                <a:latin typeface="Calibri"/>
                <a:cs typeface="Calibri"/>
              </a:rPr>
              <a:t>of</a:t>
            </a:r>
            <a:r>
              <a:rPr dirty="0" sz="2500" spc="-6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898989"/>
                </a:solidFill>
                <a:latin typeface="Calibri"/>
                <a:cs typeface="Calibri"/>
              </a:rPr>
              <a:t>Neurology</a:t>
            </a:r>
            <a:r>
              <a:rPr dirty="0" sz="2500" spc="-6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898989"/>
                </a:solidFill>
                <a:latin typeface="Calibri"/>
                <a:cs typeface="Calibri"/>
              </a:rPr>
              <a:t>&amp;</a:t>
            </a:r>
            <a:r>
              <a:rPr dirty="0" sz="2500" spc="-6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898989"/>
                </a:solidFill>
                <a:latin typeface="Calibri"/>
                <a:cs typeface="Calibri"/>
              </a:rPr>
              <a:t>Rehabilitation</a:t>
            </a:r>
          </a:p>
          <a:p>
            <a:pPr marL="2205297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898989"/>
                </a:solidFill>
                <a:latin typeface="Calibri"/>
                <a:cs typeface="Calibri"/>
              </a:rPr>
              <a:t>Medicine</a:t>
            </a:r>
          </a:p>
          <a:p>
            <a:pPr marL="1458779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898989"/>
                </a:solidFill>
                <a:latin typeface="Calibri"/>
                <a:cs typeface="Calibri"/>
              </a:rPr>
              <a:t>Principal</a:t>
            </a:r>
            <a:r>
              <a:rPr dirty="0" sz="2500" spc="-6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898989"/>
                </a:solidFill>
                <a:latin typeface="Calibri"/>
                <a:cs typeface="Calibri"/>
              </a:rPr>
              <a:t>Investigator</a:t>
            </a:r>
          </a:p>
          <a:p>
            <a:pPr marL="0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898989"/>
                </a:solidFill>
                <a:latin typeface="Calibri"/>
                <a:cs typeface="Calibri"/>
              </a:rPr>
              <a:t>NIH</a:t>
            </a:r>
            <a:r>
              <a:rPr dirty="0" sz="2500" spc="-57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898989"/>
                </a:solidFill>
                <a:latin typeface="Calibri"/>
                <a:cs typeface="Calibri"/>
              </a:rPr>
              <a:t>Rare</a:t>
            </a:r>
            <a:r>
              <a:rPr dirty="0" sz="2500" spc="-6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898989"/>
                </a:solidFill>
                <a:latin typeface="Calibri"/>
                <a:cs typeface="Calibri"/>
              </a:rPr>
              <a:t>Disease</a:t>
            </a:r>
            <a:r>
              <a:rPr dirty="0" sz="2500" spc="-61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898989"/>
                </a:solidFill>
                <a:latin typeface="Calibri"/>
                <a:cs typeface="Calibri"/>
              </a:rPr>
              <a:t>Clinical</a:t>
            </a:r>
            <a:r>
              <a:rPr dirty="0" sz="2500" spc="-6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898989"/>
                </a:solidFill>
                <a:latin typeface="Calibri"/>
                <a:cs typeface="Calibri"/>
              </a:rPr>
              <a:t>Research</a:t>
            </a:r>
            <a:r>
              <a:rPr dirty="0" sz="2500" spc="-6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898989"/>
                </a:solidFill>
                <a:latin typeface="Calibri"/>
                <a:cs typeface="Calibri"/>
              </a:rPr>
              <a:t>Network</a:t>
            </a:r>
          </a:p>
          <a:p>
            <a:pPr marL="896379" marR="0">
              <a:lnSpc>
                <a:spcPts val="2500"/>
              </a:lnSpc>
              <a:spcBef>
                <a:spcPts val="500"/>
              </a:spcBef>
              <a:spcAft>
                <a:spcPts val="0"/>
              </a:spcAft>
            </a:pPr>
            <a:r>
              <a:rPr dirty="0" sz="2500">
                <a:solidFill>
                  <a:srgbClr val="898989"/>
                </a:solidFill>
                <a:latin typeface="Calibri"/>
                <a:cs typeface="Calibri"/>
              </a:rPr>
              <a:t>for</a:t>
            </a:r>
            <a:r>
              <a:rPr dirty="0" sz="2500" spc="-61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898989"/>
                </a:solidFill>
                <a:latin typeface="Calibri"/>
                <a:cs typeface="Calibri"/>
              </a:rPr>
              <a:t>Myasthenia</a:t>
            </a:r>
            <a:r>
              <a:rPr dirty="0" sz="2500" spc="-5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898989"/>
                </a:solidFill>
                <a:latin typeface="Calibri"/>
                <a:cs typeface="Calibri"/>
              </a:rPr>
              <a:t>Gravis</a:t>
            </a:r>
            <a:r>
              <a:rPr dirty="0" sz="2500" spc="-5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2500">
                <a:solidFill>
                  <a:srgbClr val="898989"/>
                </a:solidFill>
                <a:latin typeface="Calibri"/>
                <a:cs typeface="Calibri"/>
              </a:rPr>
              <a:t>MGNet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9445" y="505323"/>
            <a:ext cx="7478912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da291c"/>
                </a:solidFill>
                <a:latin typeface="Corbel"/>
                <a:cs typeface="Corbel"/>
              </a:rPr>
              <a:t>What</a:t>
            </a:r>
            <a:r>
              <a:rPr dirty="0" sz="4000" spc="-198">
                <a:solidFill>
                  <a:srgbClr val="da291c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da291c"/>
                </a:solidFill>
                <a:latin typeface="Corbel"/>
                <a:cs typeface="Corbel"/>
              </a:rPr>
              <a:t>is</a:t>
            </a:r>
            <a:r>
              <a:rPr dirty="0" sz="4000" spc="-197">
                <a:solidFill>
                  <a:srgbClr val="da291c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da291c"/>
                </a:solidFill>
                <a:latin typeface="Corbel"/>
                <a:cs typeface="Corbel"/>
              </a:rPr>
              <a:t>a</a:t>
            </a:r>
            <a:r>
              <a:rPr dirty="0" sz="4000" spc="-202">
                <a:solidFill>
                  <a:srgbClr val="da291c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da291c"/>
                </a:solidFill>
                <a:latin typeface="Corbel"/>
                <a:cs typeface="Corbel"/>
              </a:rPr>
              <a:t>Conflict</a:t>
            </a:r>
            <a:r>
              <a:rPr dirty="0" sz="4000" spc="-198">
                <a:solidFill>
                  <a:srgbClr val="da291c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da291c"/>
                </a:solidFill>
                <a:latin typeface="Corbel"/>
                <a:cs typeface="Corbel"/>
              </a:rPr>
              <a:t>of</a:t>
            </a:r>
            <a:r>
              <a:rPr dirty="0" sz="4000" spc="-202">
                <a:solidFill>
                  <a:srgbClr val="da291c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da291c"/>
                </a:solidFill>
                <a:latin typeface="Corbel"/>
                <a:cs typeface="Corbel"/>
              </a:rPr>
              <a:t>Interest</a:t>
            </a:r>
            <a:r>
              <a:rPr dirty="0" sz="4000" spc="-199">
                <a:solidFill>
                  <a:srgbClr val="da291c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da291c"/>
                </a:solidFill>
                <a:latin typeface="Corbel"/>
                <a:cs typeface="Corbel"/>
              </a:rPr>
              <a:t>(COI)?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1196" y="1472582"/>
            <a:ext cx="223539" cy="687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</a:p>
          <a:p>
            <a:pPr marL="0" marR="0">
              <a:lnSpc>
                <a:spcPts val="1787"/>
              </a:lnSpc>
              <a:spcBef>
                <a:spcPts val="15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6946" y="1392091"/>
            <a:ext cx="7629672" cy="11998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Personal,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financial,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political</a:t>
            </a:r>
          </a:p>
          <a:p>
            <a:pPr marL="0" marR="0">
              <a:lnSpc>
                <a:spcPts val="2800"/>
              </a:lnSpc>
              <a:spcBef>
                <a:spcPts val="52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Position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of</a:t>
            </a:r>
            <a:r>
              <a:rPr dirty="0" sz="2800" spc="-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influence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directly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or</a:t>
            </a:r>
            <a:r>
              <a:rPr dirty="0" sz="2800" spc="-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indirectly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related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to</a:t>
            </a:r>
          </a:p>
          <a:p>
            <a:pPr marL="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institutional</a:t>
            </a:r>
            <a:r>
              <a:rPr dirty="0" sz="2800" spc="-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business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1196" y="2700927"/>
            <a:ext cx="22353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6946" y="2620436"/>
            <a:ext cx="7641442" cy="1161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Could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lead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to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advancing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one’s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own</a:t>
            </a:r>
            <a:r>
              <a:rPr dirty="0" sz="28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or</a:t>
            </a:r>
            <a:r>
              <a:rPr dirty="0" sz="2800" spc="-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one’s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family’s</a:t>
            </a:r>
          </a:p>
          <a:p>
            <a:pPr marL="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interest</a:t>
            </a:r>
            <a:r>
              <a:rPr dirty="0" sz="28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to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the</a:t>
            </a:r>
            <a:r>
              <a:rPr dirty="0" sz="2800" spc="-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detriment</a:t>
            </a:r>
            <a:r>
              <a:rPr dirty="0" sz="28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of</a:t>
            </a:r>
            <a:r>
              <a:rPr dirty="0" sz="2800" spc="-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integrity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or</a:t>
            </a:r>
            <a:r>
              <a:rPr dirty="0" sz="2800" spc="-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service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to</a:t>
            </a:r>
          </a:p>
          <a:p>
            <a:pPr marL="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the</a:t>
            </a:r>
            <a:r>
              <a:rPr dirty="0" sz="2800" spc="-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public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31196" y="3891171"/>
            <a:ext cx="223539" cy="11094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</a:p>
          <a:p>
            <a:pPr marL="0" marR="0">
              <a:lnSpc>
                <a:spcPts val="1787"/>
              </a:lnSpc>
              <a:spcBef>
                <a:spcPts val="15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</a:p>
          <a:p>
            <a:pPr marL="0" marR="0">
              <a:lnSpc>
                <a:spcPts val="1787"/>
              </a:lnSpc>
              <a:spcBef>
                <a:spcPts val="153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6946" y="3810680"/>
            <a:ext cx="6808404" cy="16220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Brings</a:t>
            </a:r>
            <a:r>
              <a:rPr dirty="0" sz="28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about</a:t>
            </a:r>
            <a:r>
              <a:rPr dirty="0" sz="28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an</a:t>
            </a:r>
            <a:r>
              <a:rPr dirty="0" sz="28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ethical</a:t>
            </a:r>
            <a:r>
              <a:rPr dirty="0" sz="2800" spc="-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problem</a:t>
            </a:r>
          </a:p>
          <a:p>
            <a:pPr marL="0" marR="0">
              <a:lnSpc>
                <a:spcPts val="2800"/>
              </a:lnSpc>
              <a:spcBef>
                <a:spcPts val="52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Erodes</a:t>
            </a:r>
            <a:r>
              <a:rPr dirty="0" sz="28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or</a:t>
            </a:r>
            <a:r>
              <a:rPr dirty="0" sz="2800" spc="-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undermines</a:t>
            </a:r>
            <a:r>
              <a:rPr dirty="0" sz="28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trust</a:t>
            </a:r>
          </a:p>
          <a:p>
            <a:pPr marL="0" marR="0">
              <a:lnSpc>
                <a:spcPts val="2800"/>
              </a:lnSpc>
              <a:spcBef>
                <a:spcPts val="5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Can</a:t>
            </a:r>
            <a:r>
              <a:rPr dirty="0" sz="28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affect</a:t>
            </a:r>
            <a:r>
              <a:rPr dirty="0" sz="2800" spc="-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judgement,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reasoning,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motivation,</a:t>
            </a:r>
          </a:p>
          <a:p>
            <a:pPr marL="0" marR="0">
              <a:lnSpc>
                <a:spcPts val="2800"/>
              </a:lnSpc>
              <a:spcBef>
                <a:spcPts val="27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behavior,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and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bias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9445" y="505323"/>
            <a:ext cx="3175244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da291c"/>
                </a:solidFill>
                <a:latin typeface="Corbel"/>
                <a:cs typeface="Corbel"/>
              </a:rPr>
              <a:t>COIs</a:t>
            </a:r>
            <a:r>
              <a:rPr dirty="0" sz="4000" spc="-199">
                <a:solidFill>
                  <a:srgbClr val="da291c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da291c"/>
                </a:solidFill>
                <a:latin typeface="Corbel"/>
                <a:cs typeface="Corbel"/>
              </a:rPr>
              <a:t>Include…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1196" y="1472582"/>
            <a:ext cx="22353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88396" y="1392091"/>
            <a:ext cx="7267607" cy="777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i="1">
                <a:solidFill>
                  <a:srgbClr val="000000"/>
                </a:solidFill>
                <a:latin typeface="Corbel"/>
                <a:cs typeface="Corbel"/>
              </a:rPr>
              <a:t>Appearance</a:t>
            </a:r>
            <a:r>
              <a:rPr dirty="0" sz="2800" i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or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i="1">
                <a:solidFill>
                  <a:srgbClr val="000000"/>
                </a:solidFill>
                <a:latin typeface="Corbel"/>
                <a:cs typeface="Corbel"/>
              </a:rPr>
              <a:t>perception</a:t>
            </a:r>
            <a:r>
              <a:rPr dirty="0" sz="2800" i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of</a:t>
            </a:r>
            <a:r>
              <a:rPr dirty="0" sz="2800" spc="-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a</a:t>
            </a:r>
            <a:r>
              <a:rPr dirty="0" sz="2800" spc="-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COI</a:t>
            </a:r>
            <a:r>
              <a:rPr dirty="0" sz="2800" spc="-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can</a:t>
            </a:r>
            <a:r>
              <a:rPr dirty="0" sz="28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have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same</a:t>
            </a:r>
          </a:p>
          <a:p>
            <a:pPr marL="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effects</a:t>
            </a:r>
            <a:r>
              <a:rPr dirty="0" sz="28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as</a:t>
            </a:r>
            <a:r>
              <a:rPr dirty="0" sz="28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an</a:t>
            </a:r>
            <a:r>
              <a:rPr dirty="0" sz="2800" spc="-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i="1">
                <a:solidFill>
                  <a:srgbClr val="000000"/>
                </a:solidFill>
                <a:latin typeface="Corbel"/>
                <a:cs typeface="Corbel"/>
              </a:rPr>
              <a:t>actual</a:t>
            </a:r>
            <a:r>
              <a:rPr dirty="0" sz="2800" i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COI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1196" y="2700927"/>
            <a:ext cx="22353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88396" y="2620436"/>
            <a:ext cx="7258217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PI’s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are</a:t>
            </a:r>
            <a:r>
              <a:rPr dirty="0" sz="28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responsible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for</a:t>
            </a:r>
            <a:r>
              <a:rPr dirty="0" sz="2800" spc="-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what</a:t>
            </a:r>
            <a:r>
              <a:rPr dirty="0" sz="28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goes</a:t>
            </a:r>
            <a:r>
              <a:rPr dirty="0" sz="28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on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under</a:t>
            </a:r>
            <a:r>
              <a:rPr dirty="0" sz="2800" spc="-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them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88385" y="3123075"/>
            <a:ext cx="22353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45586" y="3040326"/>
            <a:ext cx="6864692" cy="11998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Individuals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responsible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design,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conduct</a:t>
            </a:r>
          </a:p>
          <a:p>
            <a:pPr marL="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reporting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</a:p>
          <a:p>
            <a:pPr marL="0" marR="0">
              <a:lnSpc>
                <a:spcPts val="2800"/>
              </a:lnSpc>
              <a:spcBef>
                <a:spcPts val="52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Technicians,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dirty="0" sz="2800" spc="5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staff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members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88385" y="3929271"/>
            <a:ext cx="22353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31196" y="4773567"/>
            <a:ext cx="22353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88396" y="4693075"/>
            <a:ext cx="7376678" cy="7777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Doctor’s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involvement</a:t>
            </a:r>
            <a:r>
              <a:rPr dirty="0" sz="28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in</a:t>
            </a:r>
            <a:r>
              <a:rPr dirty="0" sz="2800" spc="-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a</a:t>
            </a:r>
            <a:r>
              <a:rPr dirty="0" sz="2800" spc="-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trial</a:t>
            </a:r>
            <a:r>
              <a:rPr dirty="0" sz="2800" spc="-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recommended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to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a</a:t>
            </a:r>
          </a:p>
          <a:p>
            <a:pPr marL="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patient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2118" y="2201905"/>
            <a:ext cx="8863130" cy="9761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6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When</a:t>
            </a:r>
            <a:r>
              <a:rPr dirty="0" sz="21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an</a:t>
            </a:r>
            <a:r>
              <a:rPr dirty="0" sz="21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investigator’s</a:t>
            </a:r>
            <a:r>
              <a:rPr dirty="0" sz="21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relationship</a:t>
            </a:r>
            <a:r>
              <a:rPr dirty="0" sz="21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to</a:t>
            </a:r>
            <a:r>
              <a:rPr dirty="0" sz="21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an</a:t>
            </a:r>
            <a:r>
              <a:rPr dirty="0" sz="21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organization</a:t>
            </a:r>
            <a:r>
              <a:rPr dirty="0" sz="21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affects,</a:t>
            </a:r>
            <a:r>
              <a:rPr dirty="0" sz="21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or</a:t>
            </a:r>
            <a:r>
              <a:rPr dirty="0" sz="21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gives</a:t>
            </a:r>
            <a:r>
              <a:rPr dirty="0" sz="21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the</a:t>
            </a:r>
          </a:p>
          <a:p>
            <a:pPr marL="0" marR="0">
              <a:lnSpc>
                <a:spcPts val="2346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appearance</a:t>
            </a:r>
            <a:r>
              <a:rPr dirty="0" sz="21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of</a:t>
            </a:r>
            <a:r>
              <a:rPr dirty="0" sz="21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affecting,</a:t>
            </a:r>
            <a:r>
              <a:rPr dirty="0" sz="21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his/her</a:t>
            </a:r>
            <a:r>
              <a:rPr dirty="0" sz="21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objectivity</a:t>
            </a:r>
            <a:r>
              <a:rPr dirty="0" sz="21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in</a:t>
            </a:r>
            <a:r>
              <a:rPr dirty="0" sz="21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the</a:t>
            </a:r>
            <a:r>
              <a:rPr dirty="0" sz="21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conduct</a:t>
            </a:r>
            <a:r>
              <a:rPr dirty="0" sz="21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of</a:t>
            </a:r>
            <a:r>
              <a:rPr dirty="0" sz="21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scholarly</a:t>
            </a:r>
            <a:r>
              <a:rPr dirty="0" sz="21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or</a:t>
            </a:r>
          </a:p>
          <a:p>
            <a:pPr marL="0" marR="0">
              <a:lnSpc>
                <a:spcPts val="2346"/>
              </a:lnSpc>
              <a:spcBef>
                <a:spcPts val="173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scientific</a:t>
            </a:r>
            <a:r>
              <a:rPr dirty="0" sz="21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research,</a:t>
            </a:r>
            <a:r>
              <a:rPr dirty="0" sz="21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a</a:t>
            </a:r>
            <a:r>
              <a:rPr dirty="0" sz="21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conflict</a:t>
            </a:r>
            <a:r>
              <a:rPr dirty="0" sz="21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of</a:t>
            </a:r>
            <a:r>
              <a:rPr dirty="0" sz="21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interest</a:t>
            </a:r>
            <a:r>
              <a:rPr dirty="0" sz="21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is</a:t>
            </a:r>
            <a:r>
              <a:rPr dirty="0" sz="21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said</a:t>
            </a:r>
            <a:r>
              <a:rPr dirty="0" sz="21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to</a:t>
            </a:r>
            <a:r>
              <a:rPr dirty="0" sz="21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occur.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2118" y="3610081"/>
            <a:ext cx="8759831" cy="6560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6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Naturally,</a:t>
            </a:r>
            <a:r>
              <a:rPr dirty="0" sz="21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some</a:t>
            </a:r>
            <a:r>
              <a:rPr dirty="0" sz="21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conflicts</a:t>
            </a:r>
            <a:r>
              <a:rPr dirty="0" sz="21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of</a:t>
            </a:r>
            <a:r>
              <a:rPr dirty="0" sz="21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interest</a:t>
            </a:r>
            <a:r>
              <a:rPr dirty="0" sz="21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are</a:t>
            </a:r>
            <a:r>
              <a:rPr dirty="0" sz="21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unavoidable</a:t>
            </a:r>
            <a:r>
              <a:rPr dirty="0" sz="21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and</a:t>
            </a:r>
            <a:r>
              <a:rPr dirty="0" sz="21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having</a:t>
            </a:r>
            <a:r>
              <a:rPr dirty="0" sz="21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a</a:t>
            </a:r>
            <a:r>
              <a:rPr dirty="0" sz="21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conflict</a:t>
            </a:r>
          </a:p>
          <a:p>
            <a:pPr marL="0" marR="0">
              <a:lnSpc>
                <a:spcPts val="2346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of</a:t>
            </a:r>
            <a:r>
              <a:rPr dirty="0" sz="21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interest</a:t>
            </a:r>
            <a:r>
              <a:rPr dirty="0" sz="21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is</a:t>
            </a:r>
            <a:r>
              <a:rPr dirty="0" sz="21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not</a:t>
            </a:r>
            <a:r>
              <a:rPr dirty="0" sz="21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in</a:t>
            </a:r>
            <a:r>
              <a:rPr dirty="0" sz="21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itself</a:t>
            </a:r>
            <a:r>
              <a:rPr dirty="0" sz="21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0000"/>
                </a:solidFill>
                <a:latin typeface="FLTPMD+ArialMT"/>
                <a:cs typeface="FLTPMD+ArialMT"/>
              </a:rPr>
              <a:t>unethical.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2118" y="4492383"/>
            <a:ext cx="7162151" cy="13907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GUIDELINE</a:t>
            </a:r>
            <a:r>
              <a:rPr dirty="0" sz="1800" spc="47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28:</a:t>
            </a:r>
            <a:r>
              <a:rPr dirty="0" sz="1800" spc="46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Authors</a:t>
            </a:r>
            <a:r>
              <a:rPr dirty="0" sz="1800" spc="49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must</a:t>
            </a:r>
            <a:r>
              <a:rPr dirty="0" sz="1800" spc="46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become</a:t>
            </a:r>
            <a:r>
              <a:rPr dirty="0" sz="1800" spc="47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aware</a:t>
            </a:r>
            <a:r>
              <a:rPr dirty="0" sz="1800" spc="49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of</a:t>
            </a:r>
            <a:r>
              <a:rPr dirty="0" sz="1800" spc="46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possible</a:t>
            </a:r>
            <a:r>
              <a:rPr dirty="0" sz="1800" spc="49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conflicts</a:t>
            </a:r>
            <a:r>
              <a:rPr dirty="0" sz="1800" spc="49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of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interest</a:t>
            </a:r>
            <a:r>
              <a:rPr dirty="0" sz="1800" spc="46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in</a:t>
            </a:r>
            <a:r>
              <a:rPr dirty="0" sz="1800" spc="49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their</a:t>
            </a:r>
            <a:r>
              <a:rPr dirty="0" sz="1800" spc="49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own</a:t>
            </a:r>
            <a:r>
              <a:rPr dirty="0" sz="1800" spc="49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research</a:t>
            </a:r>
            <a:r>
              <a:rPr dirty="0" sz="1800" spc="47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and</a:t>
            </a:r>
            <a:r>
              <a:rPr dirty="0" sz="1800" spc="49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to</a:t>
            </a:r>
            <a:r>
              <a:rPr dirty="0" sz="1800" spc="50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make</a:t>
            </a:r>
            <a:r>
              <a:rPr dirty="0" sz="1800" spc="47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every</a:t>
            </a:r>
            <a:r>
              <a:rPr dirty="0" sz="1800" spc="49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effort</a:t>
            </a:r>
            <a:r>
              <a:rPr dirty="0" sz="1800" spc="47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to</a:t>
            </a:r>
            <a:r>
              <a:rPr dirty="0" sz="1800" spc="50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disclose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those</a:t>
            </a:r>
            <a:r>
              <a:rPr dirty="0" sz="1800" spc="49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situations</a:t>
            </a:r>
            <a:r>
              <a:rPr dirty="0" sz="1800" spc="49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(e.g.,</a:t>
            </a:r>
            <a:r>
              <a:rPr dirty="0" sz="1800" spc="47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stock</a:t>
            </a:r>
            <a:r>
              <a:rPr dirty="0" sz="1800" spc="49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ownership,</a:t>
            </a:r>
            <a:r>
              <a:rPr dirty="0" sz="1800" spc="46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consulting</a:t>
            </a:r>
            <a:r>
              <a:rPr dirty="0" sz="1800" spc="49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agreements</a:t>
            </a:r>
            <a:r>
              <a:rPr dirty="0" sz="1800" spc="49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to</a:t>
            </a:r>
            <a:r>
              <a:rPr dirty="0" sz="1800" spc="50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the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sponsoring</a:t>
            </a:r>
            <a:r>
              <a:rPr dirty="0" sz="1800" spc="49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organization)</a:t>
            </a:r>
            <a:r>
              <a:rPr dirty="0" sz="1800" spc="49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that</a:t>
            </a:r>
            <a:r>
              <a:rPr dirty="0" sz="1800" spc="47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may</a:t>
            </a:r>
            <a:r>
              <a:rPr dirty="0" sz="1800" spc="49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pose</a:t>
            </a:r>
            <a:r>
              <a:rPr dirty="0" sz="1800" spc="49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actual</a:t>
            </a:r>
            <a:r>
              <a:rPr dirty="0" sz="1800" spc="49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or</a:t>
            </a:r>
            <a:r>
              <a:rPr dirty="0" sz="1800" spc="49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potential</a:t>
            </a:r>
            <a:r>
              <a:rPr dirty="0" sz="1800" spc="49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conflicts</a:t>
            </a:r>
            <a:r>
              <a:rPr dirty="0" sz="1800" spc="49">
                <a:solidFill>
                  <a:srgbClr val="996c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of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996c00"/>
                </a:solidFill>
                <a:latin typeface="FLTPMD+ArialMT"/>
                <a:cs typeface="FLTPMD+ArialMT"/>
              </a:rPr>
              <a:t>interest.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2118" y="6295222"/>
            <a:ext cx="429190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orbel"/>
                <a:cs typeface="Corbel"/>
              </a:rPr>
              <a:t>https://ori.hhs.gov/brief-overview-conflict-interests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0367" y="2609179"/>
            <a:ext cx="22353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6117" y="2528688"/>
            <a:ext cx="6240857" cy="820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Divergence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between</a:t>
            </a:r>
            <a:r>
              <a:rPr dirty="0" sz="28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private</a:t>
            </a:r>
            <a:r>
              <a:rPr dirty="0" sz="28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interests</a:t>
            </a:r>
            <a:r>
              <a:rPr dirty="0" sz="28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and</a:t>
            </a:r>
          </a:p>
          <a:p>
            <a:pPr marL="0" marR="0">
              <a:lnSpc>
                <a:spcPts val="2800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professional</a:t>
            </a:r>
            <a:r>
              <a:rPr dirty="0" sz="2800" spc="-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service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0367" y="3500719"/>
            <a:ext cx="223539" cy="16595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</a:p>
          <a:p>
            <a:pPr marL="0" marR="0">
              <a:lnSpc>
                <a:spcPts val="1787"/>
              </a:lnSpc>
              <a:spcBef>
                <a:spcPts val="182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</a:p>
          <a:p>
            <a:pPr marL="0" marR="0">
              <a:lnSpc>
                <a:spcPts val="1787"/>
              </a:lnSpc>
              <a:spcBef>
                <a:spcPts val="187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</a:p>
          <a:p>
            <a:pPr marL="0" marR="0">
              <a:lnSpc>
                <a:spcPts val="1787"/>
              </a:lnSpc>
              <a:spcBef>
                <a:spcPts val="187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6117" y="3420228"/>
            <a:ext cx="4525318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Different</a:t>
            </a:r>
            <a:r>
              <a:rPr dirty="0" sz="2800" spc="-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natures</a:t>
            </a:r>
            <a:r>
              <a:rPr dirty="0" sz="28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and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degrees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66117" y="3885048"/>
            <a:ext cx="4368751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i="1">
                <a:solidFill>
                  <a:srgbClr val="000000"/>
                </a:solidFill>
                <a:latin typeface="Corbel"/>
                <a:cs typeface="Corbel"/>
              </a:rPr>
              <a:t>Actual</a:t>
            </a:r>
            <a:r>
              <a:rPr dirty="0" sz="2800" spc="-34" i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and</a:t>
            </a:r>
            <a:r>
              <a:rPr dirty="0" sz="2800" spc="-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i="1">
                <a:solidFill>
                  <a:srgbClr val="000000"/>
                </a:solidFill>
                <a:latin typeface="Corbel"/>
                <a:cs typeface="Corbel"/>
              </a:rPr>
              <a:t>apparent</a:t>
            </a:r>
            <a:r>
              <a:rPr dirty="0" sz="2800" i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conflicts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66117" y="4349868"/>
            <a:ext cx="7551609" cy="1750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Goal</a:t>
            </a:r>
            <a:r>
              <a:rPr dirty="0" sz="2800" spc="-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is</a:t>
            </a:r>
            <a:r>
              <a:rPr dirty="0" sz="2800" spc="-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NOT</a:t>
            </a:r>
            <a:r>
              <a:rPr dirty="0" sz="28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to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eliminate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all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conflicts</a:t>
            </a:r>
          </a:p>
          <a:p>
            <a:pPr marL="0" marR="0">
              <a:lnSpc>
                <a:spcPts val="2800"/>
              </a:lnSpc>
              <a:spcBef>
                <a:spcPts val="86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Rather,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establish</a:t>
            </a:r>
            <a:r>
              <a:rPr dirty="0" sz="28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boundaries,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processes</a:t>
            </a:r>
            <a:r>
              <a:rPr dirty="0" sz="28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for</a:t>
            </a:r>
            <a:r>
              <a:rPr dirty="0" sz="2800" spc="-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review,</a:t>
            </a:r>
          </a:p>
          <a:p>
            <a:pPr marL="0" marR="0">
              <a:lnSpc>
                <a:spcPts val="2800"/>
              </a:lnSpc>
              <a:spcBef>
                <a:spcPts val="509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and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mechanisms</a:t>
            </a:r>
            <a:r>
              <a:rPr dirty="0" sz="2800" spc="-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for</a:t>
            </a:r>
            <a:r>
              <a:rPr dirty="0" sz="2800" spc="-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management</a:t>
            </a:r>
          </a:p>
          <a:p>
            <a:pPr marL="0" marR="0">
              <a:lnSpc>
                <a:spcPts val="2800"/>
              </a:lnSpc>
              <a:spcBef>
                <a:spcPts val="86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Avoid</a:t>
            </a:r>
            <a:r>
              <a:rPr dirty="0" sz="2800" spc="-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i="1">
                <a:solidFill>
                  <a:srgbClr val="000000"/>
                </a:solidFill>
                <a:latin typeface="Corbel"/>
                <a:cs typeface="Corbel"/>
              </a:rPr>
              <a:t>inappropriate</a:t>
            </a:r>
            <a:r>
              <a:rPr dirty="0" sz="2800" i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000000"/>
                </a:solidFill>
                <a:latin typeface="Corbel"/>
                <a:cs typeface="Corbel"/>
              </a:rPr>
              <a:t>conflicts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0367" y="5786720"/>
            <a:ext cx="22353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31838" y="505321"/>
            <a:ext cx="5733752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1f497d"/>
                </a:solidFill>
                <a:latin typeface="Corbel"/>
                <a:cs typeface="Corbel"/>
              </a:rPr>
              <a:t>Conflicts</a:t>
            </a:r>
            <a:r>
              <a:rPr dirty="0" sz="4000" spc="-199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1f497d"/>
                </a:solidFill>
                <a:latin typeface="Corbel"/>
                <a:cs typeface="Corbel"/>
              </a:rPr>
              <a:t>Requiring</a:t>
            </a:r>
            <a:r>
              <a:rPr dirty="0" sz="4000" spc="-20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1f497d"/>
                </a:solidFill>
                <a:latin typeface="Corbel"/>
                <a:cs typeface="Corbel"/>
              </a:rPr>
              <a:t>Review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1196" y="1302604"/>
            <a:ext cx="6495096" cy="368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dirty="0" sz="1600" spc="24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Conflicts</a:t>
            </a:r>
            <a:r>
              <a:rPr dirty="0" sz="2600" spc="-6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with</a:t>
            </a:r>
            <a:r>
              <a:rPr dirty="0" sz="2600" spc="-6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compensated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time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and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effort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1196" y="2012788"/>
            <a:ext cx="7564026" cy="6852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dirty="0" sz="1600" spc="24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Substantial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use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of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human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and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material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resources</a:t>
            </a:r>
            <a:r>
              <a:rPr dirty="0" sz="2600" spc="-6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of</a:t>
            </a:r>
          </a:p>
          <a:p>
            <a:pPr marL="514350" marR="0">
              <a:lnSpc>
                <a:spcPts val="2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the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University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1196" y="3039964"/>
            <a:ext cx="7940524" cy="1319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3.</a:t>
            </a:r>
            <a:r>
              <a:rPr dirty="0" sz="1600" spc="24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Financial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involvements</a:t>
            </a:r>
            <a:r>
              <a:rPr dirty="0" sz="2600" spc="-6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affect</a:t>
            </a:r>
            <a:r>
              <a:rPr dirty="0" sz="2600" spc="-63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or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appear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to</a:t>
            </a:r>
            <a:r>
              <a:rPr dirty="0" sz="2600" spc="-6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affect</a:t>
            </a:r>
          </a:p>
          <a:p>
            <a:pPr marL="514350" marR="0">
              <a:lnSpc>
                <a:spcPts val="2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academic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responsibilities</a:t>
            </a:r>
            <a:r>
              <a:rPr dirty="0" sz="2600" spc="-6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or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freedom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(e.g.,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hiring</a:t>
            </a:r>
          </a:p>
          <a:p>
            <a:pPr marL="514350" marR="0">
              <a:lnSpc>
                <a:spcPts val="2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family;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agreeing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to</a:t>
            </a:r>
            <a:r>
              <a:rPr dirty="0" sz="2600" spc="-6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limit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access</a:t>
            </a:r>
            <a:r>
              <a:rPr dirty="0" sz="2600" spc="-6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to</a:t>
            </a:r>
            <a:r>
              <a:rPr dirty="0" sz="2600" spc="-6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results</a:t>
            </a:r>
            <a:r>
              <a:rPr dirty="0" sz="2600" spc="-6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of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sponsored</a:t>
            </a:r>
          </a:p>
          <a:p>
            <a:pPr marL="514350" marR="0">
              <a:lnSpc>
                <a:spcPts val="2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research)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1196" y="4701123"/>
            <a:ext cx="7093594" cy="6852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4.</a:t>
            </a:r>
            <a:r>
              <a:rPr dirty="0" sz="1600" spc="24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Deprives</a:t>
            </a:r>
            <a:r>
              <a:rPr dirty="0" sz="2600" spc="-6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the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University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of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appropriate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potential</a:t>
            </a:r>
          </a:p>
          <a:p>
            <a:pPr marL="514350" marR="0">
              <a:lnSpc>
                <a:spcPts val="24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financial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gain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(e.g.,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patents)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31196" y="5667686"/>
            <a:ext cx="4008273" cy="308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u="sng">
                <a:solidFill>
                  <a:srgbClr val="0000ff"/>
                </a:solidFill>
                <a:latin typeface="VKMVOP+SegoeUI"/>
                <a:cs typeface="VKMVOP+Segoe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Conflict</a:t>
            </a:r>
            <a:r>
              <a:rPr dirty="0" sz="1600" spc="36" u="sng">
                <a:solidFill>
                  <a:srgbClr val="0000ff"/>
                </a:solidFill>
                <a:latin typeface="VKMVOP+SegoeUI"/>
                <a:cs typeface="VKMVOP+Segoe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u="sng">
                <a:solidFill>
                  <a:srgbClr val="0000ff"/>
                </a:solidFill>
                <a:latin typeface="VKMVOP+SegoeUI"/>
                <a:cs typeface="VKMVOP+Segoe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600" spc="36" u="sng">
                <a:solidFill>
                  <a:srgbClr val="0000ff"/>
                </a:solidFill>
                <a:latin typeface="VKMVOP+SegoeUI"/>
                <a:cs typeface="VKMVOP+Segoe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u="sng">
                <a:solidFill>
                  <a:srgbClr val="0000ff"/>
                </a:solidFill>
                <a:latin typeface="VKMVOP+SegoeUI"/>
                <a:cs typeface="VKMVOP+Segoe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Interest</a:t>
            </a:r>
            <a:r>
              <a:rPr dirty="0" sz="1600" spc="36" u="sng">
                <a:solidFill>
                  <a:srgbClr val="0000ff"/>
                </a:solidFill>
                <a:latin typeface="VKMVOP+SegoeUI"/>
                <a:cs typeface="VKMVOP+Segoe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u="sng">
                <a:solidFill>
                  <a:srgbClr val="0000ff"/>
                </a:solidFill>
                <a:latin typeface="VKMVOP+SegoeUI"/>
                <a:cs typeface="VKMVOP+Segoe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Policy</a:t>
            </a:r>
            <a:r>
              <a:rPr dirty="0" sz="1600" spc="36" u="sng">
                <a:solidFill>
                  <a:srgbClr val="0000ff"/>
                </a:solidFill>
                <a:latin typeface="VKMVOP+SegoeUI"/>
                <a:cs typeface="VKMVOP+Segoe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u="sng">
                <a:solidFill>
                  <a:srgbClr val="0000ff"/>
                </a:solidFill>
                <a:latin typeface="VKMVOP+SegoeUI"/>
                <a:cs typeface="VKMVOP+Segoe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[compliance.gwu]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31838" y="505321"/>
            <a:ext cx="1414958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1f497d"/>
                </a:solidFill>
                <a:latin typeface="Corbel"/>
                <a:cs typeface="Corbel"/>
              </a:rPr>
              <a:t>Policy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1196" y="1438469"/>
            <a:ext cx="6829693" cy="657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orbel"/>
                <a:cs typeface="Corbel"/>
              </a:rPr>
              <a:t>1.</a:t>
            </a:r>
            <a:r>
              <a:rPr dirty="0" sz="1600" spc="1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Provides</a:t>
            </a:r>
            <a:r>
              <a:rPr dirty="0" sz="2000" spc="-99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a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mechanism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to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report</a:t>
            </a:r>
            <a:r>
              <a:rPr dirty="0" sz="2000" spc="-99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and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seek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guidance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to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ensure</a:t>
            </a:r>
          </a:p>
          <a:p>
            <a:pPr marL="342900" marR="0">
              <a:lnSpc>
                <a:spcPts val="2000"/>
              </a:lnSpc>
              <a:spcBef>
                <a:spcPts val="880"/>
              </a:spcBef>
              <a:spcAft>
                <a:spcPts val="0"/>
              </a:spcAft>
            </a:pP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appropriate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disclosure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1196" y="2322390"/>
            <a:ext cx="7118171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orbel"/>
                <a:cs typeface="Corbel"/>
              </a:rPr>
              <a:t>2.</a:t>
            </a:r>
            <a:r>
              <a:rPr dirty="0" sz="1600" spc="10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Each</a:t>
            </a:r>
            <a:r>
              <a:rPr dirty="0" sz="2000" spc="-99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school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administers</a:t>
            </a:r>
            <a:r>
              <a:rPr dirty="0" sz="2000" spc="-99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a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procedure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for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periodic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review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of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COIs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1196" y="2840549"/>
            <a:ext cx="7313077" cy="6578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orbel"/>
                <a:cs typeface="Corbel"/>
              </a:rPr>
              <a:t>3.</a:t>
            </a:r>
            <a:r>
              <a:rPr dirty="0" sz="1600" spc="1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"Immediate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family</a:t>
            </a:r>
            <a:r>
              <a:rPr dirty="0" sz="2000" spc="-99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member"</a:t>
            </a:r>
            <a:r>
              <a:rPr dirty="0" sz="2000" spc="-99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means</a:t>
            </a:r>
            <a:r>
              <a:rPr dirty="0" sz="2000" spc="-99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spouse/domestic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partner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and</a:t>
            </a:r>
          </a:p>
          <a:p>
            <a:pPr marL="342900" marR="0">
              <a:lnSpc>
                <a:spcPts val="2000"/>
              </a:lnSpc>
              <a:spcBef>
                <a:spcPts val="879"/>
              </a:spcBef>
              <a:spcAft>
                <a:spcPts val="0"/>
              </a:spcAft>
            </a:pP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dependent</a:t>
            </a:r>
            <a:r>
              <a:rPr dirty="0" sz="2000" spc="-99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children.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1196" y="3724469"/>
            <a:ext cx="7166339" cy="657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orbel"/>
                <a:cs typeface="Corbel"/>
              </a:rPr>
              <a:t>4.</a:t>
            </a:r>
            <a:r>
              <a:rPr dirty="0" sz="1600" spc="10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"Significant</a:t>
            </a:r>
            <a:r>
              <a:rPr dirty="0" sz="2000" spc="-99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financial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interest”</a:t>
            </a:r>
            <a:r>
              <a:rPr dirty="0" sz="2000" spc="-99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is</a:t>
            </a:r>
            <a:r>
              <a:rPr dirty="0" sz="2000" spc="-99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valued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at</a:t>
            </a:r>
            <a:r>
              <a:rPr dirty="0" sz="2000" spc="-99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$10,000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or</a:t>
            </a:r>
            <a:r>
              <a:rPr dirty="0" sz="2000" spc="-10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5%</a:t>
            </a:r>
            <a:r>
              <a:rPr dirty="0" sz="2000" spc="-99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of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total</a:t>
            </a:r>
          </a:p>
          <a:p>
            <a:pPr marL="342900" marR="0">
              <a:lnSpc>
                <a:spcPts val="2000"/>
              </a:lnSpc>
              <a:spcBef>
                <a:spcPts val="880"/>
              </a:spcBef>
              <a:spcAft>
                <a:spcPts val="0"/>
              </a:spcAft>
            </a:pP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ownership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interests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of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outside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entity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31196" y="4608390"/>
            <a:ext cx="7794640" cy="6578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orbel"/>
                <a:cs typeface="Corbel"/>
              </a:rPr>
              <a:t>5.</a:t>
            </a:r>
            <a:r>
              <a:rPr dirty="0" sz="1600" spc="1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Includes</a:t>
            </a:r>
            <a:r>
              <a:rPr dirty="0" sz="2000" spc="-99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expectation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to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receive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income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exceeding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$10,000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total</a:t>
            </a:r>
            <a:r>
              <a:rPr dirty="0" sz="2000" spc="299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in</a:t>
            </a:r>
            <a:r>
              <a:rPr dirty="0" sz="2000" spc="-99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the</a:t>
            </a:r>
          </a:p>
          <a:p>
            <a:pPr marL="342900" marR="0">
              <a:lnSpc>
                <a:spcPts val="2000"/>
              </a:lnSpc>
              <a:spcBef>
                <a:spcPts val="879"/>
              </a:spcBef>
              <a:spcAft>
                <a:spcPts val="0"/>
              </a:spcAft>
            </a:pP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last</a:t>
            </a:r>
            <a:r>
              <a:rPr dirty="0" sz="2000" spc="-99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or</a:t>
            </a:r>
            <a:r>
              <a:rPr dirty="0" sz="2000" spc="-10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next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12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months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31196" y="5492309"/>
            <a:ext cx="7201241" cy="6578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orbel"/>
                <a:cs typeface="Corbel"/>
              </a:rPr>
              <a:t>6.</a:t>
            </a:r>
            <a:r>
              <a:rPr dirty="0" sz="1600" spc="10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Includes</a:t>
            </a:r>
            <a:r>
              <a:rPr dirty="0" sz="2000" spc="-99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services</a:t>
            </a:r>
            <a:r>
              <a:rPr dirty="0" sz="2000" spc="-99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as</a:t>
            </a:r>
            <a:r>
              <a:rPr dirty="0" sz="2000" spc="-99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a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PI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or</a:t>
            </a:r>
            <a:r>
              <a:rPr dirty="0" sz="2000" spc="-10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holding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a</a:t>
            </a:r>
            <a:r>
              <a:rPr dirty="0" sz="2000" spc="299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management</a:t>
            </a:r>
            <a:r>
              <a:rPr dirty="0" sz="2000" spc="-99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position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in</a:t>
            </a:r>
            <a:r>
              <a:rPr dirty="0" sz="2000" spc="-99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an</a:t>
            </a:r>
          </a:p>
          <a:p>
            <a:pPr marL="342900" marR="0">
              <a:lnSpc>
                <a:spcPts val="2000"/>
              </a:lnSpc>
              <a:spcBef>
                <a:spcPts val="879"/>
              </a:spcBef>
              <a:spcAft>
                <a:spcPts val="0"/>
              </a:spcAft>
            </a:pP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outside</a:t>
            </a:r>
            <a:r>
              <a:rPr dirty="0" sz="200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44444"/>
                </a:solidFill>
                <a:latin typeface="Corbel"/>
                <a:cs typeface="Corbel"/>
              </a:rPr>
              <a:t>entity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31838" y="505321"/>
            <a:ext cx="3479377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1f497d"/>
                </a:solidFill>
                <a:latin typeface="Corbel"/>
                <a:cs typeface="Corbel"/>
              </a:rPr>
              <a:t>When</a:t>
            </a:r>
            <a:r>
              <a:rPr dirty="0" sz="4000" spc="-199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1f497d"/>
                </a:solidFill>
                <a:latin typeface="Corbel"/>
                <a:cs typeface="Corbel"/>
              </a:rPr>
              <a:t>to</a:t>
            </a:r>
            <a:r>
              <a:rPr dirty="0" sz="4000" spc="-20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1f497d"/>
                </a:solidFill>
                <a:latin typeface="Corbel"/>
                <a:cs typeface="Corbel"/>
              </a:rPr>
              <a:t>Report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1196" y="1370228"/>
            <a:ext cx="203274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600" spc="17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Ad</a:t>
            </a:r>
            <a:r>
              <a:rPr dirty="0" sz="2400" spc="-56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hoc</a:t>
            </a:r>
            <a:r>
              <a:rPr dirty="0" sz="2400" spc="-58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basis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1196" y="2104796"/>
            <a:ext cx="5677934" cy="10774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600" spc="17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As</a:t>
            </a:r>
            <a:r>
              <a:rPr dirty="0" sz="2400" spc="-56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soon</a:t>
            </a:r>
            <a:r>
              <a:rPr dirty="0" sz="2400" spc="-57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as</a:t>
            </a:r>
            <a:r>
              <a:rPr dirty="0" sz="2400" spc="-57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such</a:t>
            </a:r>
            <a:r>
              <a:rPr dirty="0" sz="2400" spc="-56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situations</a:t>
            </a:r>
            <a:r>
              <a:rPr dirty="0" sz="2400" spc="-56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become</a:t>
            </a:r>
            <a:r>
              <a:rPr dirty="0" sz="2400" spc="-57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known</a:t>
            </a:r>
          </a:p>
          <a:p>
            <a:pPr marL="0" marR="0">
              <a:lnSpc>
                <a:spcPts val="2400"/>
              </a:lnSpc>
              <a:spcBef>
                <a:spcPts val="338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600" spc="17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According</a:t>
            </a:r>
            <a:r>
              <a:rPr dirty="0" sz="2400" spc="-57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to</a:t>
            </a:r>
            <a:r>
              <a:rPr dirty="0" sz="2400" spc="-56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school</a:t>
            </a:r>
            <a:r>
              <a:rPr dirty="0" sz="2400" spc="-57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policies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1196" y="3573932"/>
            <a:ext cx="6519181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600" spc="17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To</a:t>
            </a:r>
            <a:r>
              <a:rPr dirty="0" sz="2400" spc="-57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the</a:t>
            </a:r>
            <a:r>
              <a:rPr dirty="0" sz="2400" spc="-56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department</a:t>
            </a:r>
            <a:r>
              <a:rPr dirty="0" sz="2400" spc="-58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chair</a:t>
            </a:r>
            <a:r>
              <a:rPr dirty="0" sz="2400" spc="-57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or</a:t>
            </a:r>
            <a:r>
              <a:rPr dirty="0" sz="2400" spc="-57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other</a:t>
            </a:r>
            <a:r>
              <a:rPr dirty="0" sz="2400" spc="-57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pertinent</a:t>
            </a:r>
            <a:r>
              <a:rPr dirty="0" sz="2400" spc="-58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head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1196" y="4675784"/>
            <a:ext cx="7060083" cy="6720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600" spc="17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Before</a:t>
            </a:r>
            <a:r>
              <a:rPr dirty="0" sz="2400" spc="-57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the</a:t>
            </a:r>
            <a:r>
              <a:rPr dirty="0" sz="2400" spc="-56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University</a:t>
            </a:r>
            <a:r>
              <a:rPr dirty="0" sz="2400" spc="-57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enters</a:t>
            </a:r>
            <a:r>
              <a:rPr dirty="0" sz="2400" spc="-56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into</a:t>
            </a:r>
            <a:r>
              <a:rPr dirty="0" sz="2400" spc="-56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dirty="0" sz="2400" spc="-57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transaction</a:t>
            </a:r>
            <a:r>
              <a:rPr dirty="0" sz="2400" spc="-56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with</a:t>
            </a:r>
            <a:r>
              <a:rPr dirty="0" sz="2400" spc="-56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a</a:t>
            </a:r>
          </a:p>
          <a:p>
            <a:pPr marL="342900" marR="0">
              <a:lnSpc>
                <a:spcPts val="2400"/>
              </a:lnSpc>
              <a:spcBef>
                <a:spcPts val="191"/>
              </a:spcBef>
              <a:spcAft>
                <a:spcPts val="0"/>
              </a:spcAft>
            </a:pP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potential</a:t>
            </a:r>
            <a:r>
              <a:rPr dirty="0" sz="2400" spc="-57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COI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31196" y="5739536"/>
            <a:ext cx="4634889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600" spc="17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Written</a:t>
            </a:r>
            <a:r>
              <a:rPr dirty="0" sz="2400" spc="-56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400" spc="-18">
                <a:solidFill>
                  <a:srgbClr val="444444"/>
                </a:solidFill>
                <a:latin typeface="Calibri"/>
                <a:cs typeface="Calibri"/>
              </a:rPr>
              <a:t>disclosure</a:t>
            </a:r>
            <a:r>
              <a:rPr dirty="0" sz="2400" spc="-4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to</a:t>
            </a:r>
            <a:r>
              <a:rPr dirty="0" sz="2400" spc="-56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school</a:t>
            </a:r>
            <a:r>
              <a:rPr dirty="0" sz="2400" spc="-57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44444"/>
                </a:solidFill>
                <a:latin typeface="Calibri"/>
                <a:cs typeface="Calibri"/>
              </a:rPr>
              <a:t>dean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31838" y="505321"/>
            <a:ext cx="4685942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1f497d"/>
                </a:solidFill>
                <a:latin typeface="Corbel"/>
                <a:cs typeface="Corbel"/>
              </a:rPr>
              <a:t>Covered</a:t>
            </a:r>
            <a:r>
              <a:rPr dirty="0" sz="4000" spc="-20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1f497d"/>
                </a:solidFill>
                <a:latin typeface="Corbel"/>
                <a:cs typeface="Corbel"/>
              </a:rPr>
              <a:t>Transactions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1196" y="1403482"/>
            <a:ext cx="6064332" cy="368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dirty="0" sz="1600" spc="10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Gifts</a:t>
            </a:r>
            <a:r>
              <a:rPr dirty="0" sz="2600" spc="-6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to</a:t>
            </a:r>
            <a:r>
              <a:rPr dirty="0" sz="2600" spc="-6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the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University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of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cash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or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property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1196" y="2272162"/>
            <a:ext cx="7310177" cy="764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dirty="0" sz="1600" spc="10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Sponsored-project</a:t>
            </a:r>
            <a:r>
              <a:rPr dirty="0" sz="2600" spc="-63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proposals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where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investigator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or</a:t>
            </a:r>
          </a:p>
          <a:p>
            <a:pPr marL="342900" marR="0">
              <a:lnSpc>
                <a:spcPts val="2600"/>
              </a:lnSpc>
              <a:spcBef>
                <a:spcPts val="520"/>
              </a:spcBef>
              <a:spcAft>
                <a:spcPts val="0"/>
              </a:spcAft>
            </a:pP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family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has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a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significant</a:t>
            </a:r>
            <a:r>
              <a:rPr dirty="0" sz="2600" spc="-63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financial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interest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1196" y="3537082"/>
            <a:ext cx="6627480" cy="368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3.</a:t>
            </a:r>
            <a:r>
              <a:rPr dirty="0" sz="1600" spc="10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University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technology-licensing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arrangements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1196" y="4405762"/>
            <a:ext cx="7642993" cy="764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4.</a:t>
            </a:r>
            <a:r>
              <a:rPr dirty="0" sz="1600" spc="10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Procurement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of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materials</a:t>
            </a:r>
            <a:r>
              <a:rPr dirty="0" sz="2600" spc="-6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or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services</a:t>
            </a:r>
            <a:r>
              <a:rPr dirty="0" sz="2600" spc="-6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from</a:t>
            </a:r>
            <a:r>
              <a:rPr dirty="0" sz="2600" spc="-63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an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outside</a:t>
            </a:r>
          </a:p>
          <a:p>
            <a:pPr marL="342900" marR="0">
              <a:lnSpc>
                <a:spcPts val="2600"/>
              </a:lnSpc>
              <a:spcBef>
                <a:spcPts val="520"/>
              </a:spcBef>
              <a:spcAft>
                <a:spcPts val="0"/>
              </a:spcAft>
            </a:pP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entity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31196" y="5670682"/>
            <a:ext cx="7881092" cy="764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5.</a:t>
            </a:r>
            <a:r>
              <a:rPr dirty="0" sz="1600" spc="10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Submission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to</a:t>
            </a:r>
            <a:r>
              <a:rPr dirty="0" sz="2600" spc="-6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an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external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sponsor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of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an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application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for</a:t>
            </a:r>
          </a:p>
          <a:p>
            <a:pPr marL="342900" marR="0">
              <a:lnSpc>
                <a:spcPts val="2600"/>
              </a:lnSpc>
              <a:spcBef>
                <a:spcPts val="520"/>
              </a:spcBef>
              <a:spcAft>
                <a:spcPts val="0"/>
              </a:spcAft>
            </a:pP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funding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of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University</a:t>
            </a:r>
            <a:r>
              <a:rPr dirty="0" sz="2600" spc="-62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444444"/>
                </a:solidFill>
                <a:latin typeface="Calibri"/>
                <a:cs typeface="Calibri"/>
              </a:rPr>
              <a:t>research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1196" y="5342970"/>
            <a:ext cx="3566517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orbel"/>
                <a:cs typeface="Corbel"/>
              </a:rPr>
              <a:t>https://clinicalresearch.gwu.edu/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4906" y="103944"/>
            <a:ext cx="7623271" cy="15224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8099" marR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000000"/>
                </a:solidFill>
                <a:latin typeface="Calibri"/>
                <a:cs typeface="Calibri"/>
              </a:rPr>
              <a:t>Relevant</a:t>
            </a:r>
            <a:r>
              <a:rPr dirty="0" sz="6000" spc="-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6000">
                <a:solidFill>
                  <a:srgbClr val="000000"/>
                </a:solidFill>
                <a:latin typeface="Calibri"/>
                <a:cs typeface="Calibri"/>
              </a:rPr>
              <a:t>Relationships</a:t>
            </a:r>
          </a:p>
          <a:p>
            <a:pPr marL="0" marR="0">
              <a:lnSpc>
                <a:spcPts val="2681"/>
              </a:lnSpc>
              <a:spcBef>
                <a:spcPts val="414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Henry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J.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Kaminski,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MD</a:t>
            </a:r>
            <a:r>
              <a:rPr dirty="0" sz="2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has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the</a:t>
            </a:r>
            <a:r>
              <a:rPr dirty="0" sz="2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following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financial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relationships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to</a:t>
            </a:r>
            <a:r>
              <a:rPr dirty="0" sz="2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disclose: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4906" y="1704001"/>
            <a:ext cx="8448289" cy="16953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Grants:</a:t>
            </a:r>
            <a:r>
              <a:rPr dirty="0" sz="2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PI,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Rare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Disease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Clinical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Research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Network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MGNet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IWGAVD+Arial-BoldMT"/>
                <a:cs typeface="IWGAVD+Arial-BoldMT"/>
              </a:rPr>
              <a:t>(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U54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NS115054),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Scientific</a:t>
            </a:r>
            <a:r>
              <a:rPr dirty="0" sz="2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Consultant,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MV2C2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antibody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as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a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new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therapeutic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for</a:t>
            </a:r>
            <a:r>
              <a:rPr dirty="0" sz="2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Myasthenia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Gravis,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R43NS12432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to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Mimivax,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LLC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with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subcontract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to</a:t>
            </a:r>
            <a:r>
              <a:rPr dirty="0" sz="2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George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Washington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University,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2022-2024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4906" y="3476921"/>
            <a:ext cx="8312856" cy="10369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Consultant: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Alnylam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Pharmaceuticals,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Cabelleta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Bio,</a:t>
            </a:r>
            <a:r>
              <a:rPr dirty="0" sz="2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Lincoln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Therapeutics,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Ono</a:t>
            </a:r>
            <a:r>
              <a:rPr dirty="0" sz="2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Pharamaceutials,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Roche,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Takeda,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UCB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Pharmaceuticals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4906" y="4591473"/>
            <a:ext cx="7584335" cy="7078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CEO</a:t>
            </a:r>
            <a:r>
              <a:rPr dirty="0" sz="2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and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CMO:</a:t>
            </a:r>
            <a:r>
              <a:rPr dirty="0" sz="2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ARC</a:t>
            </a:r>
            <a:r>
              <a:rPr dirty="0" sz="2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Biotechnology,</a:t>
            </a:r>
            <a:r>
              <a:rPr dirty="0" sz="2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LLC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based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on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US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Patent</a:t>
            </a:r>
            <a:r>
              <a:rPr dirty="0" sz="2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8,961,981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with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R21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NS110331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4906" y="5376841"/>
            <a:ext cx="7330491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Spouse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with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additional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industry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subcontracts</a:t>
            </a:r>
            <a:r>
              <a:rPr dirty="0" sz="2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to</a:t>
            </a:r>
            <a:r>
              <a:rPr dirty="0" sz="2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FLTPMD+ArialMT"/>
                <a:cs typeface="FLTPMD+ArialMT"/>
              </a:rPr>
              <a:t>GWU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9445" y="505323"/>
            <a:ext cx="5830465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da291c"/>
                </a:solidFill>
                <a:latin typeface="Corbel"/>
                <a:cs typeface="Corbel"/>
              </a:rPr>
              <a:t>Children’s</a:t>
            </a:r>
            <a:r>
              <a:rPr dirty="0" sz="4000" spc="-199">
                <a:solidFill>
                  <a:srgbClr val="da291c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da291c"/>
                </a:solidFill>
                <a:latin typeface="Corbel"/>
                <a:cs typeface="Corbel"/>
              </a:rPr>
              <a:t>National</a:t>
            </a:r>
            <a:r>
              <a:rPr dirty="0" sz="4000" spc="-201">
                <a:solidFill>
                  <a:srgbClr val="da291c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da291c"/>
                </a:solidFill>
                <a:latin typeface="Corbel"/>
                <a:cs typeface="Corbel"/>
              </a:rPr>
              <a:t>Policies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2896" y="505323"/>
            <a:ext cx="6187802" cy="1227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14403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da291c"/>
                </a:solidFill>
                <a:latin typeface="Corbel"/>
                <a:cs typeface="Corbel"/>
              </a:rPr>
              <a:t>What</a:t>
            </a:r>
            <a:r>
              <a:rPr dirty="0" sz="4000" spc="-198">
                <a:solidFill>
                  <a:srgbClr val="da291c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da291c"/>
                </a:solidFill>
                <a:latin typeface="Corbel"/>
                <a:cs typeface="Corbel"/>
              </a:rPr>
              <a:t>to</a:t>
            </a:r>
            <a:r>
              <a:rPr dirty="0" sz="4000" spc="-200">
                <a:solidFill>
                  <a:srgbClr val="da291c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da291c"/>
                </a:solidFill>
                <a:latin typeface="Corbel"/>
                <a:cs typeface="Corbel"/>
              </a:rPr>
              <a:t>Disclose</a:t>
            </a:r>
          </a:p>
          <a:p>
            <a:pPr marL="0" marR="0">
              <a:lnSpc>
                <a:spcPts val="2200"/>
              </a:lnSpc>
              <a:spcBef>
                <a:spcPts val="766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External</a:t>
            </a:r>
            <a:r>
              <a:rPr dirty="0" sz="2200" spc="-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compensation</a:t>
            </a:r>
            <a:r>
              <a:rPr dirty="0" sz="220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related</a:t>
            </a:r>
            <a:r>
              <a:rPr dirty="0" sz="220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to</a:t>
            </a:r>
            <a:r>
              <a:rPr dirty="0" sz="220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job</a:t>
            </a:r>
            <a:r>
              <a:rPr dirty="0" sz="2200" spc="-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responsibilities</a:t>
            </a:r>
          </a:p>
          <a:p>
            <a:pPr marL="457189" marR="0">
              <a:lnSpc>
                <a:spcPts val="2200"/>
              </a:lnSpc>
              <a:spcBef>
                <a:spcPts val="19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600" spc="17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In-kind</a:t>
            </a:r>
            <a:r>
              <a:rPr dirty="0" sz="22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compensation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0085" y="1721570"/>
            <a:ext cx="4843912" cy="9301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600" spc="17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Consulting</a:t>
            </a:r>
            <a:r>
              <a:rPr dirty="0" sz="22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feels</a:t>
            </a:r>
          </a:p>
          <a:p>
            <a:pPr marL="0" marR="0">
              <a:lnSpc>
                <a:spcPts val="2200"/>
              </a:lnSpc>
              <a:spcBef>
                <a:spcPts val="21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600" spc="17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Royalties,</a:t>
            </a:r>
            <a:r>
              <a:rPr dirty="0" sz="22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Honararia,</a:t>
            </a:r>
            <a:r>
              <a:rPr dirty="0" sz="22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Reimbursements</a:t>
            </a:r>
          </a:p>
          <a:p>
            <a:pPr marL="0" marR="0">
              <a:lnSpc>
                <a:spcPts val="2200"/>
              </a:lnSpc>
              <a:spcBef>
                <a:spcPts val="211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600" spc="17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Meals,</a:t>
            </a:r>
            <a:r>
              <a:rPr dirty="0" sz="22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gifts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0085" y="2640542"/>
            <a:ext cx="3400812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600" spc="17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Proceeds</a:t>
            </a:r>
            <a:r>
              <a:rPr dirty="0" sz="220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2200" spc="-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book</a:t>
            </a:r>
            <a:r>
              <a:rPr dirty="0" sz="22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sales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2896" y="3254964"/>
            <a:ext cx="7543827" cy="9301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Ownership</a:t>
            </a:r>
            <a:r>
              <a:rPr dirty="0" sz="220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in</a:t>
            </a:r>
            <a:r>
              <a:rPr dirty="0" sz="2200" spc="-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healthcare</a:t>
            </a:r>
            <a:r>
              <a:rPr dirty="0" sz="220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start-ups</a:t>
            </a:r>
            <a:r>
              <a:rPr dirty="0" sz="2200" spc="-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or</a:t>
            </a:r>
            <a:r>
              <a:rPr dirty="0" sz="2200" spc="-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other</a:t>
            </a:r>
            <a:r>
              <a:rPr dirty="0" sz="2200" spc="-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entities</a:t>
            </a:r>
            <a:r>
              <a:rPr dirty="0" sz="220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related</a:t>
            </a:r>
            <a:r>
              <a:rPr dirty="0" sz="220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to</a:t>
            </a:r>
            <a:r>
              <a:rPr dirty="0" sz="220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job</a:t>
            </a:r>
          </a:p>
          <a:p>
            <a:pPr marL="0" marR="0">
              <a:lnSpc>
                <a:spcPts val="2200"/>
              </a:lnSpc>
              <a:spcBef>
                <a:spcPts val="2623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Relationships</a:t>
            </a:r>
            <a:r>
              <a:rPr dirty="0" sz="2200" spc="-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with</a:t>
            </a:r>
            <a:r>
              <a:rPr dirty="0" sz="2200" spc="-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CNH</a:t>
            </a:r>
            <a:r>
              <a:rPr dirty="0" sz="220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vendors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2896" y="4480259"/>
            <a:ext cx="7951093" cy="5857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Compensation</a:t>
            </a:r>
            <a:r>
              <a:rPr dirty="0" sz="220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received</a:t>
            </a:r>
            <a:r>
              <a:rPr dirty="0" sz="220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by</a:t>
            </a:r>
            <a:r>
              <a:rPr dirty="0" sz="220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family</a:t>
            </a:r>
            <a:r>
              <a:rPr dirty="0" sz="2200" spc="-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&amp;</a:t>
            </a:r>
            <a:r>
              <a:rPr dirty="0" sz="2200" spc="-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personal</a:t>
            </a:r>
            <a:r>
              <a:rPr dirty="0" sz="2200" spc="-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relations</a:t>
            </a:r>
            <a:r>
              <a:rPr dirty="0" sz="2200" spc="-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related</a:t>
            </a:r>
            <a:r>
              <a:rPr dirty="0" sz="220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to</a:t>
            </a:r>
            <a:r>
              <a:rPr dirty="0" sz="220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job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responsibilities,</a:t>
            </a:r>
            <a:r>
              <a:rPr dirty="0" sz="220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healthcare</a:t>
            </a:r>
            <a:r>
              <a:rPr dirty="0" sz="220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startups,</a:t>
            </a:r>
            <a:r>
              <a:rPr dirty="0" sz="220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vendors,</a:t>
            </a:r>
            <a:r>
              <a:rPr dirty="0" sz="220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other</a:t>
            </a:r>
            <a:r>
              <a:rPr dirty="0" sz="2200" spc="-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relevant</a:t>
            </a:r>
            <a:r>
              <a:rPr dirty="0" sz="2200" spc="-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entities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2896" y="5361131"/>
            <a:ext cx="5869078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Submit</a:t>
            </a:r>
            <a:r>
              <a:rPr dirty="0" sz="2200" spc="-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annually</a:t>
            </a:r>
            <a:r>
              <a:rPr dirty="0" sz="220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and</a:t>
            </a:r>
            <a:r>
              <a:rPr dirty="0" sz="220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within</a:t>
            </a:r>
            <a:r>
              <a:rPr dirty="0" sz="2200" spc="-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30</a:t>
            </a:r>
            <a:r>
              <a:rPr dirty="0" sz="2200" spc="-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days</a:t>
            </a:r>
            <a:r>
              <a:rPr dirty="0" sz="2200" spc="-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of</a:t>
            </a:r>
            <a:r>
              <a:rPr dirty="0" sz="2200" spc="-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any</a:t>
            </a:r>
            <a:r>
              <a:rPr dirty="0" sz="220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change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2896" y="5973779"/>
            <a:ext cx="7806217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Significant</a:t>
            </a:r>
            <a:r>
              <a:rPr dirty="0" sz="2200" spc="-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Financial</a:t>
            </a:r>
            <a:r>
              <a:rPr dirty="0" sz="2200" spc="-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Interests:</a:t>
            </a:r>
            <a:r>
              <a:rPr dirty="0" sz="2200" spc="-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&gt;$5,000</a:t>
            </a:r>
            <a:r>
              <a:rPr dirty="0" sz="220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or</a:t>
            </a:r>
            <a:r>
              <a:rPr dirty="0" sz="2200" spc="-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more</a:t>
            </a:r>
            <a:r>
              <a:rPr dirty="0" sz="220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than</a:t>
            </a:r>
            <a:r>
              <a:rPr dirty="0" sz="220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5%</a:t>
            </a:r>
            <a:r>
              <a:rPr dirty="0" sz="2200" spc="-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orbel"/>
                <a:cs typeface="Corbel"/>
              </a:rPr>
              <a:t>ownership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9445" y="505323"/>
            <a:ext cx="2020192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da291c"/>
                </a:solidFill>
                <a:latin typeface="Corbel"/>
                <a:cs typeface="Corbel"/>
              </a:rPr>
              <a:t>Contacts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7719" y="3200781"/>
            <a:ext cx="7310642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44444"/>
                </a:solidFill>
                <a:latin typeface="Corbel"/>
                <a:cs typeface="Corbel"/>
              </a:rPr>
              <a:t>For</a:t>
            </a:r>
            <a:r>
              <a:rPr dirty="0" sz="1600" spc="-8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4444"/>
                </a:solidFill>
                <a:latin typeface="Corbel"/>
                <a:cs typeface="Corbel"/>
              </a:rPr>
              <a:t>the</a:t>
            </a:r>
            <a:r>
              <a:rPr dirty="0" sz="1600" spc="-8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4444"/>
                </a:solidFill>
                <a:latin typeface="Corbel"/>
                <a:cs typeface="Corbel"/>
              </a:rPr>
              <a:t>Periodic</a:t>
            </a:r>
            <a:r>
              <a:rPr dirty="0" sz="1600" spc="-8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4444"/>
                </a:solidFill>
                <a:latin typeface="Corbel"/>
                <a:cs typeface="Corbel"/>
              </a:rPr>
              <a:t>Faculty</a:t>
            </a:r>
            <a:r>
              <a:rPr dirty="0" sz="1600" spc="-8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4444"/>
                </a:solidFill>
                <a:latin typeface="Corbel"/>
                <a:cs typeface="Corbel"/>
              </a:rPr>
              <a:t>Member</a:t>
            </a:r>
            <a:r>
              <a:rPr dirty="0" sz="1600" spc="-8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4444"/>
                </a:solidFill>
                <a:latin typeface="Corbel"/>
                <a:cs typeface="Corbel"/>
              </a:rPr>
              <a:t>and</a:t>
            </a:r>
            <a:r>
              <a:rPr dirty="0" sz="1600" spc="-8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4444"/>
                </a:solidFill>
                <a:latin typeface="Corbel"/>
                <a:cs typeface="Corbel"/>
              </a:rPr>
              <a:t>Investigator</a:t>
            </a:r>
            <a:r>
              <a:rPr dirty="0" sz="1600" spc="-8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4444"/>
                </a:solidFill>
                <a:latin typeface="Corbel"/>
                <a:cs typeface="Corbel"/>
              </a:rPr>
              <a:t>Disclosure</a:t>
            </a:r>
            <a:r>
              <a:rPr dirty="0" sz="1600" spc="-8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4444"/>
                </a:solidFill>
                <a:latin typeface="Corbel"/>
                <a:cs typeface="Corbel"/>
              </a:rPr>
              <a:t>Form:</a:t>
            </a:r>
            <a:r>
              <a:rPr dirty="0" sz="1600" spc="-79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4444"/>
                </a:solidFill>
                <a:latin typeface="Corbel"/>
                <a:cs typeface="Corbel"/>
              </a:rPr>
              <a:t>Contact</a:t>
            </a:r>
            <a:r>
              <a:rPr dirty="0" sz="1600" spc="-8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4444"/>
                </a:solidFill>
                <a:latin typeface="Corbel"/>
                <a:cs typeface="Corbel"/>
              </a:rPr>
              <a:t>the</a:t>
            </a:r>
            <a:r>
              <a:rPr dirty="0" sz="1600" spc="-8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4444"/>
                </a:solidFill>
                <a:latin typeface="Corbel"/>
                <a:cs typeface="Corbel"/>
              </a:rPr>
              <a:t>Office</a:t>
            </a:r>
          </a:p>
          <a:p>
            <a:pPr marL="228593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444444"/>
                </a:solidFill>
                <a:latin typeface="Corbel"/>
                <a:cs typeface="Corbel"/>
              </a:rPr>
              <a:t>of</a:t>
            </a:r>
            <a:r>
              <a:rPr dirty="0" sz="1600" spc="-8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4444"/>
                </a:solidFill>
                <a:latin typeface="Corbel"/>
                <a:cs typeface="Corbel"/>
              </a:rPr>
              <a:t>Ethics,</a:t>
            </a:r>
            <a:r>
              <a:rPr dirty="0" sz="1600" spc="-8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4444"/>
                </a:solidFill>
                <a:latin typeface="Corbel"/>
                <a:cs typeface="Corbel"/>
              </a:rPr>
              <a:t>Compliance,</a:t>
            </a:r>
            <a:r>
              <a:rPr dirty="0" sz="1600" spc="-8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4444"/>
                </a:solidFill>
                <a:latin typeface="Corbel"/>
                <a:cs typeface="Corbel"/>
              </a:rPr>
              <a:t>and</a:t>
            </a:r>
            <a:r>
              <a:rPr dirty="0" sz="1600" spc="-8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4444"/>
                </a:solidFill>
                <a:latin typeface="Corbel"/>
                <a:cs typeface="Corbel"/>
              </a:rPr>
              <a:t>Privacy</a:t>
            </a:r>
            <a:r>
              <a:rPr dirty="0" sz="1600" spc="-8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4444"/>
                </a:solidFill>
                <a:latin typeface="Corbel"/>
                <a:cs typeface="Corbel"/>
              </a:rPr>
              <a:t>at</a:t>
            </a:r>
            <a:r>
              <a:rPr dirty="0" sz="1600" spc="18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600" u="sng">
                <a:solidFill>
                  <a:srgbClr val="0000ff"/>
                </a:solidFill>
                <a:latin typeface="Corbel"/>
                <a:cs typeface="Corbe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comply@gwu.edu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67719" y="3726561"/>
            <a:ext cx="7425689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44444"/>
                </a:solidFill>
                <a:latin typeface="Corbel"/>
                <a:cs typeface="Corbel"/>
              </a:rPr>
              <a:t>For</a:t>
            </a:r>
            <a:r>
              <a:rPr dirty="0" sz="1600" spc="-8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4444"/>
                </a:solidFill>
                <a:latin typeface="Corbel"/>
                <a:cs typeface="Corbel"/>
              </a:rPr>
              <a:t>research</a:t>
            </a:r>
            <a:r>
              <a:rPr dirty="0" sz="1600" spc="-79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4444"/>
                </a:solidFill>
                <a:latin typeface="Corbel"/>
                <a:cs typeface="Corbel"/>
              </a:rPr>
              <a:t>related</a:t>
            </a:r>
            <a:r>
              <a:rPr dirty="0" sz="1600" spc="-8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4444"/>
                </a:solidFill>
                <a:latin typeface="Corbel"/>
                <a:cs typeface="Corbel"/>
              </a:rPr>
              <a:t>disclosure</a:t>
            </a:r>
            <a:r>
              <a:rPr dirty="0" sz="1600" spc="-8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4444"/>
                </a:solidFill>
                <a:latin typeface="Corbel"/>
                <a:cs typeface="Corbel"/>
              </a:rPr>
              <a:t>forms,</a:t>
            </a:r>
            <a:r>
              <a:rPr dirty="0" sz="1600" spc="-8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4444"/>
                </a:solidFill>
                <a:latin typeface="Corbel"/>
                <a:cs typeface="Corbel"/>
              </a:rPr>
              <a:t>please</a:t>
            </a:r>
            <a:r>
              <a:rPr dirty="0" sz="1600" spc="-8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4444"/>
                </a:solidFill>
                <a:latin typeface="Corbel"/>
                <a:cs typeface="Corbel"/>
              </a:rPr>
              <a:t>visit</a:t>
            </a:r>
            <a:r>
              <a:rPr dirty="0" sz="1600" spc="-79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444444"/>
                </a:solidFill>
                <a:latin typeface="Corbel"/>
                <a:cs typeface="Corbel"/>
              </a:rPr>
              <a:t>OVPR's</a:t>
            </a:r>
            <a:r>
              <a:rPr dirty="0" sz="1600" spc="11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600" u="sng">
                <a:solidFill>
                  <a:srgbClr val="0000ff"/>
                </a:solidFill>
                <a:latin typeface="Corbel"/>
                <a:cs typeface="Corbe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</a:t>
            </a:r>
            <a:r>
              <a:rPr dirty="0" sz="1600" spc="-79" u="sng">
                <a:solidFill>
                  <a:srgbClr val="0000ff"/>
                </a:solid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u="sng">
                <a:solidFill>
                  <a:srgbClr val="0000ff"/>
                </a:solidFill>
                <a:latin typeface="Corbel"/>
                <a:cs typeface="Corbe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Integrity</a:t>
            </a:r>
            <a:r>
              <a:rPr dirty="0" sz="1600" spc="-80" u="sng">
                <a:solidFill>
                  <a:srgbClr val="0000ff"/>
                </a:solid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 u="sng">
                <a:solidFill>
                  <a:srgbClr val="0000ff"/>
                </a:solidFill>
                <a:latin typeface="Corbel"/>
                <a:cs typeface="Corbe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r>
              <a:rPr dirty="0" sz="1600" spc="-49" u="sng">
                <a:solidFill>
                  <a:srgbClr val="0000ff"/>
                </a:solid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600">
                <a:solidFill>
                  <a:srgbClr val="444444"/>
                </a:solidFill>
                <a:latin typeface="Corbel"/>
                <a:cs typeface="Corbel"/>
              </a:rPr>
              <a:t>or</a:t>
            </a:r>
          </a:p>
          <a:p>
            <a:pPr marL="228593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444444"/>
                </a:solidFill>
                <a:latin typeface="Corbel"/>
                <a:cs typeface="Corbel"/>
              </a:rPr>
              <a:t>contact</a:t>
            </a:r>
            <a:r>
              <a:rPr dirty="0" sz="1600" spc="-77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600" u="sng">
                <a:solidFill>
                  <a:srgbClr val="0000ff"/>
                </a:solidFill>
                <a:latin typeface="Corbel"/>
                <a:cs typeface="Corbe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askovpr@gwu.edu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63628" y="4662443"/>
            <a:ext cx="7208026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orbel"/>
                <a:cs typeface="Corbel"/>
              </a:rPr>
              <a:t>Compliance,</a:t>
            </a:r>
            <a:r>
              <a:rPr dirty="0" sz="1600" spc="-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orbel"/>
                <a:cs typeface="Corbel"/>
              </a:rPr>
              <a:t>Children’s</a:t>
            </a:r>
            <a:r>
              <a:rPr dirty="0" sz="1600" spc="-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orbel"/>
                <a:cs typeface="Corbel"/>
              </a:rPr>
              <a:t>National</a:t>
            </a:r>
            <a:r>
              <a:rPr dirty="0" sz="160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orbel"/>
                <a:cs typeface="Corbel"/>
              </a:rPr>
              <a:t>Institutional</a:t>
            </a:r>
            <a:r>
              <a:rPr dirty="0" sz="160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orbel"/>
                <a:cs typeface="Corbel"/>
              </a:rPr>
              <a:t>Conflict</a:t>
            </a:r>
            <a:r>
              <a:rPr dirty="0" sz="1600" spc="-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orbel"/>
                <a:cs typeface="Corbel"/>
              </a:rPr>
              <a:t>of</a:t>
            </a:r>
            <a:r>
              <a:rPr dirty="0" sz="160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orbel"/>
                <a:cs typeface="Corbel"/>
              </a:rPr>
              <a:t>Interest</a:t>
            </a:r>
            <a:r>
              <a:rPr dirty="0" sz="1600" spc="-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orbel"/>
                <a:cs typeface="Corbel"/>
              </a:rPr>
              <a:t>Committee,</a:t>
            </a:r>
            <a:r>
              <a:rPr dirty="0" sz="1600" spc="-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orbel"/>
                <a:cs typeface="Corbel"/>
              </a:rPr>
              <a:t>and</a:t>
            </a:r>
            <a:r>
              <a:rPr dirty="0" sz="1600" spc="-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orbel"/>
                <a:cs typeface="Corbel"/>
              </a:rPr>
              <a:t>the</a:t>
            </a:r>
          </a:p>
          <a:p>
            <a:pPr marL="228593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orbel"/>
                <a:cs typeface="Corbel"/>
              </a:rPr>
              <a:t>Chief</a:t>
            </a:r>
            <a:r>
              <a:rPr dirty="0" sz="160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orbel"/>
                <a:cs typeface="Corbel"/>
              </a:rPr>
              <a:t>Academic</a:t>
            </a:r>
            <a:r>
              <a:rPr dirty="0" sz="1600" spc="-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orbel"/>
                <a:cs typeface="Corbel"/>
              </a:rPr>
              <a:t>Officer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63628" y="5188223"/>
            <a:ext cx="310584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u="sng">
                <a:solidFill>
                  <a:srgbClr val="0000ff"/>
                </a:solidFill>
                <a:latin typeface="Corbel"/>
                <a:cs typeface="Corbe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compliance@childrensnational.org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63628" y="5752103"/>
            <a:ext cx="5723486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orbel"/>
                <a:cs typeface="Corbel"/>
              </a:rPr>
              <a:t>COI-Smart</a:t>
            </a:r>
            <a:r>
              <a:rPr dirty="0" sz="1600" spc="-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orbel"/>
                <a:cs typeface="Corbel"/>
              </a:rPr>
              <a:t>Link:</a:t>
            </a:r>
            <a:r>
              <a:rPr dirty="0" sz="1600" spc="-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orbel"/>
                <a:cs typeface="Corbel"/>
              </a:rPr>
              <a:t>https://childrensnational.coi-smart.com/main.php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54479" y="4890525"/>
            <a:ext cx="768399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i="1">
                <a:solidFill>
                  <a:srgbClr val="000000"/>
                </a:solidFill>
                <a:latin typeface="Corbel"/>
                <a:cs typeface="Corbel"/>
              </a:rPr>
              <a:t>IOM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i="1">
                <a:solidFill>
                  <a:srgbClr val="000000"/>
                </a:solidFill>
                <a:latin typeface="Corbel"/>
                <a:cs typeface="Corbel"/>
              </a:rPr>
              <a:t>2009</a:t>
            </a:r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95982" y="2634096"/>
            <a:ext cx="6911708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Cohort</a:t>
            </a:r>
            <a:r>
              <a:rPr dirty="0" sz="4400" spc="-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discovery</a:t>
            </a:r>
            <a:r>
              <a:rPr dirty="0" sz="4400" spc="-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4400" spc="-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databases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14141" y="4007510"/>
            <a:ext cx="3687768" cy="10297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898989"/>
                </a:solidFill>
                <a:latin typeface="Calibri"/>
                <a:cs typeface="Calibri"/>
              </a:rPr>
              <a:t>Hiroki</a:t>
            </a:r>
            <a:r>
              <a:rPr dirty="0" sz="3200" spc="-76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898989"/>
                </a:solidFill>
                <a:latin typeface="Calibri"/>
                <a:cs typeface="Calibri"/>
              </a:rPr>
              <a:t>Morizono,</a:t>
            </a:r>
            <a:r>
              <a:rPr dirty="0" sz="3200" spc="-76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898989"/>
                </a:solidFill>
                <a:latin typeface="Calibri"/>
                <a:cs typeface="Calibri"/>
              </a:rPr>
              <a:t>PhD</a:t>
            </a:r>
          </a:p>
          <a:p>
            <a:pPr marL="397470" marR="0">
              <a:lnSpc>
                <a:spcPts val="3200"/>
              </a:lnSpc>
              <a:spcBef>
                <a:spcPts val="1408"/>
              </a:spcBef>
              <a:spcAft>
                <a:spcPts val="0"/>
              </a:spcAft>
            </a:pPr>
            <a:r>
              <a:rPr dirty="0" sz="3200">
                <a:solidFill>
                  <a:srgbClr val="898989"/>
                </a:solidFill>
                <a:latin typeface="Calibri"/>
                <a:cs typeface="Calibri"/>
              </a:rPr>
              <a:t>hiroki@gwu.edu</a:t>
            </a:r>
          </a:p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80965" y="614794"/>
            <a:ext cx="3537612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Accessing</a:t>
            </a:r>
            <a:r>
              <a:rPr dirty="0" sz="4400" spc="-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4966" y="1748644"/>
            <a:ext cx="7133618" cy="19832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050" spc="14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Some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complexities</a:t>
            </a:r>
            <a:r>
              <a:rPr dirty="0" sz="20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due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0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four</a:t>
            </a:r>
            <a:r>
              <a:rPr dirty="0" sz="20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organizations</a:t>
            </a:r>
            <a:r>
              <a:rPr dirty="0" sz="20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CNH</a:t>
            </a:r>
            <a:r>
              <a:rPr dirty="0" sz="20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GW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GWH</a:t>
            </a:r>
          </a:p>
          <a:p>
            <a:pPr marL="34290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MFA.</a:t>
            </a:r>
          </a:p>
          <a:p>
            <a:pPr marL="0" marR="0">
              <a:lnSpc>
                <a:spcPts val="2290"/>
              </a:lnSpc>
              <a:spcBef>
                <a:spcPts val="44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050" spc="14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0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r>
              <a:rPr dirty="0" sz="20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way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dirty="0" sz="20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Agreement</a:t>
            </a:r>
            <a:r>
              <a:rPr dirty="0" sz="20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been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completed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but</a:t>
            </a:r>
            <a:r>
              <a:rPr dirty="0" sz="20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processes</a:t>
            </a:r>
          </a:p>
          <a:p>
            <a:pPr marL="34290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20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completely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operationalized</a:t>
            </a:r>
          </a:p>
          <a:p>
            <a:pPr marL="0" marR="0">
              <a:lnSpc>
                <a:spcPts val="2290"/>
              </a:lnSpc>
              <a:spcBef>
                <a:spcPts val="44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050" spc="14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Licensing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rules</a:t>
            </a:r>
            <a:r>
              <a:rPr dirty="0" sz="20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0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some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dirty="0" sz="20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systems</a:t>
            </a:r>
            <a:r>
              <a:rPr dirty="0" sz="20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prevent</a:t>
            </a:r>
            <a:r>
              <a:rPr dirty="0" sz="20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dirty="0" sz="20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20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being</a:t>
            </a:r>
          </a:p>
          <a:p>
            <a:pPr marL="34290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moved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20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site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0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site</a:t>
            </a:r>
          </a:p>
          <a:p>
            <a:pPr marL="0" marR="0">
              <a:lnSpc>
                <a:spcPts val="2290"/>
              </a:lnSpc>
              <a:spcBef>
                <a:spcPts val="94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050" spc="14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dirty="0" sz="20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Agreements</a:t>
            </a:r>
            <a:r>
              <a:rPr dirty="0" sz="20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exist</a:t>
            </a:r>
            <a:r>
              <a:rPr dirty="0" sz="20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0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some</a:t>
            </a:r>
            <a:r>
              <a:rPr dirty="0" sz="20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specific</a:t>
            </a:r>
            <a:r>
              <a:rPr dirty="0" sz="20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systems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02166" y="3740036"/>
            <a:ext cx="6672674" cy="582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FLTPMD+ArialMT"/>
                <a:cs typeface="FLTPMD+ArialMT"/>
              </a:rPr>
              <a:t>–</a:t>
            </a:r>
            <a:r>
              <a:rPr dirty="0" sz="1850" spc="7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single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IRB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agreement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exists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between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GW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CNH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so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should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only</a:t>
            </a:r>
          </a:p>
          <a:p>
            <a:pPr marL="28575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need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prepare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protocol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44966" y="4607668"/>
            <a:ext cx="6356806" cy="581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050" spc="14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visit</a:t>
            </a:r>
            <a:r>
              <a:rPr dirty="0" sz="2000" b="1" u="sng">
                <a:solidFill>
                  <a:srgbClr val="0000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https://ctsicn.or</a:t>
            </a:r>
            <a:r>
              <a:rPr dirty="0" sz="2000" b="1">
                <a:solidFill>
                  <a:srgbClr val="0000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r>
              <a:rPr dirty="0" sz="2000" spc="-152" b="1">
                <a:solidFill>
                  <a:srgbClr val="0000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chat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with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</a:t>
            </a:r>
          </a:p>
          <a:p>
            <a:pPr marL="34290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Navigator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639" y="6201500"/>
            <a:ext cx="187351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©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2022</a:t>
            </a:r>
            <a:r>
              <a:rPr dirty="0" sz="1200" spc="242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CTSI-CN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|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CLINICAL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639" y="6384380"/>
            <a:ext cx="2048146" cy="556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TRANSLATIONAL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SCIENCE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INSTITUTE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AT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CHILDREN'S</a:t>
            </a: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NATIONAL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|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ctsicn.org</a:t>
            </a:r>
          </a:p>
        </p:txBody>
      </p:sp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34370" y="614794"/>
            <a:ext cx="1863725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TriNetX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47197"/>
            <a:ext cx="7757593" cy="3079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Self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service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access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deidentified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structured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easy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interface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1976382"/>
            <a:ext cx="8136115" cy="856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addition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queries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patients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180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Childrens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National,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queries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floated</a:t>
            </a:r>
          </a:p>
          <a:p>
            <a:pPr marL="28575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across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TriNetX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includes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US,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Europe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Brazil,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Japan,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South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Korea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285750" marR="0">
              <a:lnSpc>
                <a:spcPts val="1800"/>
              </a:lnSpc>
              <a:spcBef>
                <a:spcPts val="35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includes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nearly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250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million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patients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40" y="2854206"/>
            <a:ext cx="8120050" cy="582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CTSICN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BERD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Informatics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work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GW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investigators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perform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queries</a:t>
            </a:r>
          </a:p>
          <a:p>
            <a:pPr marL="28575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determine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feasibility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640" y="3457709"/>
            <a:ext cx="7662950" cy="582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float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queries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across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TriNetX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find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sites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may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</a:p>
          <a:p>
            <a:pPr marL="28575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patients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matching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criteria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640" y="4061214"/>
            <a:ext cx="6616863" cy="637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TrinetX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IDs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converted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MRNs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after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obtaining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IRB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approval</a:t>
            </a:r>
          </a:p>
          <a:p>
            <a:pPr marL="0" marR="0">
              <a:lnSpc>
                <a:spcPts val="2066"/>
              </a:lnSpc>
              <a:spcBef>
                <a:spcPts val="417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850" spc="15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8640" y="5048766"/>
            <a:ext cx="5402841" cy="3079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850" spc="15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obtain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TriNetX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access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visit</a:t>
            </a:r>
            <a:r>
              <a:rPr dirty="0" sz="1800" b="1" i="1">
                <a:solidFill>
                  <a:srgbClr val="ff0000"/>
                </a:solidFill>
                <a:latin typeface="Calibri"/>
                <a:cs typeface="Calibri"/>
              </a:rPr>
              <a:t>https://is.gd/INSIGHTS</a:t>
            </a:r>
          </a:p>
        </p:txBody>
      </p: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93565" y="331025"/>
            <a:ext cx="6345430" cy="1155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HealtheIntent</a:t>
            </a:r>
            <a:r>
              <a:rPr dirty="0" sz="4000" spc="-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Enterprise</a:t>
            </a:r>
            <a:r>
              <a:rPr dirty="0" sz="4000" spc="-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</a:p>
          <a:p>
            <a:pPr marL="1901551" marR="0">
              <a:lnSpc>
                <a:spcPts val="4000"/>
              </a:lnSpc>
              <a:spcBef>
                <a:spcPts val="80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Warehouse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586519"/>
            <a:ext cx="8018316" cy="1592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72"/>
              </a:lnSpc>
              <a:spcBef>
                <a:spcPts val="0"/>
              </a:spcBef>
              <a:spcAft>
                <a:spcPts val="0"/>
              </a:spcAft>
            </a:pPr>
            <a:r>
              <a:rPr dirty="0" sz="27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750" spc="10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HeI</a:t>
            </a:r>
            <a:r>
              <a:rPr dirty="0" sz="27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takes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found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Cerner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Millenium</a:t>
            </a:r>
            <a:r>
              <a:rPr dirty="0" sz="27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EHR</a:t>
            </a:r>
            <a:r>
              <a:rPr dirty="0" sz="27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34290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creates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longitudinal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records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patients.</a:t>
            </a:r>
          </a:p>
          <a:p>
            <a:pPr marL="0" marR="0">
              <a:lnSpc>
                <a:spcPts val="3072"/>
              </a:lnSpc>
              <a:spcBef>
                <a:spcPts val="25"/>
              </a:spcBef>
              <a:spcAft>
                <a:spcPts val="0"/>
              </a:spcAft>
            </a:pPr>
            <a:r>
              <a:rPr dirty="0" sz="27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750" spc="10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27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structured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data,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27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notes</a:t>
            </a:r>
          </a:p>
          <a:p>
            <a:pPr marL="0" marR="0">
              <a:lnSpc>
                <a:spcPts val="3072"/>
              </a:lnSpc>
              <a:spcBef>
                <a:spcPts val="75"/>
              </a:spcBef>
              <a:spcAft>
                <a:spcPts val="0"/>
              </a:spcAft>
            </a:pPr>
            <a:r>
              <a:rPr dirty="0" sz="27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750" spc="10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27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deidentified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3150143"/>
            <a:ext cx="5452247" cy="4399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72"/>
              </a:lnSpc>
              <a:spcBef>
                <a:spcPts val="0"/>
              </a:spcBef>
              <a:spcAft>
                <a:spcPts val="0"/>
              </a:spcAft>
            </a:pPr>
            <a:r>
              <a:rPr dirty="0" sz="27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750" spc="10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Need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7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know</a:t>
            </a:r>
            <a:r>
              <a:rPr dirty="0" sz="27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SQL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7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work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HeI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40" y="3561622"/>
            <a:ext cx="8097927" cy="22505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72"/>
              </a:lnSpc>
              <a:spcBef>
                <a:spcPts val="0"/>
              </a:spcBef>
              <a:spcAft>
                <a:spcPts val="0"/>
              </a:spcAft>
            </a:pPr>
            <a:r>
              <a:rPr dirty="0" sz="27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750" spc="10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Large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sets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27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investigators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criteria</a:t>
            </a:r>
            <a:r>
              <a:rPr dirty="0" sz="27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</a:p>
          <a:p>
            <a:pPr marL="34290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possible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reports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generated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automatically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</a:p>
          <a:p>
            <a:pPr marL="34290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syndication</a:t>
            </a:r>
          </a:p>
          <a:p>
            <a:pPr marL="0" marR="0">
              <a:lnSpc>
                <a:spcPts val="3072"/>
              </a:lnSpc>
              <a:spcBef>
                <a:spcPts val="25"/>
              </a:spcBef>
              <a:spcAft>
                <a:spcPts val="0"/>
              </a:spcAft>
            </a:pPr>
            <a:r>
              <a:rPr dirty="0" sz="27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750" spc="10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dirty="0" sz="27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dirty="0" sz="27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Tableau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7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visualize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analyze</a:t>
            </a:r>
            <a:r>
              <a:rPr dirty="0" sz="27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</a:p>
          <a:p>
            <a:pPr marL="0" marR="0">
              <a:lnSpc>
                <a:spcPts val="3072"/>
              </a:lnSpc>
              <a:spcBef>
                <a:spcPts val="75"/>
              </a:spcBef>
              <a:spcAft>
                <a:spcPts val="0"/>
              </a:spcAft>
            </a:pPr>
            <a:r>
              <a:rPr dirty="0" sz="27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750" spc="10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obtain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access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submit</a:t>
            </a:r>
            <a:r>
              <a:rPr dirty="0" sz="27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request</a:t>
            </a:r>
            <a:r>
              <a:rPr dirty="0" sz="27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7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Bear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Institute</a:t>
            </a:r>
          </a:p>
          <a:p>
            <a:pPr marL="34290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>
                <a:solidFill>
                  <a:srgbClr val="ff0000"/>
                </a:solidFill>
                <a:latin typeface="Calibri"/>
                <a:cs typeface="Calibri"/>
              </a:rPr>
              <a:t>https://cnmc.sharepoint.com/sites/MyIT</a:t>
            </a:r>
          </a:p>
        </p:txBody>
      </p:sp>
    </p:spTree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65237" y="614794"/>
            <a:ext cx="6611364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Cerner</a:t>
            </a:r>
            <a:r>
              <a:rPr dirty="0" sz="4400" spc="-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PowerTrials</a:t>
            </a:r>
            <a:r>
              <a:rPr dirty="0" sz="4400" spc="-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Screener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14622"/>
            <a:ext cx="8030162" cy="3244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3250" spc="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After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creating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inclusion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exclusion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criteria,</a:t>
            </a:r>
          </a:p>
          <a:p>
            <a:pPr marL="342900" marR="0">
              <a:lnSpc>
                <a:spcPts val="3200"/>
              </a:lnSpc>
              <a:spcBef>
                <a:spcPts val="2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PowerTrials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Screener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provides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how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many</a:t>
            </a:r>
          </a:p>
          <a:p>
            <a:pPr marL="342900" marR="0">
              <a:lnSpc>
                <a:spcPts val="3200"/>
              </a:lnSpc>
              <a:spcBef>
                <a:spcPts val="20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patients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3200" spc="-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Children’s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National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may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meet</a:t>
            </a:r>
          </a:p>
          <a:p>
            <a:pPr marL="342900" marR="0">
              <a:lnSpc>
                <a:spcPts val="3200"/>
              </a:lnSpc>
              <a:spcBef>
                <a:spcPts val="2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criteria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notify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staff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potentially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eligible</a:t>
            </a:r>
          </a:p>
          <a:p>
            <a:pPr marL="342900" marR="0">
              <a:lnSpc>
                <a:spcPts val="3200"/>
              </a:lnSpc>
              <a:spcBef>
                <a:spcPts val="2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subjects.</a:t>
            </a:r>
          </a:p>
          <a:p>
            <a:pPr marL="0" marR="0">
              <a:lnSpc>
                <a:spcPts val="3630"/>
              </a:lnSpc>
              <a:spcBef>
                <a:spcPts val="481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3250" spc="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IRB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approval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PowerTrials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recruit</a:t>
            </a:r>
          </a:p>
          <a:p>
            <a:pPr marL="342900" marR="0">
              <a:lnSpc>
                <a:spcPts val="3200"/>
              </a:lnSpc>
              <a:spcBef>
                <a:spcPts val="20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subjects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required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4882077"/>
            <a:ext cx="6641676" cy="9522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3250" spc="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request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access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PowerTrials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visit</a:t>
            </a:r>
          </a:p>
          <a:p>
            <a:pPr marL="342900" marR="0">
              <a:lnSpc>
                <a:spcPts val="3200"/>
              </a:lnSpc>
              <a:spcBef>
                <a:spcPts val="256"/>
              </a:spcBef>
              <a:spcAft>
                <a:spcPts val="0"/>
              </a:spcAft>
            </a:pPr>
            <a:r>
              <a:rPr dirty="0" sz="3200" b="1" i="1">
                <a:solidFill>
                  <a:srgbClr val="ff0000"/>
                </a:solidFill>
                <a:latin typeface="Calibri"/>
                <a:cs typeface="Calibri"/>
              </a:rPr>
              <a:t>https://is.gd/INSIGHTS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15973" y="501223"/>
            <a:ext cx="7498336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What</a:t>
            </a:r>
            <a:r>
              <a:rPr dirty="0" sz="4000" spc="-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4000" spc="-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dirty="0" sz="4000" spc="-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talking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What</a:t>
            </a:r>
            <a:r>
              <a:rPr dirty="0" sz="4400" spc="-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4400" spc="-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these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52722" y="1122397"/>
            <a:ext cx="1602978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about?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22767" y="1171783"/>
            <a:ext cx="2440904" cy="1267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dirty="0" sz="4400" spc="-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dirty="0" sz="4400" spc="-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  <a:p>
            <a:pPr marL="0" marR="0">
              <a:lnSpc>
                <a:spcPts val="4400"/>
              </a:lnSpc>
              <a:spcBef>
                <a:spcPts val="88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common?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0089" y="1875742"/>
            <a:ext cx="2975286" cy="821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650" spc="1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Unfunded,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clinical</a:t>
            </a:r>
          </a:p>
          <a:p>
            <a:pPr marL="342900" marR="0">
              <a:lnSpc>
                <a:spcPts val="2600"/>
              </a:lnSpc>
              <a:spcBef>
                <a:spcPts val="52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26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single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site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0089" y="2747470"/>
            <a:ext cx="2975286" cy="821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650" spc="1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Funded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clinical</a:t>
            </a:r>
          </a:p>
          <a:p>
            <a:pPr marL="342900" marR="0">
              <a:lnSpc>
                <a:spcPts val="2600"/>
              </a:lnSpc>
              <a:spcBef>
                <a:spcPts val="52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26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single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site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22767" y="3155117"/>
            <a:ext cx="4093246" cy="1626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PI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responsible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</a:p>
          <a:p>
            <a:pPr marL="284019" marR="0">
              <a:lnSpc>
                <a:spcPts val="4919"/>
              </a:lnSpc>
              <a:spcBef>
                <a:spcPts val="69"/>
              </a:spcBef>
              <a:spcAft>
                <a:spcPts val="0"/>
              </a:spcAft>
            </a:pPr>
            <a:r>
              <a:rPr dirty="0" sz="5400" b="1">
                <a:solidFill>
                  <a:srgbClr val="000000"/>
                </a:solidFill>
                <a:latin typeface="Calibri"/>
                <a:cs typeface="Calibri"/>
              </a:rPr>
              <a:t>EVERYTHING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20089" y="3619198"/>
            <a:ext cx="2908233" cy="1217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650" spc="1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Unfunded,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clinical</a:t>
            </a:r>
          </a:p>
          <a:p>
            <a:pPr marL="342900" marR="0">
              <a:lnSpc>
                <a:spcPts val="2600"/>
              </a:lnSpc>
              <a:spcBef>
                <a:spcPts val="52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26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multiple</a:t>
            </a:r>
          </a:p>
          <a:p>
            <a:pPr marL="342900" marR="0">
              <a:lnSpc>
                <a:spcPts val="2600"/>
              </a:lnSpc>
              <a:spcBef>
                <a:spcPts val="519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sites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20089" y="4887166"/>
            <a:ext cx="2759996" cy="121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650" spc="1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Funded,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clinical</a:t>
            </a:r>
          </a:p>
          <a:p>
            <a:pPr marL="342900" marR="0">
              <a:lnSpc>
                <a:spcPts val="2600"/>
              </a:lnSpc>
              <a:spcBef>
                <a:spcPts val="52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26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multiple</a:t>
            </a:r>
          </a:p>
          <a:p>
            <a:pPr marL="342900" marR="0">
              <a:lnSpc>
                <a:spcPts val="2600"/>
              </a:lnSpc>
              <a:spcBef>
                <a:spcPts val="52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sites</a:t>
            </a:r>
          </a:p>
        </p:txBody>
      </p:sp>
    </p:spTree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07009" y="614794"/>
            <a:ext cx="5515764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Cerner</a:t>
            </a:r>
            <a:r>
              <a:rPr dirty="0" sz="4400" spc="-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Real</a:t>
            </a:r>
            <a:r>
              <a:rPr dirty="0" sz="4400" spc="-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World</a:t>
            </a:r>
            <a:r>
              <a:rPr dirty="0" sz="4400" spc="-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580557"/>
            <a:ext cx="8172053" cy="28614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07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3050" spc="8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Aggregates</a:t>
            </a:r>
            <a:r>
              <a:rPr dirty="0" sz="30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300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deidentifies</a:t>
            </a:r>
            <a:r>
              <a:rPr dirty="0" sz="30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Cerner</a:t>
            </a:r>
            <a:r>
              <a:rPr dirty="0" sz="3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HealtheIntent</a:t>
            </a:r>
          </a:p>
          <a:p>
            <a:pPr marL="34290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dirty="0" sz="30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300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multiple</a:t>
            </a:r>
            <a:r>
              <a:rPr dirty="0" sz="3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healthcare</a:t>
            </a:r>
            <a:r>
              <a:rPr dirty="0" sz="3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organizations</a:t>
            </a:r>
          </a:p>
          <a:p>
            <a:pPr marL="0" marR="0">
              <a:lnSpc>
                <a:spcPts val="3407"/>
              </a:lnSpc>
              <a:spcBef>
                <a:spcPts val="88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3050" spc="8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Queries</a:t>
            </a:r>
            <a:r>
              <a:rPr dirty="0" sz="30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dirty="0" sz="3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dirty="0" sz="300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floated</a:t>
            </a:r>
            <a:r>
              <a:rPr dirty="0" sz="3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over</a:t>
            </a:r>
            <a:r>
              <a:rPr dirty="0" sz="3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~</a:t>
            </a:r>
            <a:r>
              <a:rPr dirty="0" sz="3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250million</a:t>
            </a:r>
            <a:r>
              <a:rPr dirty="0" sz="30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patients</a:t>
            </a:r>
          </a:p>
          <a:p>
            <a:pPr marL="34290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3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US</a:t>
            </a:r>
          </a:p>
          <a:p>
            <a:pPr marL="0" marR="0">
              <a:lnSpc>
                <a:spcPts val="3407"/>
              </a:lnSpc>
              <a:spcBef>
                <a:spcPts val="88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3050" spc="8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3000" spc="-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dirty="0" sz="30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enclave</a:t>
            </a:r>
            <a:r>
              <a:rPr dirty="0" sz="3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30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established</a:t>
            </a:r>
            <a:r>
              <a:rPr dirty="0" sz="3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300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work</a:t>
            </a:r>
            <a:r>
              <a:rPr dirty="0" sz="3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must</a:t>
            </a:r>
            <a:r>
              <a:rPr dirty="0" sz="3000" spc="-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be</a:t>
            </a:r>
          </a:p>
          <a:p>
            <a:pPr marL="34290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done</a:t>
            </a:r>
            <a:r>
              <a:rPr dirty="0" sz="300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3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dirty="0" sz="30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enclave</a:t>
            </a:r>
            <a:r>
              <a:rPr dirty="0" sz="3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dirty="0" sz="300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Jupyter</a:t>
            </a:r>
          </a:p>
          <a:p>
            <a:pPr marL="34290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Notebooks,</a:t>
            </a:r>
            <a:r>
              <a:rPr dirty="0" sz="3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Python/R</a:t>
            </a:r>
            <a:r>
              <a:rPr dirty="0" sz="300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300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Apache</a:t>
            </a:r>
            <a:r>
              <a:rPr dirty="0" sz="3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Spark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4872397"/>
            <a:ext cx="7113037" cy="8497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07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3050" spc="8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Access</a:t>
            </a:r>
            <a:r>
              <a:rPr dirty="0" sz="30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dirty="0" sz="30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Cerner</a:t>
            </a:r>
            <a:r>
              <a:rPr dirty="0" sz="3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Learning</a:t>
            </a:r>
            <a:r>
              <a:rPr dirty="0" sz="300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Health</a:t>
            </a:r>
          </a:p>
          <a:p>
            <a:pPr marL="34290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</a:p>
        </p:txBody>
      </p:sp>
    </p:spTree>
  </p:cSld>
  <p:clrMapOvr>
    <a:masterClrMapping/>
  </p:clrMapOvr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03364" y="614794"/>
            <a:ext cx="3315749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MFA</a:t>
            </a:r>
            <a:r>
              <a:rPr dirty="0" sz="4400" spc="-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Epic</a:t>
            </a:r>
            <a:r>
              <a:rPr dirty="0" sz="4400" spc="-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EHR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14622"/>
            <a:ext cx="8164037" cy="35681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3250" spc="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MFA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request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portal</a:t>
            </a:r>
          </a:p>
          <a:p>
            <a:pPr marL="342900" marR="0">
              <a:lnSpc>
                <a:spcPts val="1700"/>
              </a:lnSpc>
              <a:spcBef>
                <a:spcPts val="117"/>
              </a:spcBef>
              <a:spcAft>
                <a:spcPts val="0"/>
              </a:spcAft>
            </a:pPr>
            <a:r>
              <a:rPr dirty="0" sz="1700">
                <a:solidFill>
                  <a:srgbClr val="ff0000"/>
                </a:solidFill>
                <a:latin typeface="Calibri"/>
                <a:cs typeface="Calibri"/>
              </a:rPr>
              <a:t>https://gwumfa.sharepoint.com/sites/DaybreakProject/Lists/Research</a:t>
            </a:r>
            <a:r>
              <a:rPr dirty="0" sz="1700" spc="-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ff0000"/>
                </a:solidFill>
                <a:latin typeface="Calibri"/>
                <a:cs typeface="Calibri"/>
              </a:rPr>
              <a:t>Reporting</a:t>
            </a:r>
          </a:p>
          <a:p>
            <a:pPr marL="342900" marR="0">
              <a:lnSpc>
                <a:spcPts val="1700"/>
              </a:lnSpc>
              <a:spcBef>
                <a:spcPts val="186"/>
              </a:spcBef>
              <a:spcAft>
                <a:spcPts val="0"/>
              </a:spcAft>
            </a:pPr>
            <a:r>
              <a:rPr dirty="0" sz="1700">
                <a:solidFill>
                  <a:srgbClr val="ff0000"/>
                </a:solidFill>
                <a:latin typeface="Calibri"/>
                <a:cs typeface="Calibri"/>
              </a:rPr>
              <a:t>Access</a:t>
            </a:r>
            <a:r>
              <a:rPr dirty="0" sz="1700" spc="-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ff0000"/>
                </a:solidFill>
                <a:latin typeface="Calibri"/>
                <a:cs typeface="Calibri"/>
              </a:rPr>
              <a:t>Requests</a:t>
            </a:r>
            <a:r>
              <a:rPr dirty="0" sz="1700" spc="-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1700" spc="-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ff0000"/>
                </a:solidFill>
                <a:latin typeface="Calibri"/>
                <a:cs typeface="Calibri"/>
              </a:rPr>
              <a:t>Approval/NewForm.aspx</a:t>
            </a:r>
          </a:p>
          <a:p>
            <a:pPr marL="0" marR="0">
              <a:lnSpc>
                <a:spcPts val="195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750" spc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Requests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reviewed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MFA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Epic</a:t>
            </a:r>
            <a:r>
              <a:rPr dirty="0" sz="17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Committee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then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assigned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an</a:t>
            </a:r>
          </a:p>
          <a:p>
            <a:pPr marL="285750" marR="0">
              <a:lnSpc>
                <a:spcPts val="1700"/>
              </a:lnSpc>
              <a:spcBef>
                <a:spcPts val="135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analyst</a:t>
            </a:r>
          </a:p>
          <a:p>
            <a:pPr marL="0" marR="0">
              <a:lnSpc>
                <a:spcPts val="195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750" spc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dirty="0" sz="17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simple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exploratory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analysis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cohort</a:t>
            </a:r>
            <a:r>
              <a:rPr dirty="0" sz="17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size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investigator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access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285750" marR="0">
              <a:lnSpc>
                <a:spcPts val="1700"/>
              </a:lnSpc>
              <a:spcBef>
                <a:spcPts val="135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Epic,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they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dirty="0" sz="17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 b="1">
                <a:solidFill>
                  <a:srgbClr val="ff0000"/>
                </a:solidFill>
                <a:latin typeface="Calibri"/>
                <a:cs typeface="Calibri"/>
              </a:rPr>
              <a:t>Epic</a:t>
            </a:r>
            <a:r>
              <a:rPr dirty="0" sz="17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ff0000"/>
                </a:solidFill>
                <a:latin typeface="Calibri"/>
                <a:cs typeface="Calibri"/>
              </a:rPr>
              <a:t>SlicerDicer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17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self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service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exploration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tool</a:t>
            </a:r>
          </a:p>
          <a:p>
            <a:pPr marL="0" marR="0">
              <a:lnSpc>
                <a:spcPts val="195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750" spc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Training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Epic</a:t>
            </a:r>
            <a:r>
              <a:rPr dirty="0" sz="17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needed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access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SlicerDicer</a:t>
            </a:r>
          </a:p>
          <a:p>
            <a:pPr marL="0" marR="0">
              <a:lnSpc>
                <a:spcPts val="195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750" spc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individual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patient</a:t>
            </a:r>
            <a:r>
              <a:rPr dirty="0" sz="17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level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data,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both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IRB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Epic</a:t>
            </a:r>
            <a:r>
              <a:rPr dirty="0" sz="17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Committee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approval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be</a:t>
            </a:r>
          </a:p>
          <a:p>
            <a:pPr marL="285750" marR="0">
              <a:lnSpc>
                <a:spcPts val="1700"/>
              </a:lnSpc>
              <a:spcBef>
                <a:spcPts val="18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needed</a:t>
            </a:r>
          </a:p>
          <a:p>
            <a:pPr marL="0" marR="0">
              <a:lnSpc>
                <a:spcPts val="1955"/>
              </a:lnSpc>
              <a:spcBef>
                <a:spcPts val="184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750" spc="1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MFA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process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joining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 b="1">
                <a:solidFill>
                  <a:srgbClr val="ff0000"/>
                </a:solidFill>
                <a:latin typeface="Calibri"/>
                <a:cs typeface="Calibri"/>
              </a:rPr>
              <a:t>Epic</a:t>
            </a:r>
            <a:r>
              <a:rPr dirty="0" sz="17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ff0000"/>
                </a:solidFill>
                <a:latin typeface="Calibri"/>
                <a:cs typeface="Calibri"/>
              </a:rPr>
              <a:t>Cosmos</a:t>
            </a:r>
            <a:r>
              <a:rPr dirty="0" sz="17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allow</a:t>
            </a:r>
            <a:r>
              <a:rPr dirty="0" sz="17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queries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floated</a:t>
            </a:r>
          </a:p>
          <a:p>
            <a:pPr marL="285750" marR="0">
              <a:lnSpc>
                <a:spcPts val="1700"/>
              </a:lnSpc>
              <a:spcBef>
                <a:spcPts val="18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across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deidentified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700" spc="3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~167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million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patients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17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healthcare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centers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285750" marR="0">
              <a:lnSpc>
                <a:spcPts val="1700"/>
              </a:lnSpc>
              <a:spcBef>
                <a:spcPts val="135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Epic</a:t>
            </a:r>
            <a:r>
              <a:rPr dirty="0" sz="17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EHR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5459459"/>
            <a:ext cx="7114903" cy="578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750" spc="16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Liz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Owens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MFA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business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intelligence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group</a:t>
            </a:r>
            <a:r>
              <a:rPr dirty="0" sz="17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ff0000"/>
                </a:solidFill>
                <a:latin typeface="Calibri"/>
                <a:cs typeface="Calibri"/>
              </a:rPr>
              <a:t>elowens@mfa.gwu.edu</a:t>
            </a:r>
          </a:p>
          <a:p>
            <a:pPr marL="0" marR="0">
              <a:lnSpc>
                <a:spcPts val="1955"/>
              </a:lnSpc>
              <a:spcBef>
                <a:spcPts val="184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750" spc="16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Jorge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Sepulveda</a:t>
            </a:r>
            <a:r>
              <a:rPr dirty="0" sz="1700" spc="3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MFA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Chief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Medical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Analytics</a:t>
            </a:r>
            <a:r>
              <a:rPr dirty="0" sz="17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00000"/>
                </a:solidFill>
                <a:latin typeface="Calibri"/>
                <a:cs typeface="Calibri"/>
              </a:rPr>
              <a:t>Officer</a:t>
            </a:r>
          </a:p>
        </p:txBody>
      </p:sp>
    </p:spTree>
  </p:cSld>
  <p:clrMapOvr>
    <a:masterClrMapping/>
  </p:clrMapOvr>
</p:sld>
</file>

<file path=ppt/slides/slide5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54238" y="614794"/>
            <a:ext cx="2992496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GW</a:t>
            </a:r>
            <a:r>
              <a:rPr dirty="0" sz="4400" spc="-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Hospital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580557"/>
            <a:ext cx="7845700" cy="16727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07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3050" spc="8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GW</a:t>
            </a:r>
            <a:r>
              <a:rPr dirty="0" sz="30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Hospital</a:t>
            </a:r>
            <a:r>
              <a:rPr dirty="0" sz="3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uses</a:t>
            </a:r>
            <a:r>
              <a:rPr dirty="0" sz="30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Cerner</a:t>
            </a:r>
            <a:r>
              <a:rPr dirty="0" sz="3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Electronic</a:t>
            </a:r>
            <a:r>
              <a:rPr dirty="0" sz="300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Health</a:t>
            </a:r>
          </a:p>
          <a:p>
            <a:pPr marL="34290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Record</a:t>
            </a:r>
          </a:p>
          <a:p>
            <a:pPr marL="0" marR="0">
              <a:lnSpc>
                <a:spcPts val="3407"/>
              </a:lnSpc>
              <a:spcBef>
                <a:spcPts val="88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3050" spc="8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Investigators</a:t>
            </a:r>
            <a:r>
              <a:rPr dirty="0" sz="30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30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GW</a:t>
            </a:r>
            <a:r>
              <a:rPr dirty="0" sz="30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Hospital</a:t>
            </a:r>
            <a:r>
              <a:rPr dirty="0" sz="3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permissions</a:t>
            </a:r>
            <a:r>
              <a:rPr dirty="0" sz="30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can</a:t>
            </a:r>
          </a:p>
          <a:p>
            <a:pPr marL="34290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access</a:t>
            </a:r>
            <a:r>
              <a:rPr dirty="0" sz="30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Cerner</a:t>
            </a:r>
            <a:r>
              <a:rPr dirty="0" sz="3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EHR.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3226477"/>
            <a:ext cx="5488728" cy="4840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07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3050" spc="8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3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dirty="0" sz="300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requires</a:t>
            </a:r>
            <a:r>
              <a:rPr dirty="0" sz="30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approvals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40" y="3683677"/>
            <a:ext cx="8041933" cy="24042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07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ff0000"/>
                </a:solidFill>
                <a:latin typeface="FLTPMD+ArialMT"/>
                <a:cs typeface="FLTPMD+ArialMT"/>
              </a:rPr>
              <a:t>•</a:t>
            </a:r>
            <a:r>
              <a:rPr dirty="0" sz="3050" spc="86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alibri"/>
                <a:cs typeface="Calibri"/>
              </a:rPr>
              <a:t>Discern</a:t>
            </a:r>
            <a:r>
              <a:rPr dirty="0" sz="30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alibri"/>
                <a:cs typeface="Calibri"/>
              </a:rPr>
              <a:t>Analytics</a:t>
            </a:r>
            <a:r>
              <a:rPr dirty="0" sz="30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uses</a:t>
            </a:r>
            <a:r>
              <a:rPr dirty="0" sz="30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3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SQL-like</a:t>
            </a:r>
            <a:r>
              <a:rPr dirty="0" sz="3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language</a:t>
            </a:r>
            <a:r>
              <a:rPr dirty="0" sz="300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</a:p>
          <a:p>
            <a:pPr marL="34290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CCL</a:t>
            </a:r>
            <a:r>
              <a:rPr dirty="0" sz="300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000" spc="-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construct</a:t>
            </a:r>
            <a:r>
              <a:rPr dirty="0" sz="300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queries</a:t>
            </a:r>
            <a:r>
              <a:rPr dirty="0" sz="30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300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tables</a:t>
            </a:r>
            <a:r>
              <a:rPr dirty="0" sz="30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3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34290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Cerner</a:t>
            </a:r>
            <a:r>
              <a:rPr dirty="0" sz="3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EHR</a:t>
            </a:r>
            <a:r>
              <a:rPr dirty="0" sz="3000" spc="-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000" spc="-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extract</a:t>
            </a:r>
            <a:r>
              <a:rPr dirty="0" sz="300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</a:p>
          <a:p>
            <a:pPr marL="0" marR="0">
              <a:lnSpc>
                <a:spcPts val="3407"/>
              </a:lnSpc>
              <a:spcBef>
                <a:spcPts val="88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3050" spc="8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</a:t>
            </a:r>
            <a:r>
              <a:rPr dirty="0" sz="3000" spc="-70">
                <a:solidFill>
                  <a:srgbClr val="000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Requests</a:t>
            </a:r>
            <a:r>
              <a:rPr dirty="0" sz="3000" spc="-70">
                <a:solidFill>
                  <a:srgbClr val="000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3000" spc="-73">
                <a:solidFill>
                  <a:srgbClr val="000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Questions</a:t>
            </a:r>
            <a:r>
              <a:rPr dirty="0" sz="3000" spc="-70">
                <a:solidFill>
                  <a:srgbClr val="000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should</a:t>
            </a:r>
            <a:r>
              <a:rPr dirty="0" sz="3000" spc="-72">
                <a:solidFill>
                  <a:srgbClr val="000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</a:t>
            </a:r>
            <a:r>
              <a:rPr dirty="0" sz="3000" spc="-72">
                <a:solidFill>
                  <a:srgbClr val="000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directed</a:t>
            </a:r>
          </a:p>
          <a:p>
            <a:pPr marL="34290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dirty="0" sz="3000" spc="-69">
                <a:solidFill>
                  <a:srgbClr val="000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Nathan</a:t>
            </a:r>
            <a:r>
              <a:rPr dirty="0" sz="3000" spc="-72">
                <a:solidFill>
                  <a:srgbClr val="000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Bible</a:t>
            </a:r>
            <a:r>
              <a:rPr dirty="0" sz="3000" spc="548">
                <a:solidFill>
                  <a:srgbClr val="000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3000" strike="sngStrike">
                <a:solidFill>
                  <a:srgbClr val="ff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Nathaniel.Bible@gwu-</a:t>
            </a:r>
          </a:p>
          <a:p>
            <a:pPr marL="34290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trike="sngStrike">
                <a:solidFill>
                  <a:srgbClr val="ff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hospital.com</a:t>
            </a:r>
          </a:p>
        </p:txBody>
      </p:sp>
    </p:spTree>
  </p:cSld>
  <p:clrMapOvr>
    <a:masterClrMapping/>
  </p:clrMapOvr>
</p:sld>
</file>

<file path=ppt/slides/slide5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22500" y="2913888"/>
            <a:ext cx="4687058" cy="1155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Regional</a:t>
            </a:r>
            <a:r>
              <a:rPr dirty="0" sz="4000" spc="-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4000" spc="-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National</a:t>
            </a:r>
          </a:p>
          <a:p>
            <a:pPr marL="1296714" marR="0">
              <a:lnSpc>
                <a:spcPts val="4000"/>
              </a:lnSpc>
              <a:spcBef>
                <a:spcPts val="80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dirty="0" sz="4000" spc="-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Sets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39" y="6201500"/>
            <a:ext cx="187351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©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2022</a:t>
            </a:r>
            <a:r>
              <a:rPr dirty="0" sz="1200" spc="242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CTSI-CN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|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CLINICAL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39" y="6384380"/>
            <a:ext cx="2048146" cy="556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TRANSLATIONAL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SCIENCE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INSTITUTE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AT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CHILDREN'S</a:t>
            </a: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NATIONAL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|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ctsicn.org</a:t>
            </a:r>
          </a:p>
        </p:txBody>
      </p:sp>
    </p:spTree>
  </p:cSld>
  <p:clrMapOvr>
    <a:masterClrMapping/>
  </p:clrMapOvr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27475" y="614794"/>
            <a:ext cx="1439986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CRISP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52661"/>
            <a:ext cx="7833340" cy="10010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3250" spc="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Health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Exchange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MD</a:t>
            </a:r>
            <a:r>
              <a:rPr dirty="0" sz="3200" spc="-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DC</a:t>
            </a:r>
          </a:p>
          <a:p>
            <a:pPr marL="342900" marR="0">
              <a:lnSpc>
                <a:spcPts val="3200"/>
              </a:lnSpc>
              <a:spcBef>
                <a:spcPts val="690"/>
              </a:spcBef>
              <a:spcAft>
                <a:spcPts val="0"/>
              </a:spcAft>
            </a:pPr>
            <a:r>
              <a:rPr dirty="0" sz="3200" strike="sngStrike">
                <a:solidFill>
                  <a:srgbClr val="0000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https://www.crisphealth.or</a:t>
            </a:r>
            <a:r>
              <a:rPr dirty="0" sz="3200">
                <a:solidFill>
                  <a:srgbClr val="0000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3310773"/>
            <a:ext cx="7658238" cy="10010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3250" spc="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CNH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GW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hospital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MFA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contribute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342900" marR="0">
              <a:lnSpc>
                <a:spcPts val="3200"/>
              </a:lnSpc>
              <a:spcBef>
                <a:spcPts val="689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CRISP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40" y="4383668"/>
            <a:ext cx="6346503" cy="10010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3250" spc="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requested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GW</a:t>
            </a:r>
          </a:p>
          <a:p>
            <a:pPr marL="342900" marR="0">
              <a:lnSpc>
                <a:spcPts val="3200"/>
              </a:lnSpc>
              <a:spcBef>
                <a:spcPts val="689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Biomedical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Informatics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Center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639" y="6201500"/>
            <a:ext cx="2048146" cy="739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©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2022</a:t>
            </a:r>
            <a:r>
              <a:rPr dirty="0" sz="1200" spc="242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CTSI-CN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|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CLINICAL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TRANSLATIONAL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SCIENCE</a:t>
            </a:r>
          </a:p>
          <a:p>
            <a:pPr marL="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INSTITUTE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AT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CHILDREN'S</a:t>
            </a: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NATIONAL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|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ctsicn.org</a:t>
            </a:r>
          </a:p>
        </p:txBody>
      </p:sp>
    </p:spTree>
  </p:cSld>
  <p:clrMapOvr>
    <a:masterClrMapping/>
  </p:clrMapOvr>
</p:sld>
</file>

<file path=ppt/slides/slide5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5602" y="635825"/>
            <a:ext cx="7554750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National</a:t>
            </a:r>
            <a:r>
              <a:rPr dirty="0" sz="4000" spc="-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Covid</a:t>
            </a:r>
            <a:r>
              <a:rPr dirty="0" sz="4000" spc="-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Cohort</a:t>
            </a:r>
            <a:r>
              <a:rPr dirty="0" sz="4000" spc="-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Collaborative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0110" y="1729893"/>
            <a:ext cx="7136575" cy="17155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72"/>
              </a:lnSpc>
              <a:spcBef>
                <a:spcPts val="0"/>
              </a:spcBef>
              <a:spcAft>
                <a:spcPts val="0"/>
              </a:spcAft>
            </a:pPr>
            <a:r>
              <a:rPr dirty="0" sz="27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750" spc="10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N3C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NCATS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project</a:t>
            </a:r>
            <a:r>
              <a:rPr dirty="0" sz="27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capturing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COVID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patient</a:t>
            </a:r>
          </a:p>
          <a:p>
            <a:pPr marL="342900" marR="0">
              <a:lnSpc>
                <a:spcPts val="2700"/>
              </a:lnSpc>
              <a:spcBef>
                <a:spcPts val="215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</a:p>
          <a:p>
            <a:pPr marL="0" marR="0">
              <a:lnSpc>
                <a:spcPts val="3072"/>
              </a:lnSpc>
              <a:spcBef>
                <a:spcPts val="399"/>
              </a:spcBef>
              <a:spcAft>
                <a:spcPts val="0"/>
              </a:spcAft>
            </a:pPr>
            <a:r>
              <a:rPr dirty="0" sz="27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750" spc="10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CNH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GW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contributing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7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N3C</a:t>
            </a:r>
          </a:p>
          <a:p>
            <a:pPr marL="0" marR="0">
              <a:lnSpc>
                <a:spcPts val="3072"/>
              </a:lnSpc>
              <a:spcBef>
                <a:spcPts val="349"/>
              </a:spcBef>
              <a:spcAft>
                <a:spcPts val="0"/>
              </a:spcAft>
            </a:pPr>
            <a:r>
              <a:rPr dirty="0" sz="27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750" spc="10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provided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hospitals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around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0110" y="3910737"/>
            <a:ext cx="7013621" cy="1180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72"/>
              </a:lnSpc>
              <a:spcBef>
                <a:spcPts val="0"/>
              </a:spcBef>
              <a:spcAft>
                <a:spcPts val="0"/>
              </a:spcAft>
            </a:pPr>
            <a:r>
              <a:rPr dirty="0" sz="27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750" spc="10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dirty="0" sz="27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sign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up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7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access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7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N3C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enclave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342900" marR="0">
              <a:lnSpc>
                <a:spcPts val="2700"/>
              </a:lnSpc>
              <a:spcBef>
                <a:spcPts val="216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after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training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dirty="0" sz="27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Palantir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platform,</a:t>
            </a:r>
          </a:p>
          <a:p>
            <a:pPr marL="342900" marR="0">
              <a:lnSpc>
                <a:spcPts val="2700"/>
              </a:lnSpc>
              <a:spcBef>
                <a:spcPts val="215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perform</a:t>
            </a:r>
            <a:r>
              <a:rPr dirty="0" sz="27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big</a:t>
            </a:r>
            <a:r>
              <a:rPr dirty="0" sz="27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analytics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0112" y="5186133"/>
            <a:ext cx="468622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https://ncats.nih.gov/n3c/resources/data-access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639" y="6201500"/>
            <a:ext cx="2048146" cy="739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©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2022</a:t>
            </a:r>
            <a:r>
              <a:rPr dirty="0" sz="1200" spc="242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CTSI-CN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|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CLINICAL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TRANSLATIONAL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SCIENCE</a:t>
            </a:r>
          </a:p>
          <a:p>
            <a:pPr marL="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INSTITUTE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AT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CHILDREN'S</a:t>
            </a: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NATIONAL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|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ctsicn.org</a:t>
            </a:r>
          </a:p>
        </p:txBody>
      </p:sp>
    </p:spTree>
  </p:cSld>
  <p:clrMapOvr>
    <a:masterClrMapping/>
  </p:clrMapOvr>
</p:sld>
</file>

<file path=ppt/slides/slide5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12269" y="614794"/>
            <a:ext cx="2073275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PEDSnet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52661"/>
            <a:ext cx="5928390" cy="5133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3250" spc="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Pediatric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Learning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Health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System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2237877"/>
            <a:ext cx="7481948" cy="10010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3250" spc="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Currently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pediatric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hospitals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contribute</a:t>
            </a:r>
          </a:p>
          <a:p>
            <a:pPr marL="342900" marR="0">
              <a:lnSpc>
                <a:spcPts val="3200"/>
              </a:lnSpc>
              <a:spcBef>
                <a:spcPts val="689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40" y="3310773"/>
            <a:ext cx="6269008" cy="5133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3250" spc="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CNH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now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added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PEDSnet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640" y="3895988"/>
            <a:ext cx="7200719" cy="10010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3250" spc="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Modified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OMOP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schema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used,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use</a:t>
            </a:r>
          </a:p>
          <a:p>
            <a:pPr marL="342900" marR="0">
              <a:lnSpc>
                <a:spcPts val="3200"/>
              </a:lnSpc>
              <a:spcBef>
                <a:spcPts val="689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ODHSI</a:t>
            </a:r>
            <a:r>
              <a:rPr dirty="0" sz="3200" spc="-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ATLAS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explore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640" y="4968884"/>
            <a:ext cx="8227604" cy="10010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3250" spc="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Need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fill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out</a:t>
            </a:r>
            <a:r>
              <a:rPr dirty="0" sz="3200" spc="-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collaboration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request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form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342900" marR="0">
              <a:lnSpc>
                <a:spcPts val="3200"/>
              </a:lnSpc>
              <a:spcBef>
                <a:spcPts val="689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gain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access</a:t>
            </a:r>
            <a:r>
              <a:rPr dirty="0" sz="3200" spc="-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strike="sngStrike">
                <a:solidFill>
                  <a:srgbClr val="0000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https://pedsnet.or</a:t>
            </a:r>
            <a:r>
              <a:rPr dirty="0" sz="3200">
                <a:solidFill>
                  <a:srgbClr val="0000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8639" y="6201500"/>
            <a:ext cx="2048146" cy="739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©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2022</a:t>
            </a:r>
            <a:r>
              <a:rPr dirty="0" sz="1200" spc="242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CTSI-CN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|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CLINICAL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TRANSLATIONAL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SCIENCE</a:t>
            </a:r>
          </a:p>
          <a:p>
            <a:pPr marL="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INSTITUTE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AT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CHILDREN'S</a:t>
            </a: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NATIONAL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|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ctsicn.org</a:t>
            </a:r>
          </a:p>
        </p:txBody>
      </p:sp>
    </p:spTree>
  </p:cSld>
  <p:clrMapOvr>
    <a:masterClrMapping/>
  </p:clrMapOvr>
</p:sld>
</file>

<file path=ppt/slides/slide5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35930" y="614794"/>
            <a:ext cx="7451664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dirty="0" sz="4400" spc="-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4400" spc="-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Us</a:t>
            </a:r>
            <a:r>
              <a:rPr dirty="0" sz="4400" spc="-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Researcher</a:t>
            </a:r>
            <a:r>
              <a:rPr dirty="0" sz="4400" spc="-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Workbench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560679"/>
            <a:ext cx="8097068" cy="1305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250" spc="1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Both</a:t>
            </a:r>
            <a:r>
              <a:rPr dirty="0" sz="220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GW</a:t>
            </a:r>
            <a:r>
              <a:rPr dirty="0" sz="220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2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CNH</a:t>
            </a:r>
            <a:r>
              <a:rPr dirty="0" sz="220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dirty="0" sz="22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2200" spc="-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Institutional</a:t>
            </a:r>
            <a:r>
              <a:rPr dirty="0" sz="22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agreement</a:t>
            </a:r>
            <a:r>
              <a:rPr dirty="0" sz="2200" spc="-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2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place</a:t>
            </a:r>
          </a:p>
          <a:p>
            <a:pPr marL="0" marR="0">
              <a:lnSpc>
                <a:spcPts val="2513"/>
              </a:lnSpc>
              <a:spcBef>
                <a:spcPts val="53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250" spc="1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Available</a:t>
            </a:r>
            <a:r>
              <a:rPr dirty="0" sz="22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2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dirty="0" sz="2200" spc="-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researcher</a:t>
            </a:r>
          </a:p>
          <a:p>
            <a:pPr marL="0" marR="0">
              <a:lnSpc>
                <a:spcPts val="2513"/>
              </a:lnSpc>
              <a:spcBef>
                <a:spcPts val="3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250" spc="1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 u="sng">
                <a:solidFill>
                  <a:srgbClr val="0000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https://www.researchallofus.or</a:t>
            </a:r>
            <a:r>
              <a:rPr dirty="0" sz="2200" spc="167">
                <a:solidFill>
                  <a:srgbClr val="0000ff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dirty="0" sz="2200" spc="-50">
                <a:solidFill>
                  <a:srgbClr val="000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fill</a:t>
            </a:r>
            <a:r>
              <a:rPr dirty="0" sz="2200" spc="-52">
                <a:solidFill>
                  <a:srgbClr val="000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</a:t>
            </a:r>
            <a:r>
              <a:rPr dirty="0" sz="2200" spc="-54">
                <a:solidFill>
                  <a:srgbClr val="000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</a:t>
            </a:r>
            <a:r>
              <a:rPr dirty="0" sz="2200" spc="-51">
                <a:solidFill>
                  <a:srgbClr val="000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</a:t>
            </a:r>
            <a:r>
              <a:rPr dirty="0" sz="2200" spc="-52">
                <a:solidFill>
                  <a:srgbClr val="000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agreement</a:t>
            </a:r>
            <a:r>
              <a:rPr dirty="0" sz="2200" spc="-54">
                <a:solidFill>
                  <a:srgbClr val="000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</a:p>
          <a:p>
            <a:pPr marL="342900" marR="0">
              <a:lnSpc>
                <a:spcPts val="2111"/>
              </a:lnSpc>
              <a:spcBef>
                <a:spcPts val="5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request</a:t>
            </a:r>
            <a:r>
              <a:rPr dirty="0" sz="2200" spc="-54">
                <a:solidFill>
                  <a:srgbClr val="000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</a:t>
            </a:r>
            <a:r>
              <a:rPr dirty="0" sz="2200" spc="-51">
                <a:solidFill>
                  <a:srgbClr val="000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directly.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3170023"/>
            <a:ext cx="4237056" cy="366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250" spc="1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dirty="0" sz="220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2200" spc="-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~</a:t>
            </a:r>
            <a:r>
              <a:rPr dirty="0" sz="22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500,000</a:t>
            </a:r>
            <a:r>
              <a:rPr dirty="0" sz="22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participants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40" y="3505303"/>
            <a:ext cx="6037306" cy="10371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250" spc="1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dirty="0" sz="22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explore</a:t>
            </a:r>
            <a:r>
              <a:rPr dirty="0" sz="22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aggregate</a:t>
            </a:r>
            <a:r>
              <a:rPr dirty="0" sz="22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dirty="0" sz="220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without</a:t>
            </a:r>
            <a:r>
              <a:rPr dirty="0" sz="2200" spc="-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2200" spc="-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account</a:t>
            </a:r>
          </a:p>
          <a:p>
            <a:pPr marL="0" marR="0">
              <a:lnSpc>
                <a:spcPts val="2513"/>
              </a:lnSpc>
              <a:spcBef>
                <a:spcPts val="53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250" spc="1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 u="sng">
                <a:solidFill>
                  <a:srgbClr val="0000ff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https://databrowser.researchallofus.org/</a:t>
            </a:r>
          </a:p>
          <a:p>
            <a:pPr marL="0" marR="0">
              <a:lnSpc>
                <a:spcPts val="2513"/>
              </a:lnSpc>
              <a:spcBef>
                <a:spcPts val="3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250" spc="1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dirty="0" sz="22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access</a:t>
            </a:r>
            <a:r>
              <a:rPr dirty="0" sz="220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individual</a:t>
            </a:r>
            <a:r>
              <a:rPr dirty="0" sz="22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level</a:t>
            </a:r>
            <a:r>
              <a:rPr dirty="0" sz="22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dirty="0" sz="220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after</a:t>
            </a:r>
            <a:r>
              <a:rPr dirty="0" sz="22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registration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640" y="4511142"/>
            <a:ext cx="252440" cy="3573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640" y="4828498"/>
            <a:ext cx="7360824" cy="6527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290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dirty="0" sz="220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analysis</a:t>
            </a:r>
            <a:r>
              <a:rPr dirty="0" sz="220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220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done</a:t>
            </a:r>
            <a:r>
              <a:rPr dirty="0" sz="22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2200" spc="-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inside</a:t>
            </a:r>
            <a:r>
              <a:rPr dirty="0" sz="22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2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Researcher</a:t>
            </a:r>
            <a:r>
              <a:rPr dirty="0" sz="22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Workbench</a:t>
            </a:r>
          </a:p>
          <a:p>
            <a:pPr marL="0" marR="0">
              <a:lnSpc>
                <a:spcPts val="2513"/>
              </a:lnSpc>
              <a:spcBef>
                <a:spcPts val="53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250" spc="1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Jupyter</a:t>
            </a:r>
            <a:r>
              <a:rPr dirty="0" sz="22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Notebooks</a:t>
            </a:r>
            <a:r>
              <a:rPr dirty="0" sz="220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dirty="0" sz="220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2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Python</a:t>
            </a:r>
            <a:r>
              <a:rPr dirty="0" sz="220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available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8639" y="6201500"/>
            <a:ext cx="2048146" cy="739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©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2022</a:t>
            </a:r>
            <a:r>
              <a:rPr dirty="0" sz="1200" spc="242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CTSI-CN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|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CLINICAL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AND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TRANSLATIONAL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SCIENCE</a:t>
            </a:r>
          </a:p>
          <a:p>
            <a:pPr marL="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INSTITUTE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AT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CHILDREN'S</a:t>
            </a: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NATIONAL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|</a:t>
            </a:r>
            <a:r>
              <a:rPr dirty="0" sz="1200" spc="-28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ctsicn.org</a:t>
            </a:r>
          </a:p>
        </p:txBody>
      </p:sp>
    </p:spTree>
  </p:cSld>
  <p:clrMapOvr>
    <a:masterClrMapping/>
  </p:clrMapOvr>
</p:sld>
</file>

<file path=ppt/slides/slide5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00671" y="2298816"/>
            <a:ext cx="6113431" cy="12674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Protocol</a:t>
            </a:r>
            <a:r>
              <a:rPr dirty="0" sz="4400" spc="-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Builder</a:t>
            </a:r>
            <a:r>
              <a:rPr dirty="0" sz="4400" spc="-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4400" spc="-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Oncore</a:t>
            </a:r>
          </a:p>
          <a:p>
            <a:pPr marL="1895710" marR="0">
              <a:lnSpc>
                <a:spcPts val="4400"/>
              </a:lnSpc>
              <a:spcBef>
                <a:spcPts val="879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Overview</a:t>
            </a:r>
          </a:p>
        </p:txBody>
      </p:sp>
    </p:spTree>
  </p:cSld>
  <p:clrMapOvr>
    <a:masterClrMapping/>
  </p:clrMapOvr>
</p:sld>
</file>

<file path=ppt/slides/slide5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32212" y="614794"/>
            <a:ext cx="1831255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Outline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16219"/>
            <a:ext cx="2991853" cy="9192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07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3050" spc="8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Protocol</a:t>
            </a:r>
            <a:r>
              <a:rPr dirty="0" sz="30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Builder</a:t>
            </a:r>
          </a:p>
          <a:p>
            <a:pPr marL="457200" marR="0">
              <a:lnSpc>
                <a:spcPts val="2960"/>
              </a:lnSpc>
              <a:spcBef>
                <a:spcPts val="328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FLTPMD+ArialMT"/>
                <a:cs typeface="FLTPMD+ArialMT"/>
              </a:rPr>
              <a:t>–</a:t>
            </a:r>
            <a:r>
              <a:rPr dirty="0" sz="265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Purpose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5840" y="2546005"/>
            <a:ext cx="3305461" cy="12970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FLTPMD+ArialMT"/>
                <a:cs typeface="FLTPMD+ArialMT"/>
              </a:rPr>
              <a:t>–</a:t>
            </a:r>
            <a:r>
              <a:rPr dirty="0" sz="265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Functionality</a:t>
            </a:r>
          </a:p>
          <a:p>
            <a:pPr marL="0" marR="0">
              <a:lnSpc>
                <a:spcPts val="2960"/>
              </a:lnSpc>
              <a:spcBef>
                <a:spcPts val="333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FLTPMD+ArialMT"/>
                <a:cs typeface="FLTPMD+ArialMT"/>
              </a:rPr>
              <a:t>–</a:t>
            </a:r>
            <a:r>
              <a:rPr dirty="0" sz="265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Access</a:t>
            </a:r>
          </a:p>
          <a:p>
            <a:pPr marL="0" marR="0">
              <a:lnSpc>
                <a:spcPts val="2960"/>
              </a:lnSpc>
              <a:spcBef>
                <a:spcPts val="333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FLTPMD+ArialMT"/>
                <a:cs typeface="FLTPMD+ArialMT"/>
              </a:rPr>
              <a:t>–</a:t>
            </a:r>
            <a:r>
              <a:rPr dirty="0" sz="265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Resources-Assistance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40" y="3862595"/>
            <a:ext cx="1631273" cy="4840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07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3050" spc="8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000000"/>
                </a:solidFill>
                <a:latin typeface="Calibri"/>
                <a:cs typeface="Calibri"/>
              </a:rPr>
              <a:t>Oncore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05840" y="4356517"/>
            <a:ext cx="2178184" cy="12970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FLTPMD+ArialMT"/>
                <a:cs typeface="FLTPMD+ArialMT"/>
              </a:rPr>
              <a:t>–</a:t>
            </a:r>
            <a:r>
              <a:rPr dirty="0" sz="265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Purpose</a:t>
            </a:r>
          </a:p>
          <a:p>
            <a:pPr marL="0" marR="0">
              <a:lnSpc>
                <a:spcPts val="2960"/>
              </a:lnSpc>
              <a:spcBef>
                <a:spcPts val="333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FLTPMD+ArialMT"/>
                <a:cs typeface="FLTPMD+ArialMT"/>
              </a:rPr>
              <a:t>–</a:t>
            </a:r>
            <a:r>
              <a:rPr dirty="0" sz="265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Functionality</a:t>
            </a:r>
          </a:p>
          <a:p>
            <a:pPr marL="0" marR="0">
              <a:lnSpc>
                <a:spcPts val="2960"/>
              </a:lnSpc>
              <a:spcBef>
                <a:spcPts val="333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FLTPMD+ArialMT"/>
                <a:cs typeface="FLTPMD+ArialMT"/>
              </a:rPr>
              <a:t>–</a:t>
            </a:r>
            <a:r>
              <a:rPr dirty="0" sz="265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Access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05840" y="5664109"/>
            <a:ext cx="3305461" cy="425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FLTPMD+ArialMT"/>
                <a:cs typeface="FLTPMD+ArialMT"/>
              </a:rPr>
              <a:t>–</a:t>
            </a:r>
            <a:r>
              <a:rPr dirty="0" sz="265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Resources-Assistance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84809" y="449579"/>
            <a:ext cx="5949754" cy="1155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Develop</a:t>
            </a:r>
            <a:r>
              <a:rPr dirty="0" sz="4000" spc="-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4000" spc="-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hypothesis</a:t>
            </a:r>
            <a:r>
              <a:rPr dirty="0" sz="4000" spc="-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4000" spc="-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1917153" marR="0">
              <a:lnSpc>
                <a:spcPts val="4000"/>
              </a:lnSpc>
              <a:spcBef>
                <a:spcPts val="80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Calibri"/>
                <a:cs typeface="Calibri"/>
              </a:rPr>
              <a:t>impactful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34774" y="1974712"/>
            <a:ext cx="5154704" cy="3238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What</a:t>
            </a:r>
            <a:r>
              <a:rPr dirty="0" sz="3600" spc="-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compelling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reason</a:t>
            </a:r>
          </a:p>
          <a:p>
            <a:pPr marL="0" marR="0">
              <a:lnSpc>
                <a:spcPts val="3600"/>
              </a:lnSpc>
              <a:spcBef>
                <a:spcPts val="72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justifies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expenditure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3600"/>
              </a:lnSpc>
              <a:spcBef>
                <a:spcPts val="72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time,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effort,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money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as</a:t>
            </a:r>
          </a:p>
          <a:p>
            <a:pPr marL="0" marR="0">
              <a:lnSpc>
                <a:spcPts val="3600"/>
              </a:lnSpc>
              <a:spcBef>
                <a:spcPts val="769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well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exposure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3600"/>
              </a:lnSpc>
              <a:spcBef>
                <a:spcPts val="719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subjects</a:t>
            </a:r>
            <a:r>
              <a:rPr dirty="0" sz="36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600" spc="-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harm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including</a:t>
            </a:r>
          </a:p>
          <a:p>
            <a:pPr marL="0" marR="0">
              <a:lnSpc>
                <a:spcPts val="3600"/>
              </a:lnSpc>
              <a:spcBef>
                <a:spcPts val="72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potential</a:t>
            </a:r>
            <a:r>
              <a:rPr dirty="0" sz="36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3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death?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4327" y="5634124"/>
            <a:ext cx="4957889" cy="1089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Aly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R,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Cutter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GR,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Kaminski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HJ.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Clinical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Trial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Design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Myasthenia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Gravis.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Myasthenia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Gravis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Related</a:t>
            </a:r>
          </a:p>
          <a:p>
            <a:pPr marL="0" marR="0">
              <a:lnSpc>
                <a:spcPts val="1800"/>
              </a:lnSpc>
              <a:spcBef>
                <a:spcPts val="22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Disorders,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spc="-4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dirty="0" sz="1800" baseline="29999">
                <a:solidFill>
                  <a:srgbClr val="000000"/>
                </a:solidFill>
                <a:latin typeface="Calibri"/>
                <a:cs typeface="Calibri"/>
              </a:rPr>
              <a:t>rd</a:t>
            </a:r>
            <a:r>
              <a:rPr dirty="0" sz="1800" baseline="29999" spc="-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Edition.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Kaminski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HJ,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Kusner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LL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(editors).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Springer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Publishing,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2018</a:t>
            </a:r>
          </a:p>
        </p:txBody>
      </p:sp>
    </p:spTree>
  </p:cSld>
  <p:clrMapOvr>
    <a:masterClrMapping/>
  </p:clrMapOvr>
</p:sld>
</file>

<file path=ppt/slides/slide6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6399" y="614794"/>
            <a:ext cx="3814011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Protocol</a:t>
            </a:r>
            <a:r>
              <a:rPr dirty="0" sz="4400" spc="-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Builder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52661"/>
            <a:ext cx="7350613" cy="5133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3250" spc="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Online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Protocol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Collaboration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Application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5840" y="2224124"/>
            <a:ext cx="7450780" cy="8813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FLTPMD+ArialMT"/>
                <a:cs typeface="FLTPMD+ArialMT"/>
              </a:rPr>
              <a:t>–</a:t>
            </a:r>
            <a:r>
              <a:rPr dirty="0" sz="285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Allows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multiple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users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8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simultaneous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edit/write</a:t>
            </a:r>
          </a:p>
          <a:p>
            <a:pPr marL="285750" marR="0">
              <a:lnSpc>
                <a:spcPts val="2800"/>
              </a:lnSpc>
              <a:spcBef>
                <a:spcPts val="51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protocol</a:t>
            </a:r>
          </a:p>
        </p:txBody>
      </p:sp>
    </p:spTree>
  </p:cSld>
  <p:clrMapOvr>
    <a:masterClrMapping/>
  </p:clrMapOvr>
</p:sld>
</file>

<file path=ppt/slides/slide6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41735" y="614794"/>
            <a:ext cx="6478638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Protocol</a:t>
            </a:r>
            <a:r>
              <a:rPr dirty="0" sz="4400" spc="-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Builder-</a:t>
            </a:r>
            <a:r>
              <a:rPr dirty="0" sz="4400" spc="-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Templates</a:t>
            </a:r>
          </a:p>
        </p:txBody>
      </p:sp>
    </p:spTree>
  </p:cSld>
  <p:clrMapOvr>
    <a:masterClrMapping/>
  </p:clrMapOvr>
</p:sld>
</file>

<file path=ppt/slides/slide6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19336" y="614794"/>
            <a:ext cx="1747763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Adding</a:t>
            </a:r>
          </a:p>
        </p:txBody>
      </p:sp>
    </p:spTree>
  </p:cSld>
  <p:clrMapOvr>
    <a:masterClrMapping/>
  </p:clrMapOvr>
</p:sld>
</file>

<file path=ppt/slides/slide6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03872" y="614794"/>
            <a:ext cx="3903886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Calibri"/>
                <a:cs typeface="Calibri"/>
              </a:rPr>
              <a:t>Protocol</a:t>
            </a:r>
            <a:r>
              <a:rPr dirty="0" sz="4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000000"/>
                </a:solidFill>
                <a:latin typeface="Calibri"/>
                <a:cs typeface="Calibri"/>
              </a:rPr>
              <a:t>Builder</a:t>
            </a:r>
          </a:p>
        </p:txBody>
      </p:sp>
    </p:spTree>
  </p:cSld>
  <p:clrMapOvr>
    <a:masterClrMapping/>
  </p:clrMapOvr>
</p:sld>
</file>

<file path=ppt/slides/slide6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43771" y="614794"/>
            <a:ext cx="1819795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Oncore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652661"/>
            <a:ext cx="7392244" cy="5133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3250" spc="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CTMS-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Clinical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Trials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System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5840" y="2224124"/>
            <a:ext cx="353699" cy="442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FLTPMD+ArialMT"/>
                <a:cs typeface="FLTPMD+ArialMT"/>
              </a:rPr>
              <a:t>–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44384" y="2285088"/>
            <a:ext cx="688578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etc.</a:t>
            </a:r>
          </a:p>
        </p:txBody>
      </p:sp>
    </p:spTree>
  </p:cSld>
  <p:clrMapOvr>
    <a:masterClrMapping/>
  </p:clrMapOvr>
</p:sld>
</file>

<file path=ppt/slides/slide6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09085" y="359852"/>
            <a:ext cx="5164985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Interface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Overview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Flow</a:t>
            </a:r>
          </a:p>
        </p:txBody>
      </p:sp>
    </p:spTree>
  </p:cSld>
  <p:clrMapOvr>
    <a:masterClrMapping/>
  </p:clrMapOvr>
</p:sld>
</file>

<file path=ppt/slides/slide6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82515" y="614794"/>
            <a:ext cx="4135880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Oncore-</a:t>
            </a:r>
            <a:r>
              <a:rPr dirty="0" sz="4400" spc="-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Calendar</a:t>
            </a:r>
          </a:p>
        </p:txBody>
      </p:sp>
    </p:spTree>
  </p:cSld>
  <p:clrMapOvr>
    <a:masterClrMapping/>
  </p:clrMapOvr>
</p:sld>
</file>

<file path=ppt/slides/slide6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63837" y="614794"/>
            <a:ext cx="4022068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Oncore-</a:t>
            </a:r>
            <a:r>
              <a:rPr dirty="0" sz="4400" spc="-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Task</a:t>
            </a:r>
            <a:r>
              <a:rPr dirty="0" sz="4400" spc="-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List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86322" y="614794"/>
            <a:ext cx="5544048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Calibri"/>
                <a:cs typeface="Calibri"/>
              </a:rPr>
              <a:t>Prior</a:t>
            </a:r>
            <a:r>
              <a:rPr dirty="0" sz="4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4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  <a:r>
              <a:rPr dirty="0" sz="4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000000"/>
                </a:solidFill>
                <a:latin typeface="Calibri"/>
                <a:cs typeface="Calibri"/>
              </a:rPr>
              <a:t>initiation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0089" y="1467517"/>
            <a:ext cx="3647838" cy="17344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850" spc="15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colleagues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develop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34290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hypothesis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impactful</a:t>
            </a:r>
          </a:p>
          <a:p>
            <a:pPr marL="0" marR="0">
              <a:lnSpc>
                <a:spcPts val="2066"/>
              </a:lnSpc>
              <a:spcBef>
                <a:spcPts val="35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850" spc="15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colleagues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assess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34290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approach/methods.</a:t>
            </a:r>
          </a:p>
          <a:p>
            <a:pPr marL="0" marR="0">
              <a:lnSpc>
                <a:spcPts val="2066"/>
              </a:lnSpc>
              <a:spcBef>
                <a:spcPts val="35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850" spc="15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work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done?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</a:p>
          <a:p>
            <a:pPr marL="342900" marR="0">
              <a:lnSpc>
                <a:spcPts val="1727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cannot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recruit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subjects,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try</a:t>
            </a:r>
          </a:p>
          <a:p>
            <a:pPr marL="34290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study.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63440" y="1467517"/>
            <a:ext cx="3739679" cy="3079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850" spc="15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Assure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address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COI</a:t>
            </a:r>
            <a:r>
              <a:rPr dirty="0" sz="180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issues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06340" y="1728217"/>
            <a:ext cx="3361714" cy="7056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sponsor,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Hospital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University</a:t>
            </a:r>
          </a:p>
          <a:p>
            <a:pPr marL="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yourself,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think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1727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potential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COI</a:t>
            </a:r>
            <a:r>
              <a:rPr dirty="0" sz="180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disclose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3440" y="2400205"/>
            <a:ext cx="3826950" cy="17344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850" spc="15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Attend/direct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investigator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start-</a:t>
            </a:r>
          </a:p>
          <a:p>
            <a:pPr marL="34290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up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meeting</a:t>
            </a:r>
          </a:p>
          <a:p>
            <a:pPr marL="0" marR="0">
              <a:lnSpc>
                <a:spcPts val="2066"/>
              </a:lnSpc>
              <a:spcBef>
                <a:spcPts val="35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850" spc="15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leading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investigator</a:t>
            </a:r>
          </a:p>
          <a:p>
            <a:pPr marL="34290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initiated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trial,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remember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342900" marR="0">
              <a:lnSpc>
                <a:spcPts val="1727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Investigational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Drug</a:t>
            </a:r>
          </a:p>
          <a:p>
            <a:pPr marL="34290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application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FDA</a:t>
            </a:r>
          </a:p>
          <a:p>
            <a:pPr marL="0" marR="0">
              <a:lnSpc>
                <a:spcPts val="2066"/>
              </a:lnSpc>
              <a:spcBef>
                <a:spcPts val="35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850" spc="15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Appreciate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authorship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governance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20089" y="3168301"/>
            <a:ext cx="3801338" cy="3079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850" spc="15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Establish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team,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includes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62989" y="3429001"/>
            <a:ext cx="2247407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coordinators,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62989" y="3648457"/>
            <a:ext cx="3247303" cy="7056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administration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180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many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levels,</a:t>
            </a:r>
          </a:p>
          <a:p>
            <a:pPr marL="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mentors,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colleagues,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compliance,</a:t>
            </a:r>
          </a:p>
          <a:p>
            <a:pPr marL="0" marR="0">
              <a:lnSpc>
                <a:spcPts val="1727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others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663440" y="4100989"/>
            <a:ext cx="234655" cy="300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006340" y="4142233"/>
            <a:ext cx="3321559" cy="7056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Engage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business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team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early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assist</a:t>
            </a:r>
            <a:r>
              <a:rPr dirty="0" sz="180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contracts</a:t>
            </a:r>
            <a:r>
              <a:rPr dirty="0" sz="18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budget</a:t>
            </a:r>
          </a:p>
          <a:p>
            <a:pPr marL="0" marR="0">
              <a:lnSpc>
                <a:spcPts val="1727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development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negotiations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20089" y="4320445"/>
            <a:ext cx="3582441" cy="52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850" spc="15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resources?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</a:p>
          <a:p>
            <a:pPr marL="34290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$$$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personnel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20089" y="4814222"/>
            <a:ext cx="7775735" cy="746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850" spc="15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Understand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budget,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negotiation</a:t>
            </a:r>
            <a:r>
              <a:rPr dirty="0" sz="1800" spc="15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1850" spc="15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Cannot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start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activates</a:t>
            </a:r>
          </a:p>
          <a:p>
            <a:pPr marL="34290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engage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business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office</a:t>
            </a:r>
            <a:r>
              <a:rPr dirty="0" sz="1800" spc="779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without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IRB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approval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!</a:t>
            </a:r>
          </a:p>
          <a:p>
            <a:pPr marL="34290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EARLY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(contracting)</a:t>
            </a:r>
          </a:p>
        </p:txBody>
      </p:sp>
    </p:spTree>
  </p:cSld>
  <p:clrMapOvr>
    <a:masterClrMapping/>
  </p:clrMapOvr>
</p:sld>
</file>

<file path=ppt/slides/slide7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90179" y="614794"/>
            <a:ext cx="5338978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Oncore-</a:t>
            </a:r>
            <a:r>
              <a:rPr dirty="0" sz="4400" spc="-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review</a:t>
            </a:r>
            <a:r>
              <a:rPr dirty="0" sz="4400" spc="-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history</a:t>
            </a:r>
          </a:p>
        </p:txBody>
      </p:sp>
    </p:spTree>
  </p:cSld>
  <p:clrMapOvr>
    <a:masterClrMapping/>
  </p:clrMapOvr>
</p:sld>
</file>

<file path=ppt/slides/slide7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72718" y="614794"/>
            <a:ext cx="1993875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Training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2237877"/>
            <a:ext cx="7517848" cy="5133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3250" spc="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Advarra</a:t>
            </a:r>
            <a:r>
              <a:rPr dirty="0" sz="3200" spc="-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University</a:t>
            </a:r>
            <a:r>
              <a:rPr dirty="0" sz="3200" spc="-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https://advarrauniversity.learnupon.com/store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2823093"/>
            <a:ext cx="6000959" cy="10010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3250" spc="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User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Community/Documentation</a:t>
            </a:r>
          </a:p>
          <a:p>
            <a:pPr marL="342900" marR="0">
              <a:lnSpc>
                <a:spcPts val="3200"/>
              </a:lnSpc>
              <a:spcBef>
                <a:spcPts val="689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(Onsemble.net)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40" y="3895989"/>
            <a:ext cx="6499904" cy="5133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3250" spc="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Local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training</a:t>
            </a:r>
            <a:r>
              <a:rPr dirty="0" sz="32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sessions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32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materials</a:t>
            </a:r>
          </a:p>
        </p:txBody>
      </p:sp>
    </p:spTree>
  </p:cSld>
  <p:clrMapOvr>
    <a:masterClrMapping/>
  </p:clrMapOvr>
</p:sld>
</file>

<file path=ppt/slides/slide7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20090" y="614794"/>
            <a:ext cx="7826087" cy="23734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22625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Oncore</a:t>
            </a:r>
            <a:r>
              <a:rPr dirty="0" sz="4400" spc="-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4400" spc="-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Access</a:t>
            </a:r>
            <a:r>
              <a:rPr dirty="0" sz="4400" spc="-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4400" spc="-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Calibri"/>
                <a:cs typeface="Calibri"/>
              </a:rPr>
              <a:t>Help</a:t>
            </a:r>
          </a:p>
          <a:p>
            <a:pPr marL="0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>
                <a:solidFill>
                  <a:srgbClr val="000000"/>
                </a:solidFill>
                <a:latin typeface="Calibri"/>
                <a:cs typeface="Calibri"/>
              </a:rPr>
              <a:t>CNH</a:t>
            </a:r>
          </a:p>
          <a:p>
            <a:pPr marL="0" marR="0">
              <a:lnSpc>
                <a:spcPts val="3072"/>
              </a:lnSpc>
              <a:spcBef>
                <a:spcPts val="25"/>
              </a:spcBef>
              <a:spcAft>
                <a:spcPts val="0"/>
              </a:spcAft>
            </a:pPr>
            <a:r>
              <a:rPr dirty="0" sz="27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750" spc="10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Request</a:t>
            </a:r>
            <a:r>
              <a:rPr dirty="0" sz="2700" spc="-66">
                <a:solidFill>
                  <a:srgbClr val="000000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from</a:t>
            </a:r>
            <a:r>
              <a:rPr dirty="0" sz="2700" spc="-66">
                <a:solidFill>
                  <a:srgbClr val="000000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sharepoint</a:t>
            </a:r>
          </a:p>
          <a:p>
            <a:pPr marL="34290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u="sng">
                <a:solidFill>
                  <a:srgbClr val="0000ff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</a:t>
            </a:r>
            <a:r>
              <a:rPr dirty="0" sz="2700" spc="-160">
                <a:solidFill>
                  <a:srgbClr val="0000ff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dirty="0" sz="2700" u="sng">
                <a:solidFill>
                  <a:srgbClr val="0000ff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cnmc.sharepoint.com/sites/research/SitePag</a:t>
            </a:r>
          </a:p>
          <a:p>
            <a:pPr marL="34290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u="sng">
                <a:solidFill>
                  <a:srgbClr val="0000ff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es/GrantsContracts/OnCore.asp</a:t>
            </a:r>
            <a:r>
              <a:rPr dirty="0" sz="2700">
                <a:solidFill>
                  <a:srgbClr val="0000ff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</a:t>
            </a:r>
          </a:p>
          <a:p>
            <a:pPr marL="0" marR="0">
              <a:lnSpc>
                <a:spcPts val="3072"/>
              </a:lnSpc>
              <a:spcBef>
                <a:spcPts val="75"/>
              </a:spcBef>
              <a:spcAft>
                <a:spcPts val="0"/>
              </a:spcAft>
            </a:pPr>
            <a:r>
              <a:rPr dirty="0" sz="27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750" spc="10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questions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2700" spc="-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 u="sng">
                <a:solidFill>
                  <a:srgbClr val="0000ff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CRMS@childrensnational.org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0090" y="2959779"/>
            <a:ext cx="7754663" cy="4399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72"/>
              </a:lnSpc>
              <a:spcBef>
                <a:spcPts val="0"/>
              </a:spcBef>
              <a:spcAft>
                <a:spcPts val="0"/>
              </a:spcAft>
            </a:pPr>
            <a:r>
              <a:rPr dirty="0" sz="27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750" spc="10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Sarah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Anderson-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 spc="-15">
                <a:solidFill>
                  <a:srgbClr val="000000"/>
                </a:solidFill>
                <a:latin typeface="Calibri"/>
                <a:cs typeface="Calibri"/>
              </a:rPr>
              <a:t>STAnderson@childrensnational.org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0090" y="3841731"/>
            <a:ext cx="1667792" cy="792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>
                <a:solidFill>
                  <a:srgbClr val="000000"/>
                </a:solidFill>
                <a:latin typeface="Calibri"/>
                <a:cs typeface="Calibri"/>
              </a:rPr>
              <a:t>GWU</a:t>
            </a:r>
          </a:p>
          <a:p>
            <a:pPr marL="0" marR="0">
              <a:lnSpc>
                <a:spcPts val="3072"/>
              </a:lnSpc>
              <a:spcBef>
                <a:spcPts val="25"/>
              </a:spcBef>
              <a:spcAft>
                <a:spcPts val="0"/>
              </a:spcAft>
            </a:pPr>
            <a:r>
              <a:rPr dirty="0" sz="27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750" spc="10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Access</a:t>
            </a:r>
            <a:r>
              <a:rPr dirty="0" sz="2700" spc="-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2990" y="4582395"/>
            <a:ext cx="7361504" cy="10393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https://cancercenter.gwu.edu/research/clinical-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trials-office/clinical-research-applications-accounts-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and-support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0090" y="5593251"/>
            <a:ext cx="5684196" cy="4399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72"/>
              </a:lnSpc>
              <a:spcBef>
                <a:spcPts val="0"/>
              </a:spcBef>
              <a:spcAft>
                <a:spcPts val="0"/>
              </a:spcAft>
            </a:pPr>
            <a:r>
              <a:rPr dirty="0" sz="27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750" spc="10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Help-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Kate</a:t>
            </a:r>
            <a:r>
              <a:rPr dirty="0" sz="27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Weber-</a:t>
            </a:r>
            <a:r>
              <a:rPr dirty="0" sz="27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0000"/>
                </a:solidFill>
                <a:latin typeface="Calibri"/>
                <a:cs typeface="Calibri"/>
              </a:rPr>
              <a:t>Oncore@gwu.edu</a:t>
            </a:r>
          </a:p>
        </p:txBody>
      </p:sp>
    </p:spTree>
  </p:cSld>
  <p:clrMapOvr>
    <a:masterClrMapping/>
  </p:clrMapOvr>
</p:sld>
</file>

<file path=ppt/slides/slide7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39217" y="3940835"/>
            <a:ext cx="6446477" cy="12004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effff"/>
                </a:solidFill>
                <a:latin typeface="Calibri"/>
                <a:cs typeface="Calibri"/>
              </a:rPr>
              <a:t>Investigational</a:t>
            </a:r>
            <a:r>
              <a:rPr dirty="0" sz="4400" spc="-105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feffff"/>
                </a:solidFill>
                <a:latin typeface="Calibri"/>
                <a:cs typeface="Calibri"/>
              </a:rPr>
              <a:t>Drug</a:t>
            </a:r>
            <a:r>
              <a:rPr dirty="0" sz="4400" spc="-107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feffff"/>
                </a:solidFill>
                <a:latin typeface="Calibri"/>
                <a:cs typeface="Calibri"/>
              </a:rPr>
              <a:t>Service</a:t>
            </a:r>
          </a:p>
          <a:p>
            <a:pPr marL="2008038" marR="0">
              <a:lnSpc>
                <a:spcPts val="4400"/>
              </a:lnSpc>
              <a:spcBef>
                <a:spcPts val="351"/>
              </a:spcBef>
              <a:spcAft>
                <a:spcPts val="0"/>
              </a:spcAft>
            </a:pPr>
            <a:r>
              <a:rPr dirty="0" sz="4400">
                <a:solidFill>
                  <a:srgbClr val="feffff"/>
                </a:solidFill>
                <a:latin typeface="Calibri"/>
                <a:cs typeface="Calibri"/>
              </a:rPr>
              <a:t>Pharmacy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69851" y="5710840"/>
            <a:ext cx="5577614" cy="777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7d979"/>
                </a:solidFill>
                <a:latin typeface="Calibri"/>
                <a:cs typeface="Calibri"/>
              </a:rPr>
              <a:t>Presented</a:t>
            </a:r>
            <a:r>
              <a:rPr dirty="0" sz="2800" spc="-67">
                <a:solidFill>
                  <a:srgbClr val="f7d979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7d979"/>
                </a:solidFill>
                <a:latin typeface="Calibri"/>
                <a:cs typeface="Calibri"/>
              </a:rPr>
              <a:t>by</a:t>
            </a:r>
            <a:r>
              <a:rPr dirty="0" sz="2800" spc="-68">
                <a:solidFill>
                  <a:srgbClr val="f7d979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7d979"/>
                </a:solidFill>
                <a:latin typeface="Calibri"/>
                <a:cs typeface="Calibri"/>
              </a:rPr>
              <a:t>Dorinne</a:t>
            </a:r>
            <a:r>
              <a:rPr dirty="0" sz="2800" spc="-68">
                <a:solidFill>
                  <a:srgbClr val="f7d979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7d979"/>
                </a:solidFill>
                <a:latin typeface="Calibri"/>
                <a:cs typeface="Calibri"/>
              </a:rPr>
              <a:t>Mettle-Amuah,</a:t>
            </a:r>
          </a:p>
          <a:p>
            <a:pPr marL="1672666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>
                <a:solidFill>
                  <a:srgbClr val="f7d979"/>
                </a:solidFill>
                <a:latin typeface="Calibri"/>
                <a:cs typeface="Calibri"/>
              </a:rPr>
              <a:t>PharmD,</a:t>
            </a:r>
            <a:r>
              <a:rPr dirty="0" sz="2800" spc="-67">
                <a:solidFill>
                  <a:srgbClr val="f7d979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7d979"/>
                </a:solidFill>
                <a:latin typeface="Calibri"/>
                <a:cs typeface="Calibri"/>
              </a:rPr>
              <a:t>BCPS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78040" y="6444594"/>
            <a:ext cx="38412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73</a:t>
            </a:r>
          </a:p>
        </p:txBody>
      </p:sp>
    </p:spTree>
  </p:cSld>
  <p:clrMapOvr>
    <a:masterClrMapping/>
  </p:clrMapOvr>
</p:sld>
</file>

<file path=ppt/slides/slide7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20090" y="386098"/>
            <a:ext cx="6356834" cy="12004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Investigational</a:t>
            </a:r>
            <a:r>
              <a:rPr dirty="0" sz="4400" spc="-106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Drug</a:t>
            </a:r>
            <a:r>
              <a:rPr dirty="0" sz="4400" spc="-105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Service</a:t>
            </a:r>
          </a:p>
          <a:p>
            <a:pPr marL="0" marR="0">
              <a:lnSpc>
                <a:spcPts val="4400"/>
              </a:lnSpc>
              <a:spcBef>
                <a:spcPts val="352"/>
              </a:spcBef>
              <a:spcAft>
                <a:spcPts val="0"/>
              </a:spcAft>
            </a:pP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Pharmacy</a:t>
            </a:r>
            <a:r>
              <a:rPr dirty="0" sz="4400" spc="-107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(IDS)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0090" y="1783022"/>
            <a:ext cx="2298431" cy="425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a2e2"/>
                </a:solidFill>
                <a:latin typeface="FLTPMD+ArialMT"/>
                <a:cs typeface="FLTPMD+ArialMT"/>
              </a:rPr>
              <a:t>•</a:t>
            </a:r>
            <a:r>
              <a:rPr dirty="0" sz="2650" spc="209">
                <a:solidFill>
                  <a:srgbClr val="00a2e2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Comprised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of: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7290" y="2136594"/>
            <a:ext cx="6722292" cy="366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2250" spc="450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Good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Clinical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Practice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(GCP)</a:t>
            </a:r>
            <a:r>
              <a:rPr dirty="0" sz="2200" spc="-51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trained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Clinical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Pharmacists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77290" y="2434790"/>
            <a:ext cx="6646722" cy="6013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2250" spc="450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Good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Clinical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Practice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(GCP)</a:t>
            </a:r>
            <a:r>
              <a:rPr dirty="0" sz="2200" spc="-51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trained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Certified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Pharmacy</a:t>
            </a:r>
          </a:p>
          <a:p>
            <a:pPr marL="228600" marR="0">
              <a:lnSpc>
                <a:spcPts val="1847"/>
              </a:lnSpc>
              <a:spcBef>
                <a:spcPts val="50"/>
              </a:spcBef>
              <a:spcAft>
                <a:spcPts val="0"/>
              </a:spcAft>
            </a:pP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Technician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0090" y="3316674"/>
            <a:ext cx="1593784" cy="425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a2e2"/>
                </a:solidFill>
                <a:latin typeface="FLTPMD+ArialMT"/>
                <a:cs typeface="FLTPMD+ArialMT"/>
              </a:rPr>
              <a:t>•</a:t>
            </a:r>
            <a:r>
              <a:rPr dirty="0" sz="2650" spc="209">
                <a:solidFill>
                  <a:srgbClr val="00a2e2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Purpose: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77290" y="3670245"/>
            <a:ext cx="6824098" cy="6013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2250" spc="450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Support</a:t>
            </a:r>
            <a:r>
              <a:rPr dirty="0" sz="2200" spc="-54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human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clinical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research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involving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investigational</a:t>
            </a:r>
          </a:p>
          <a:p>
            <a:pPr marL="228600" marR="0">
              <a:lnSpc>
                <a:spcPts val="1848"/>
              </a:lnSpc>
              <a:spcBef>
                <a:spcPts val="50"/>
              </a:spcBef>
              <a:spcAft>
                <a:spcPts val="0"/>
              </a:spcAft>
            </a:pP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products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77290" y="4203138"/>
            <a:ext cx="6546625" cy="6013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2250" spc="450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Maintain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compliance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with</a:t>
            </a:r>
            <a:r>
              <a:rPr dirty="0" sz="2200" spc="-51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all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applicable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standards</a:t>
            </a:r>
            <a:r>
              <a:rPr dirty="0" sz="2200" spc="-51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and</a:t>
            </a:r>
          </a:p>
          <a:p>
            <a:pPr marL="228600" marR="0">
              <a:lnSpc>
                <a:spcPts val="1847"/>
              </a:lnSpc>
              <a:spcBef>
                <a:spcPts val="50"/>
              </a:spcBef>
              <a:spcAft>
                <a:spcPts val="0"/>
              </a:spcAft>
            </a:pP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regulations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20090" y="5085021"/>
            <a:ext cx="1664777" cy="425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a2e2"/>
                </a:solidFill>
                <a:latin typeface="FLTPMD+ArialMT"/>
                <a:cs typeface="FLTPMD+ArialMT"/>
              </a:rPr>
              <a:t>•</a:t>
            </a:r>
            <a:r>
              <a:rPr dirty="0" sz="2650" spc="209">
                <a:solidFill>
                  <a:srgbClr val="00a2e2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Function: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77290" y="5438593"/>
            <a:ext cx="6606167" cy="6013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2250" spc="450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Assist</a:t>
            </a:r>
            <a:r>
              <a:rPr dirty="0" sz="2200" spc="-54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with</a:t>
            </a:r>
            <a:r>
              <a:rPr dirty="0" sz="2200" spc="-51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over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90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clinical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trials</a:t>
            </a:r>
            <a:r>
              <a:rPr dirty="0" sz="2200" spc="-51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for</a:t>
            </a:r>
            <a:r>
              <a:rPr dirty="0" sz="2200" spc="-54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14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different</a:t>
            </a:r>
            <a:r>
              <a:rPr dirty="0" sz="2200" spc="-54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clinical</a:t>
            </a:r>
          </a:p>
          <a:p>
            <a:pPr marL="228600" marR="0">
              <a:lnSpc>
                <a:spcPts val="1848"/>
              </a:lnSpc>
              <a:spcBef>
                <a:spcPts val="50"/>
              </a:spcBef>
              <a:spcAft>
                <a:spcPts val="0"/>
              </a:spcAft>
            </a:pP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departments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268335" y="6475821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74</a:t>
            </a:r>
          </a:p>
        </p:txBody>
      </p:sp>
    </p:spTree>
  </p:cSld>
  <p:clrMapOvr>
    <a:masterClrMapping/>
  </p:clrMapOvr>
</p:sld>
</file>

<file path=ppt/slides/slide7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20090" y="687851"/>
            <a:ext cx="5641145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Where</a:t>
            </a:r>
            <a:r>
              <a:rPr dirty="0" sz="4400" spc="-103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Are</a:t>
            </a:r>
            <a:r>
              <a:rPr dirty="0" sz="4400" spc="-103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We</a:t>
            </a:r>
            <a:r>
              <a:rPr dirty="0" sz="4400" spc="-102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Located?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0090" y="1870979"/>
            <a:ext cx="7115746" cy="6355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Investigational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Drug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Service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at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The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George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Washington</a:t>
            </a:r>
          </a:p>
          <a:p>
            <a:pPr marL="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University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0090" y="2583195"/>
            <a:ext cx="7497631" cy="1182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George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Washington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Medical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Faculty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Associates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(GW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MFA)</a:t>
            </a:r>
          </a:p>
          <a:p>
            <a:pPr marL="0" marR="0">
              <a:lnSpc>
                <a:spcPts val="2400"/>
              </a:lnSpc>
              <a:spcBef>
                <a:spcPts val="904"/>
              </a:spcBef>
              <a:spcAft>
                <a:spcPts val="0"/>
              </a:spcAft>
            </a:pP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2150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Pennsylvania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Ave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NW,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Suite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6A-404</a:t>
            </a:r>
          </a:p>
          <a:p>
            <a:pPr marL="0" marR="0">
              <a:lnSpc>
                <a:spcPts val="2400"/>
              </a:lnSpc>
              <a:spcBef>
                <a:spcPts val="903"/>
              </a:spcBef>
              <a:spcAft>
                <a:spcPts val="0"/>
              </a:spcAft>
            </a:pP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Washington,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DC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20037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0090" y="4261627"/>
            <a:ext cx="6699208" cy="7625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Hours: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Monday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through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Friday,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7:30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AM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to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4:00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PM</a:t>
            </a:r>
          </a:p>
          <a:p>
            <a:pPr marL="0" marR="0">
              <a:lnSpc>
                <a:spcPts val="2400"/>
              </a:lnSpc>
              <a:spcBef>
                <a:spcPts val="904"/>
              </a:spcBef>
              <a:spcAft>
                <a:spcPts val="0"/>
              </a:spcAft>
            </a:pP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Phone: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202-741-3624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0090" y="5100843"/>
            <a:ext cx="2463952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Fax: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202-741-3621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20090" y="5520451"/>
            <a:ext cx="7124996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Email: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 </a:t>
            </a:r>
            <a:r>
              <a:rPr dirty="0" sz="2400" b="1" u="sng">
                <a:solidFill>
                  <a:srgbClr val="007aaa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ids@mfa.gwu.edu</a:t>
            </a:r>
            <a:r>
              <a:rPr dirty="0" sz="2400" spc="-11" b="1">
                <a:solidFill>
                  <a:srgbClr val="007aaa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(</a:t>
            </a:r>
            <a:r>
              <a:rPr dirty="0" sz="2400" b="1" i="1">
                <a:solidFill>
                  <a:srgbClr val="007aaa"/>
                </a:solidFill>
                <a:latin typeface="Calibri"/>
                <a:cs typeface="Calibri"/>
              </a:rPr>
              <a:t>preferred</a:t>
            </a:r>
            <a:r>
              <a:rPr dirty="0" sz="2400" b="1" i="1">
                <a:solidFill>
                  <a:srgbClr val="007aaa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7aaa"/>
                </a:solidFill>
                <a:latin typeface="Calibri"/>
                <a:cs typeface="Calibri"/>
              </a:rPr>
              <a:t>method</a:t>
            </a:r>
            <a:r>
              <a:rPr dirty="0" sz="2400" b="1" i="1">
                <a:solidFill>
                  <a:srgbClr val="007aaa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7aaa"/>
                </a:solidFill>
                <a:latin typeface="Calibri"/>
                <a:cs typeface="Calibri"/>
              </a:rPr>
              <a:t>of</a:t>
            </a:r>
            <a:r>
              <a:rPr dirty="0" sz="2400" b="1" i="1">
                <a:solidFill>
                  <a:srgbClr val="007aaa"/>
                </a:solidFill>
                <a:latin typeface="Calibri"/>
                <a:cs typeface="Calibri"/>
              </a:rPr>
              <a:t> </a:t>
            </a:r>
            <a:r>
              <a:rPr dirty="0" sz="2400" spc="-20" b="1" i="1">
                <a:solidFill>
                  <a:srgbClr val="007aaa"/>
                </a:solidFill>
                <a:latin typeface="Calibri"/>
                <a:cs typeface="Calibri"/>
              </a:rPr>
              <a:t>contact</a:t>
            </a:r>
            <a:r>
              <a:rPr dirty="0" sz="2400" b="1">
                <a:solidFill>
                  <a:srgbClr val="007aaa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268335" y="6475821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75</a:t>
            </a:r>
          </a:p>
        </p:txBody>
      </p:sp>
    </p:spTree>
  </p:cSld>
  <p:clrMapOvr>
    <a:masterClrMapping/>
  </p:clrMapOvr>
</p:sld>
</file>

<file path=ppt/slides/slide7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20090" y="687851"/>
            <a:ext cx="6911941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Overview</a:t>
            </a:r>
            <a:r>
              <a:rPr dirty="0" sz="4400" spc="-106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of</a:t>
            </a:r>
            <a:r>
              <a:rPr dirty="0" sz="4400" spc="-107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Services</a:t>
            </a:r>
            <a:r>
              <a:rPr dirty="0" sz="4400" spc="-106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Provided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0090" y="1809954"/>
            <a:ext cx="7412853" cy="7960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a2e2"/>
                </a:solidFill>
                <a:latin typeface="FLTPMD+ArialMT"/>
                <a:cs typeface="FLTPMD+ArialMT"/>
              </a:rPr>
              <a:t>•</a:t>
            </a:r>
            <a:r>
              <a:rPr dirty="0" sz="2850" spc="89">
                <a:solidFill>
                  <a:srgbClr val="00a2e2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Comprehensive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clinical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review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of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all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medication</a:t>
            </a:r>
          </a:p>
          <a:p>
            <a:pPr marL="22860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orders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by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a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Clinical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Pharmacist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7290" y="2564155"/>
            <a:ext cx="5328548" cy="11081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2450" spc="329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Assessment</a:t>
            </a:r>
            <a:r>
              <a:rPr dirty="0" sz="2400" spc="-5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of</a:t>
            </a:r>
            <a:r>
              <a:rPr dirty="0" sz="2400" spc="-56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monitoring</a:t>
            </a:r>
            <a:r>
              <a:rPr dirty="0" sz="2400" spc="-5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parameters</a:t>
            </a:r>
          </a:p>
          <a:p>
            <a:pPr marL="0" marR="0">
              <a:lnSpc>
                <a:spcPts val="2737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2450" spc="329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Dose</a:t>
            </a:r>
            <a:r>
              <a:rPr dirty="0" sz="2400" spc="-5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adjustments</a:t>
            </a:r>
            <a:r>
              <a:rPr dirty="0" sz="2400" spc="-56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and</a:t>
            </a:r>
            <a:r>
              <a:rPr dirty="0" sz="2400" spc="-5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dose</a:t>
            </a:r>
            <a:r>
              <a:rPr dirty="0" sz="2400" spc="-5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calculations</a:t>
            </a:r>
          </a:p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2450" spc="329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Drug-interaction</a:t>
            </a:r>
            <a:r>
              <a:rPr dirty="0" sz="2400" spc="-56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analysis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0090" y="3688030"/>
            <a:ext cx="7058676" cy="22011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a2e2"/>
                </a:solidFill>
                <a:latin typeface="FLTPMD+ArialMT"/>
                <a:cs typeface="FLTPMD+ArialMT"/>
              </a:rPr>
              <a:t>•</a:t>
            </a:r>
            <a:r>
              <a:rPr dirty="0" sz="2850" spc="89">
                <a:solidFill>
                  <a:srgbClr val="00a2e2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Provision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of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drug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information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to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patients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and</a:t>
            </a:r>
          </a:p>
          <a:p>
            <a:pPr marL="22860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healthcare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team</a:t>
            </a:r>
          </a:p>
          <a:p>
            <a:pPr marL="0" marR="0">
              <a:lnSpc>
                <a:spcPts val="3183"/>
              </a:lnSpc>
              <a:spcBef>
                <a:spcPts val="407"/>
              </a:spcBef>
              <a:spcAft>
                <a:spcPts val="0"/>
              </a:spcAft>
            </a:pPr>
            <a:r>
              <a:rPr dirty="0" sz="2850">
                <a:solidFill>
                  <a:srgbClr val="00a2e2"/>
                </a:solidFill>
                <a:latin typeface="FLTPMD+ArialMT"/>
                <a:cs typeface="FLTPMD+ArialMT"/>
              </a:rPr>
              <a:t>•</a:t>
            </a:r>
            <a:r>
              <a:rPr dirty="0" sz="2850" spc="89">
                <a:solidFill>
                  <a:srgbClr val="00a2e2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Study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drug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accountability</a:t>
            </a:r>
          </a:p>
          <a:p>
            <a:pPr marL="0" marR="0">
              <a:lnSpc>
                <a:spcPts val="3183"/>
              </a:lnSpc>
              <a:spcBef>
                <a:spcPts val="407"/>
              </a:spcBef>
              <a:spcAft>
                <a:spcPts val="0"/>
              </a:spcAft>
            </a:pPr>
            <a:r>
              <a:rPr dirty="0" sz="2850">
                <a:solidFill>
                  <a:srgbClr val="00a2e2"/>
                </a:solidFill>
                <a:latin typeface="FLTPMD+ArialMT"/>
                <a:cs typeface="FLTPMD+ArialMT"/>
              </a:rPr>
              <a:t>•</a:t>
            </a:r>
            <a:r>
              <a:rPr dirty="0" sz="2850" spc="89">
                <a:solidFill>
                  <a:srgbClr val="00a2e2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Drug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and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supply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procurement</a:t>
            </a:r>
          </a:p>
          <a:p>
            <a:pPr marL="0" marR="0">
              <a:lnSpc>
                <a:spcPts val="3183"/>
              </a:lnSpc>
              <a:spcBef>
                <a:spcPts val="357"/>
              </a:spcBef>
              <a:spcAft>
                <a:spcPts val="0"/>
              </a:spcAft>
            </a:pPr>
            <a:r>
              <a:rPr dirty="0" sz="2850">
                <a:solidFill>
                  <a:srgbClr val="00a2e2"/>
                </a:solidFill>
                <a:latin typeface="FLTPMD+ArialMT"/>
                <a:cs typeface="FLTPMD+ArialMT"/>
              </a:rPr>
              <a:t>•</a:t>
            </a:r>
            <a:r>
              <a:rPr dirty="0" sz="2850" spc="89">
                <a:solidFill>
                  <a:srgbClr val="00a2e2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Maintenance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of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blinding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for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blinded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studies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68335" y="6475821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76</a:t>
            </a:r>
          </a:p>
        </p:txBody>
      </p:sp>
    </p:spTree>
  </p:cSld>
  <p:clrMapOvr>
    <a:masterClrMapping/>
  </p:clrMapOvr>
</p:sld>
</file>

<file path=ppt/slides/slide7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20090" y="386098"/>
            <a:ext cx="6911941" cy="12004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Overview</a:t>
            </a:r>
            <a:r>
              <a:rPr dirty="0" sz="4400" spc="-106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of</a:t>
            </a:r>
            <a:r>
              <a:rPr dirty="0" sz="4400" spc="-107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Services</a:t>
            </a:r>
            <a:r>
              <a:rPr dirty="0" sz="4400" spc="-106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Provided</a:t>
            </a:r>
          </a:p>
          <a:p>
            <a:pPr marL="0" marR="0">
              <a:lnSpc>
                <a:spcPts val="4400"/>
              </a:lnSpc>
              <a:spcBef>
                <a:spcPts val="352"/>
              </a:spcBef>
              <a:spcAft>
                <a:spcPts val="0"/>
              </a:spcAft>
            </a:pP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(cont.)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0090" y="1783022"/>
            <a:ext cx="6628869" cy="12957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a2e2"/>
                </a:solidFill>
                <a:latin typeface="FLTPMD+ArialMT"/>
                <a:cs typeface="FLTPMD+ArialMT"/>
              </a:rPr>
              <a:t>•</a:t>
            </a:r>
            <a:r>
              <a:rPr dirty="0" sz="2650" spc="209">
                <a:solidFill>
                  <a:srgbClr val="00a2e2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Assistance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with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clinical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trial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development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(for</a:t>
            </a:r>
          </a:p>
          <a:p>
            <a:pPr marL="228600" marR="0">
              <a:lnSpc>
                <a:spcPts val="2184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investigator-initiated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studies)</a:t>
            </a:r>
          </a:p>
          <a:p>
            <a:pPr marL="457200" marR="0">
              <a:lnSpc>
                <a:spcPts val="2421"/>
              </a:lnSpc>
              <a:spcBef>
                <a:spcPts val="50"/>
              </a:spcBef>
              <a:spcAft>
                <a:spcPts val="0"/>
              </a:spcAft>
            </a:pPr>
            <a:r>
              <a:rPr dirty="0" sz="22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2250" spc="450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Assist</a:t>
            </a:r>
            <a:r>
              <a:rPr dirty="0" sz="2200" spc="-54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with</a:t>
            </a:r>
            <a:r>
              <a:rPr dirty="0" sz="2200" spc="-51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protocol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development</a:t>
            </a:r>
          </a:p>
          <a:p>
            <a:pPr marL="457200" marR="0">
              <a:lnSpc>
                <a:spcPts val="23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2250" spc="450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Protocol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review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for</a:t>
            </a:r>
            <a:r>
              <a:rPr dirty="0" sz="2200" spc="-54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feasibility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7290" y="3010353"/>
            <a:ext cx="4641148" cy="9630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2250" spc="450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Development</a:t>
            </a:r>
            <a:r>
              <a:rPr dirty="0" sz="2200" spc="-54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of</a:t>
            </a:r>
            <a:r>
              <a:rPr dirty="0" sz="2200" spc="-51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pharmacy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budget</a:t>
            </a:r>
          </a:p>
          <a:p>
            <a:pPr marL="0" marR="0">
              <a:lnSpc>
                <a:spcPts val="2348"/>
              </a:lnSpc>
              <a:spcBef>
                <a:spcPts val="50"/>
              </a:spcBef>
              <a:spcAft>
                <a:spcPts val="0"/>
              </a:spcAft>
            </a:pPr>
            <a:r>
              <a:rPr dirty="0" sz="22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2250" spc="450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Development</a:t>
            </a:r>
            <a:r>
              <a:rPr dirty="0" sz="2200" spc="-54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of</a:t>
            </a:r>
            <a:r>
              <a:rPr dirty="0" sz="2200" spc="-51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a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randomization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tool</a:t>
            </a:r>
          </a:p>
          <a:p>
            <a:pPr marL="0" marR="0">
              <a:lnSpc>
                <a:spcPts val="23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2250" spc="450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Development</a:t>
            </a:r>
            <a:r>
              <a:rPr dirty="0" sz="2200" spc="-54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of</a:t>
            </a:r>
            <a:r>
              <a:rPr dirty="0" sz="2200" spc="-51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a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matching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placebo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0090" y="3955738"/>
            <a:ext cx="7666687" cy="20661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a2e2"/>
                </a:solidFill>
                <a:latin typeface="FLTPMD+ArialMT"/>
                <a:cs typeface="FLTPMD+ArialMT"/>
              </a:rPr>
              <a:t>•</a:t>
            </a:r>
            <a:r>
              <a:rPr dirty="0" sz="2650" spc="209">
                <a:solidFill>
                  <a:srgbClr val="00a2e2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Participation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in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initial,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interim,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and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close-out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sponsor</a:t>
            </a:r>
          </a:p>
          <a:p>
            <a:pPr marL="228600" marR="0">
              <a:lnSpc>
                <a:spcPts val="2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visits</a:t>
            </a:r>
          </a:p>
          <a:p>
            <a:pPr marL="0" marR="0">
              <a:lnSpc>
                <a:spcPts val="2960"/>
              </a:lnSpc>
              <a:spcBef>
                <a:spcPts val="135"/>
              </a:spcBef>
              <a:spcAft>
                <a:spcPts val="0"/>
              </a:spcAft>
            </a:pPr>
            <a:r>
              <a:rPr dirty="0" sz="2650">
                <a:solidFill>
                  <a:srgbClr val="00a2e2"/>
                </a:solidFill>
                <a:latin typeface="FLTPMD+ArialMT"/>
                <a:cs typeface="FLTPMD+ArialMT"/>
              </a:rPr>
              <a:t>•</a:t>
            </a:r>
            <a:r>
              <a:rPr dirty="0" sz="2650" spc="209">
                <a:solidFill>
                  <a:srgbClr val="00a2e2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Record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keeping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and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retention</a:t>
            </a:r>
          </a:p>
          <a:p>
            <a:pPr marL="0" marR="0">
              <a:lnSpc>
                <a:spcPts val="2960"/>
              </a:lnSpc>
              <a:spcBef>
                <a:spcPts val="135"/>
              </a:spcBef>
              <a:spcAft>
                <a:spcPts val="0"/>
              </a:spcAft>
            </a:pPr>
            <a:r>
              <a:rPr dirty="0" sz="2650">
                <a:solidFill>
                  <a:srgbClr val="00a2e2"/>
                </a:solidFill>
                <a:latin typeface="FLTPMD+ArialMT"/>
                <a:cs typeface="FLTPMD+ArialMT"/>
              </a:rPr>
              <a:t>•</a:t>
            </a:r>
            <a:r>
              <a:rPr dirty="0" sz="2650" spc="209">
                <a:solidFill>
                  <a:srgbClr val="00a2e2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Facilitate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drug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builds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(for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all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studies)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and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Beacon</a:t>
            </a:r>
          </a:p>
          <a:p>
            <a:pPr marL="228600" marR="0">
              <a:lnSpc>
                <a:spcPts val="2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treatment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plan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builds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(for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only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oncology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studies)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in</a:t>
            </a:r>
          </a:p>
          <a:p>
            <a:pPr marL="228600" marR="0">
              <a:lnSpc>
                <a:spcPts val="2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a2e2"/>
                </a:solidFill>
                <a:latin typeface="Calibri"/>
                <a:cs typeface="Calibri"/>
              </a:rPr>
              <a:t>EPIC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68335" y="6475821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77</a:t>
            </a:r>
          </a:p>
        </p:txBody>
      </p:sp>
    </p:spTree>
  </p:cSld>
  <p:clrMapOvr>
    <a:masterClrMapping/>
  </p:clrMapOvr>
</p:sld>
</file>

<file path=ppt/slides/slide7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31151" y="659955"/>
            <a:ext cx="6532306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Research</a:t>
            </a:r>
            <a:r>
              <a:rPr dirty="0" sz="4400" spc="-106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Drug</a:t>
            </a:r>
            <a:r>
              <a:rPr dirty="0" sz="4400" spc="-105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Builds</a:t>
            </a:r>
            <a:r>
              <a:rPr dirty="0" sz="4400" spc="-106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in</a:t>
            </a:r>
            <a:r>
              <a:rPr dirty="0" sz="4400" spc="-105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EPIC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0089" y="1789374"/>
            <a:ext cx="3619546" cy="9080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2450" spc="2129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Enable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the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principal</a:t>
            </a:r>
          </a:p>
          <a:p>
            <a:pPr marL="457200" marR="0">
              <a:lnSpc>
                <a:spcPts val="2016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investigator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(PI)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and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co-</a:t>
            </a:r>
          </a:p>
          <a:p>
            <a:pPr marL="457200" marR="0">
              <a:lnSpc>
                <a:spcPts val="201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investigators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to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e-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7289" y="2610546"/>
            <a:ext cx="3201596" cy="8549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prescribe</a:t>
            </a:r>
            <a:r>
              <a:rPr dirty="0" sz="2400" spc="-18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non-oncology</a:t>
            </a:r>
          </a:p>
          <a:p>
            <a:pPr marL="0" marR="0">
              <a:lnSpc>
                <a:spcPts val="201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investigational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products</a:t>
            </a:r>
          </a:p>
          <a:p>
            <a:pPr marL="0" marR="0">
              <a:lnSpc>
                <a:spcPts val="201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via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EPIC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15082" y="3324400"/>
            <a:ext cx="495340" cy="27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IDS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85924" y="3581156"/>
            <a:ext cx="1159385" cy="11191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82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reviews</a:t>
            </a:r>
            <a:r>
              <a:rPr dirty="0" sz="1600" spc="-3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the</a:t>
            </a:r>
          </a:p>
          <a:p>
            <a:pPr marL="81508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drug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build</a:t>
            </a:r>
          </a:p>
          <a:p>
            <a:pPr marL="0" marR="0">
              <a:lnSpc>
                <a:spcPts val="1600"/>
              </a:lnSpc>
              <a:spcBef>
                <a:spcPts val="177"/>
              </a:spcBef>
              <a:spcAft>
                <a:spcPts val="0"/>
              </a:spcAft>
            </a:pP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for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accuracy</a:t>
            </a:r>
          </a:p>
          <a:p>
            <a:pPr marL="115837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and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gives</a:t>
            </a:r>
          </a:p>
          <a:p>
            <a:pPr marL="141436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approval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76952" y="3690884"/>
            <a:ext cx="1116403" cy="6802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IDS</a:t>
            </a:r>
            <a:r>
              <a:rPr dirty="0" sz="1600" spc="-3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submits</a:t>
            </a:r>
          </a:p>
          <a:p>
            <a:pPr marL="73818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a</a:t>
            </a:r>
            <a:r>
              <a:rPr dirty="0" sz="1600" spc="-3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ticket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to</a:t>
            </a:r>
          </a:p>
          <a:p>
            <a:pPr marL="407193" marR="0">
              <a:lnSpc>
                <a:spcPts val="1600"/>
              </a:lnSpc>
              <a:spcBef>
                <a:spcPts val="178"/>
              </a:spcBef>
              <a:spcAft>
                <a:spcPts val="0"/>
              </a:spcAft>
            </a:pP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IT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21411" y="3800612"/>
            <a:ext cx="853582" cy="460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937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IT</a:t>
            </a:r>
            <a:r>
              <a:rPr dirty="0" sz="1600" spc="-3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builds</a:t>
            </a:r>
          </a:p>
          <a:p>
            <a:pPr marL="0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the</a:t>
            </a:r>
            <a:r>
              <a:rPr dirty="0" sz="1600" spc="-3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drug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20089" y="3835598"/>
            <a:ext cx="3761679" cy="14201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2450" spc="2129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IDS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must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review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the</a:t>
            </a:r>
          </a:p>
          <a:p>
            <a:pPr marL="457200" marR="0">
              <a:lnSpc>
                <a:spcPts val="2016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protocol,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pharmacy</a:t>
            </a:r>
          </a:p>
          <a:p>
            <a:pPr marL="457200" marR="0">
              <a:lnSpc>
                <a:spcPts val="2015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manual,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and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investigator</a:t>
            </a:r>
          </a:p>
          <a:p>
            <a:pPr marL="457200" marR="0">
              <a:lnSpc>
                <a:spcPts val="2015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brochure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before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the</a:t>
            </a:r>
          </a:p>
          <a:p>
            <a:pPr marL="457200" marR="0">
              <a:lnSpc>
                <a:spcPts val="201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process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can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start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20089" y="5625789"/>
            <a:ext cx="3044624" cy="395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2450" spc="2129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Duration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=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2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weeks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31150" y="6409087"/>
            <a:ext cx="2413734" cy="358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The</a:t>
            </a:r>
            <a:r>
              <a:rPr dirty="0" sz="1200" spc="-28">
                <a:solidFill>
                  <a:srgbClr val="8996a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GW</a:t>
            </a:r>
            <a:r>
              <a:rPr dirty="0" sz="1200" spc="-28">
                <a:solidFill>
                  <a:srgbClr val="8996a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Medical</a:t>
            </a:r>
            <a:r>
              <a:rPr dirty="0" sz="1200" spc="-28">
                <a:solidFill>
                  <a:srgbClr val="8996a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Faculty</a:t>
            </a:r>
            <a:r>
              <a:rPr dirty="0" sz="1200" spc="-28">
                <a:solidFill>
                  <a:srgbClr val="8996a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Associates</a:t>
            </a:r>
            <a:r>
              <a:rPr dirty="0" sz="1200" spc="-28">
                <a:solidFill>
                  <a:srgbClr val="8996a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-</a:t>
            </a:r>
          </a:p>
          <a:p>
            <a:pPr marL="0" marR="0">
              <a:lnSpc>
                <a:spcPts val="1247"/>
              </a:lnSpc>
              <a:spcBef>
                <a:spcPts val="75"/>
              </a:spcBef>
              <a:spcAft>
                <a:spcPts val="0"/>
              </a:spcAft>
            </a:pPr>
            <a:r>
              <a:rPr dirty="0" sz="110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Respect.</a:t>
            </a:r>
            <a:r>
              <a:rPr dirty="0" sz="1100" spc="-7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 </a:t>
            </a:r>
            <a:r>
              <a:rPr dirty="0" sz="110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Empathy.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991294" y="6395351"/>
            <a:ext cx="2396429" cy="204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-</a:t>
            </a:r>
            <a:r>
              <a:rPr dirty="0" sz="1200" spc="411">
                <a:solidFill>
                  <a:srgbClr val="8996a3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Innovation.</a:t>
            </a:r>
            <a:r>
              <a:rPr dirty="0" sz="1100" spc="-7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 </a:t>
            </a:r>
            <a:r>
              <a:rPr dirty="0" sz="110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Collaboration.</a:t>
            </a:r>
            <a:r>
              <a:rPr dirty="0" sz="1100" spc="-7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 </a:t>
            </a:r>
            <a:r>
              <a:rPr dirty="0" sz="110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Accountability.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268335" y="6475821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78</a:t>
            </a:r>
          </a:p>
        </p:txBody>
      </p:sp>
    </p:spTree>
  </p:cSld>
  <p:clrMapOvr>
    <a:masterClrMapping/>
  </p:clrMapOvr>
</p:sld>
</file>

<file path=ppt/slides/slide7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20090" y="352159"/>
            <a:ext cx="6532306" cy="12004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Research</a:t>
            </a:r>
            <a:r>
              <a:rPr dirty="0" sz="4400" spc="-106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Drug</a:t>
            </a:r>
            <a:r>
              <a:rPr dirty="0" sz="4400" spc="-105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Builds</a:t>
            </a:r>
            <a:r>
              <a:rPr dirty="0" sz="4400" spc="-106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in</a:t>
            </a:r>
            <a:r>
              <a:rPr dirty="0" sz="4400" spc="-105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EPIC</a:t>
            </a:r>
          </a:p>
          <a:p>
            <a:pPr marL="0" marR="0">
              <a:lnSpc>
                <a:spcPts val="4400"/>
              </a:lnSpc>
              <a:spcBef>
                <a:spcPts val="352"/>
              </a:spcBef>
              <a:spcAft>
                <a:spcPts val="0"/>
              </a:spcAft>
            </a:pP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(example)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0089" y="6387679"/>
            <a:ext cx="2413734" cy="358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The</a:t>
            </a:r>
            <a:r>
              <a:rPr dirty="0" sz="1200" spc="-28">
                <a:solidFill>
                  <a:srgbClr val="8996a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GW</a:t>
            </a:r>
            <a:r>
              <a:rPr dirty="0" sz="1200" spc="-28">
                <a:solidFill>
                  <a:srgbClr val="8996a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Medical</a:t>
            </a:r>
            <a:r>
              <a:rPr dirty="0" sz="1200" spc="-28">
                <a:solidFill>
                  <a:srgbClr val="8996a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Faculty</a:t>
            </a:r>
            <a:r>
              <a:rPr dirty="0" sz="1200" spc="-28">
                <a:solidFill>
                  <a:srgbClr val="8996a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Associates</a:t>
            </a:r>
            <a:r>
              <a:rPr dirty="0" sz="1200" spc="-28">
                <a:solidFill>
                  <a:srgbClr val="8996a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-</a:t>
            </a:r>
          </a:p>
          <a:p>
            <a:pPr marL="0" marR="0">
              <a:lnSpc>
                <a:spcPts val="1247"/>
              </a:lnSpc>
              <a:spcBef>
                <a:spcPts val="75"/>
              </a:spcBef>
              <a:spcAft>
                <a:spcPts val="0"/>
              </a:spcAft>
            </a:pPr>
            <a:r>
              <a:rPr dirty="0" sz="110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Respect.</a:t>
            </a:r>
            <a:r>
              <a:rPr dirty="0" sz="1100" spc="-7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 </a:t>
            </a:r>
            <a:r>
              <a:rPr dirty="0" sz="110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Empathy.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80233" y="6373943"/>
            <a:ext cx="2396430" cy="204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-</a:t>
            </a:r>
            <a:r>
              <a:rPr dirty="0" sz="1200" spc="411">
                <a:solidFill>
                  <a:srgbClr val="8996a3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Innovation.</a:t>
            </a:r>
            <a:r>
              <a:rPr dirty="0" sz="1100" spc="-7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 </a:t>
            </a:r>
            <a:r>
              <a:rPr dirty="0" sz="110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Collaboration.</a:t>
            </a:r>
            <a:r>
              <a:rPr dirty="0" sz="1100" spc="-7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 </a:t>
            </a:r>
            <a:r>
              <a:rPr dirty="0" sz="110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Accountability.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68335" y="6475821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79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43944" y="614794"/>
            <a:ext cx="4009590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Calibri"/>
                <a:cs typeface="Calibri"/>
              </a:rPr>
              <a:t>During</a:t>
            </a:r>
            <a:r>
              <a:rPr dirty="0" sz="4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4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39" y="1588506"/>
            <a:ext cx="3920593" cy="3198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650" spc="1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Assure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safety</a:t>
            </a:r>
          </a:p>
          <a:p>
            <a:pPr marL="0" marR="0">
              <a:lnSpc>
                <a:spcPts val="2960"/>
              </a:lnSpc>
              <a:spcBef>
                <a:spcPts val="21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650" spc="1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Attend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start-up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342900" marR="0">
              <a:lnSpc>
                <a:spcPts val="24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investigator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meetings</a:t>
            </a:r>
          </a:p>
          <a:p>
            <a:pPr marL="0" marR="0">
              <a:lnSpc>
                <a:spcPts val="2960"/>
              </a:lnSpc>
              <a:spcBef>
                <a:spcPts val="21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650" spc="1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Understand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inclusion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342900" marR="0">
              <a:lnSpc>
                <a:spcPts val="2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exclusion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criteria</a:t>
            </a:r>
            <a:r>
              <a:rPr dirty="0" sz="260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342900" marR="0">
              <a:lnSpc>
                <a:spcPts val="24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keep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them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mind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</a:p>
          <a:p>
            <a:pPr marL="342900" marR="0">
              <a:lnSpc>
                <a:spcPts val="2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see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patients</a:t>
            </a:r>
            <a:r>
              <a:rPr dirty="0" sz="260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clinic</a:t>
            </a:r>
          </a:p>
          <a:p>
            <a:pPr marL="0" marR="0">
              <a:lnSpc>
                <a:spcPts val="2960"/>
              </a:lnSpc>
              <a:spcBef>
                <a:spcPts val="21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650" spc="1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dirty="0" sz="260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part</a:t>
            </a:r>
            <a:r>
              <a:rPr dirty="0" sz="26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informed</a:t>
            </a:r>
          </a:p>
          <a:p>
            <a:pPr marL="342900" marR="0">
              <a:lnSpc>
                <a:spcPts val="2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consent</a:t>
            </a:r>
            <a:r>
              <a:rPr dirty="0" sz="26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process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39640" y="1588506"/>
            <a:ext cx="3249297" cy="425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650" spc="1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See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subjects</a:t>
            </a:r>
            <a:r>
              <a:rPr dirty="0" sz="260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39640" y="1962518"/>
            <a:ext cx="3974007" cy="33797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2900" marR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make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sure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back-</a:t>
            </a:r>
          </a:p>
          <a:p>
            <a:pPr marL="342900" marR="0">
              <a:lnSpc>
                <a:spcPts val="2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up</a:t>
            </a:r>
          </a:p>
          <a:p>
            <a:pPr marL="0" marR="0">
              <a:lnSpc>
                <a:spcPts val="2960"/>
              </a:lnSpc>
              <a:spcBef>
                <a:spcPts val="21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650" spc="1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Work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260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</a:p>
          <a:p>
            <a:pPr marL="342900" marR="0">
              <a:lnSpc>
                <a:spcPts val="2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coordinator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60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complete</a:t>
            </a:r>
          </a:p>
          <a:p>
            <a:pPr marL="342900" marR="0">
              <a:lnSpc>
                <a:spcPts val="2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assessments</a:t>
            </a:r>
          </a:p>
          <a:p>
            <a:pPr marL="342900" marR="0">
              <a:lnSpc>
                <a:spcPts val="2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immediately</a:t>
            </a:r>
          </a:p>
          <a:p>
            <a:pPr marL="0" marR="0">
              <a:lnSpc>
                <a:spcPts val="2960"/>
              </a:lnSpc>
              <a:spcBef>
                <a:spcPts val="21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650" spc="1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Review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safety</a:t>
            </a:r>
          </a:p>
          <a:p>
            <a:pPr marL="342900" marR="0">
              <a:lnSpc>
                <a:spcPts val="2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assessments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promptly</a:t>
            </a:r>
          </a:p>
          <a:p>
            <a:pPr marL="342900" marR="0">
              <a:lnSpc>
                <a:spcPts val="24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act</a:t>
            </a:r>
            <a:r>
              <a:rPr dirty="0" sz="26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them</a:t>
            </a:r>
            <a:r>
              <a:rPr dirty="0" sz="26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as</a:t>
            </a:r>
          </a:p>
          <a:p>
            <a:pPr marL="342900" marR="0">
              <a:lnSpc>
                <a:spcPts val="24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needed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39640" y="5313162"/>
            <a:ext cx="3843076" cy="7423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650" spc="1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mindful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regulatory</a:t>
            </a:r>
          </a:p>
          <a:p>
            <a:pPr marL="342900" marR="0">
              <a:lnSpc>
                <a:spcPts val="24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compliance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issues</a:t>
            </a:r>
          </a:p>
        </p:txBody>
      </p:sp>
    </p:spTree>
  </p:cSld>
  <p:clrMapOvr>
    <a:masterClrMapping/>
  </p:clrMapOvr>
</p:sld>
</file>

<file path=ppt/slides/slide8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1028" y="386099"/>
            <a:ext cx="7672756" cy="12004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Beacon</a:t>
            </a:r>
            <a:r>
              <a:rPr dirty="0" sz="4400" spc="-106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Treatment</a:t>
            </a:r>
            <a:r>
              <a:rPr dirty="0" sz="4400" spc="-106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Plans</a:t>
            </a:r>
            <a:r>
              <a:rPr dirty="0" sz="4400" spc="-105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in</a:t>
            </a:r>
            <a:r>
              <a:rPr dirty="0" sz="4400" spc="-105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EPIC</a:t>
            </a:r>
            <a:r>
              <a:rPr dirty="0" sz="4400" spc="-103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–</a:t>
            </a:r>
          </a:p>
          <a:p>
            <a:pPr marL="0" marR="0">
              <a:lnSpc>
                <a:spcPts val="4400"/>
              </a:lnSpc>
              <a:spcBef>
                <a:spcPts val="352"/>
              </a:spcBef>
              <a:spcAft>
                <a:spcPts val="0"/>
              </a:spcAft>
            </a:pP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Cancer</a:t>
            </a:r>
            <a:r>
              <a:rPr dirty="0" sz="4400" spc="-107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Trials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0090" y="1667393"/>
            <a:ext cx="7741305" cy="12227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3a52"/>
                </a:solidFill>
                <a:latin typeface="FLTPMD+ArialMT"/>
                <a:cs typeface="FLTPMD+ArialMT"/>
              </a:rPr>
              <a:t>•</a:t>
            </a:r>
            <a:r>
              <a:rPr dirty="0" sz="2850" spc="1889">
                <a:solidFill>
                  <a:srgbClr val="003a52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3a52"/>
                </a:solidFill>
                <a:latin typeface="Calibri"/>
                <a:cs typeface="Calibri"/>
              </a:rPr>
              <a:t>Enable</a:t>
            </a:r>
            <a:r>
              <a:rPr dirty="0" sz="2800" b="1">
                <a:solidFill>
                  <a:srgbClr val="003a5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3a52"/>
                </a:solidFill>
                <a:latin typeface="Calibri"/>
                <a:cs typeface="Calibri"/>
              </a:rPr>
              <a:t>the</a:t>
            </a:r>
            <a:r>
              <a:rPr dirty="0" sz="2800" b="1">
                <a:solidFill>
                  <a:srgbClr val="003a5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3a52"/>
                </a:solidFill>
                <a:latin typeface="Calibri"/>
                <a:cs typeface="Calibri"/>
              </a:rPr>
              <a:t>PI</a:t>
            </a:r>
            <a:r>
              <a:rPr dirty="0" sz="2800" b="1">
                <a:solidFill>
                  <a:srgbClr val="003a5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3a52"/>
                </a:solidFill>
                <a:latin typeface="Calibri"/>
                <a:cs typeface="Calibri"/>
              </a:rPr>
              <a:t>and</a:t>
            </a:r>
            <a:r>
              <a:rPr dirty="0" sz="2800" b="1">
                <a:solidFill>
                  <a:srgbClr val="003a5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3a52"/>
                </a:solidFill>
                <a:latin typeface="Calibri"/>
                <a:cs typeface="Calibri"/>
              </a:rPr>
              <a:t>co-investigators</a:t>
            </a:r>
            <a:r>
              <a:rPr dirty="0" sz="2800" b="1">
                <a:solidFill>
                  <a:srgbClr val="003a5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3a52"/>
                </a:solidFill>
                <a:latin typeface="Calibri"/>
                <a:cs typeface="Calibri"/>
              </a:rPr>
              <a:t>to</a:t>
            </a:r>
            <a:r>
              <a:rPr dirty="0" sz="2800" b="1">
                <a:solidFill>
                  <a:srgbClr val="003a5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3a52"/>
                </a:solidFill>
                <a:latin typeface="Calibri"/>
                <a:cs typeface="Calibri"/>
              </a:rPr>
              <a:t>e-prescribe</a:t>
            </a:r>
          </a:p>
          <a:p>
            <a:pPr marL="45720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oncology</a:t>
            </a:r>
            <a:r>
              <a:rPr dirty="0" sz="28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3a52"/>
                </a:solidFill>
                <a:latin typeface="Calibri"/>
                <a:cs typeface="Calibri"/>
              </a:rPr>
              <a:t>investigational</a:t>
            </a:r>
            <a:r>
              <a:rPr dirty="0" sz="2800" b="1">
                <a:solidFill>
                  <a:srgbClr val="003a5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3a52"/>
                </a:solidFill>
                <a:latin typeface="Calibri"/>
                <a:cs typeface="Calibri"/>
              </a:rPr>
              <a:t>products</a:t>
            </a:r>
          </a:p>
          <a:p>
            <a:pPr marL="45720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 b="1">
                <a:solidFill>
                  <a:srgbClr val="003a52"/>
                </a:solidFill>
                <a:latin typeface="Calibri"/>
                <a:cs typeface="Calibri"/>
              </a:rPr>
              <a:t>(chemotherapy)</a:t>
            </a:r>
            <a:r>
              <a:rPr dirty="0" sz="2800" b="1">
                <a:solidFill>
                  <a:srgbClr val="003a5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3a52"/>
                </a:solidFill>
                <a:latin typeface="Calibri"/>
                <a:cs typeface="Calibri"/>
              </a:rPr>
              <a:t>via</a:t>
            </a:r>
            <a:r>
              <a:rPr dirty="0" sz="2800" b="1">
                <a:solidFill>
                  <a:srgbClr val="003a5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3a52"/>
                </a:solidFill>
                <a:latin typeface="Calibri"/>
                <a:cs typeface="Calibri"/>
              </a:rPr>
              <a:t>EPIC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0090" y="2946537"/>
            <a:ext cx="3899940" cy="454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3a52"/>
                </a:solidFill>
                <a:latin typeface="FLTPMD+ArialMT"/>
                <a:cs typeface="FLTPMD+ArialMT"/>
              </a:rPr>
              <a:t>•</a:t>
            </a:r>
            <a:r>
              <a:rPr dirty="0" sz="2850" spc="1889">
                <a:solidFill>
                  <a:srgbClr val="003a52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3a52"/>
                </a:solidFill>
                <a:latin typeface="Calibri"/>
                <a:cs typeface="Calibri"/>
              </a:rPr>
              <a:t>Duration</a:t>
            </a:r>
            <a:r>
              <a:rPr dirty="0" sz="2800" b="1">
                <a:solidFill>
                  <a:srgbClr val="003a5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3a52"/>
                </a:solidFill>
                <a:latin typeface="Calibri"/>
                <a:cs typeface="Calibri"/>
              </a:rPr>
              <a:t>=</a:t>
            </a:r>
            <a:r>
              <a:rPr dirty="0" sz="2800" b="1">
                <a:solidFill>
                  <a:srgbClr val="003a5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3a52"/>
                </a:solidFill>
                <a:latin typeface="Calibri"/>
                <a:cs typeface="Calibri"/>
              </a:rPr>
              <a:t>4</a:t>
            </a:r>
            <a:r>
              <a:rPr dirty="0" sz="2800" b="1">
                <a:solidFill>
                  <a:srgbClr val="003a5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3a52"/>
                </a:solidFill>
                <a:latin typeface="Calibri"/>
                <a:cs typeface="Calibri"/>
              </a:rPr>
              <a:t>-</a:t>
            </a:r>
            <a:r>
              <a:rPr dirty="0" sz="2800" b="1">
                <a:solidFill>
                  <a:srgbClr val="003a5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3a52"/>
                </a:solidFill>
                <a:latin typeface="Calibri"/>
                <a:cs typeface="Calibri"/>
              </a:rPr>
              <a:t>6</a:t>
            </a:r>
            <a:r>
              <a:rPr dirty="0" sz="2800" b="1">
                <a:solidFill>
                  <a:srgbClr val="003a5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3a52"/>
                </a:solidFill>
                <a:latin typeface="Calibri"/>
                <a:cs typeface="Calibri"/>
              </a:rPr>
              <a:t>weeks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67303" y="4170053"/>
            <a:ext cx="735912" cy="1773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72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IDS</a:t>
            </a:r>
            <a:r>
              <a:rPr dirty="0" sz="900" spc="-1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reviews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41893" y="4294869"/>
            <a:ext cx="735912" cy="8014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72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IDS</a:t>
            </a:r>
            <a:r>
              <a:rPr dirty="0" sz="900" spc="-1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reviews</a:t>
            </a:r>
          </a:p>
          <a:p>
            <a:pPr marL="91281" marR="0">
              <a:lnSpc>
                <a:spcPts val="910"/>
              </a:lnSpc>
              <a:spcBef>
                <a:spcPts val="72"/>
              </a:spcBef>
              <a:spcAft>
                <a:spcPts val="0"/>
              </a:spcAft>
            </a:pP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the</a:t>
            </a:r>
            <a:r>
              <a:rPr dirty="0" sz="900" spc="-1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drug</a:t>
            </a:r>
          </a:p>
          <a:p>
            <a:pPr marL="91281" marR="0">
              <a:lnSpc>
                <a:spcPts val="910"/>
              </a:lnSpc>
              <a:spcBef>
                <a:spcPts val="22"/>
              </a:spcBef>
              <a:spcAft>
                <a:spcPts val="0"/>
              </a:spcAft>
            </a:pP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build</a:t>
            </a:r>
            <a:r>
              <a:rPr dirty="0" sz="900" spc="-1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for</a:t>
            </a:r>
          </a:p>
          <a:p>
            <a:pPr marL="83343" marR="0">
              <a:lnSpc>
                <a:spcPts val="910"/>
              </a:lnSpc>
              <a:spcBef>
                <a:spcPts val="72"/>
              </a:spcBef>
              <a:spcAft>
                <a:spcPts val="0"/>
              </a:spcAft>
            </a:pP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accuracy</a:t>
            </a:r>
          </a:p>
          <a:p>
            <a:pPr marL="70643" marR="0">
              <a:lnSpc>
                <a:spcPts val="910"/>
              </a:lnSpc>
              <a:spcBef>
                <a:spcPts val="72"/>
              </a:spcBef>
              <a:spcAft>
                <a:spcPts val="0"/>
              </a:spcAft>
            </a:pP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and</a:t>
            </a:r>
            <a:r>
              <a:rPr dirty="0" sz="900" spc="-1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gives</a:t>
            </a:r>
          </a:p>
          <a:p>
            <a:pPr marL="83343" marR="0">
              <a:lnSpc>
                <a:spcPts val="910"/>
              </a:lnSpc>
              <a:spcBef>
                <a:spcPts val="72"/>
              </a:spcBef>
              <a:spcAft>
                <a:spcPts val="0"/>
              </a:spcAft>
            </a:pP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approval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18103" y="4318561"/>
            <a:ext cx="632229" cy="652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1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treatment</a:t>
            </a:r>
          </a:p>
          <a:p>
            <a:pPr marL="19843" marR="0">
              <a:lnSpc>
                <a:spcPts val="910"/>
              </a:lnSpc>
              <a:spcBef>
                <a:spcPts val="72"/>
              </a:spcBef>
              <a:spcAft>
                <a:spcPts val="0"/>
              </a:spcAft>
            </a:pP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plan</a:t>
            </a:r>
            <a:r>
              <a:rPr dirty="0" sz="900" spc="-1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with</a:t>
            </a:r>
          </a:p>
          <a:p>
            <a:pPr marL="19843" marR="0">
              <a:lnSpc>
                <a:spcPts val="910"/>
              </a:lnSpc>
              <a:spcBef>
                <a:spcPts val="72"/>
              </a:spcBef>
              <a:spcAft>
                <a:spcPts val="0"/>
              </a:spcAft>
            </a:pP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the</a:t>
            </a:r>
            <a:r>
              <a:rPr dirty="0" sz="900" spc="-1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study</a:t>
            </a:r>
          </a:p>
          <a:p>
            <a:pPr marL="15875" marR="0">
              <a:lnSpc>
                <a:spcPts val="910"/>
              </a:lnSpc>
              <a:spcBef>
                <a:spcPts val="72"/>
              </a:spcBef>
              <a:spcAft>
                <a:spcPts val="0"/>
              </a:spcAft>
            </a:pP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team</a:t>
            </a:r>
            <a:r>
              <a:rPr dirty="0" sz="900" spc="-15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and</a:t>
            </a:r>
          </a:p>
          <a:p>
            <a:pPr marL="54768" marR="0">
              <a:lnSpc>
                <a:spcPts val="910"/>
              </a:lnSpc>
              <a:spcBef>
                <a:spcPts val="22"/>
              </a:spcBef>
              <a:spcAft>
                <a:spcPts val="0"/>
              </a:spcAft>
            </a:pP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submits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57020" y="4294869"/>
            <a:ext cx="280588" cy="1773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72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IT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29998" y="4419684"/>
            <a:ext cx="681178" cy="551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9212" marR="0">
              <a:lnSpc>
                <a:spcPts val="1072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IT</a:t>
            </a:r>
            <a:r>
              <a:rPr dirty="0" sz="900" spc="-15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builds</a:t>
            </a:r>
          </a:p>
          <a:p>
            <a:pPr marL="0" marR="0">
              <a:lnSpc>
                <a:spcPts val="910"/>
              </a:lnSpc>
              <a:spcBef>
                <a:spcPts val="72"/>
              </a:spcBef>
              <a:spcAft>
                <a:spcPts val="0"/>
              </a:spcAft>
            </a:pP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the</a:t>
            </a:r>
            <a:r>
              <a:rPr dirty="0" sz="900" spc="-1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Beacon</a:t>
            </a:r>
          </a:p>
          <a:p>
            <a:pPr marL="16668" marR="0">
              <a:lnSpc>
                <a:spcPts val="910"/>
              </a:lnSpc>
              <a:spcBef>
                <a:spcPts val="22"/>
              </a:spcBef>
              <a:spcAft>
                <a:spcPts val="0"/>
              </a:spcAft>
            </a:pP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Treatment</a:t>
            </a:r>
          </a:p>
          <a:p>
            <a:pPr marL="161925" marR="0">
              <a:lnSpc>
                <a:spcPts val="910"/>
              </a:lnSpc>
              <a:spcBef>
                <a:spcPts val="72"/>
              </a:spcBef>
              <a:spcAft>
                <a:spcPts val="0"/>
              </a:spcAft>
            </a:pP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Plan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545089" y="4443378"/>
            <a:ext cx="703276" cy="528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1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incorporate</a:t>
            </a:r>
          </a:p>
          <a:p>
            <a:pPr marL="25400" marR="0">
              <a:lnSpc>
                <a:spcPts val="910"/>
              </a:lnSpc>
              <a:spcBef>
                <a:spcPts val="72"/>
              </a:spcBef>
              <a:spcAft>
                <a:spcPts val="0"/>
              </a:spcAft>
            </a:pP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s</a:t>
            </a:r>
            <a:r>
              <a:rPr dirty="0" sz="900" spc="-15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feedback</a:t>
            </a:r>
          </a:p>
          <a:p>
            <a:pPr marL="90487" marR="0">
              <a:lnSpc>
                <a:spcPts val="910"/>
              </a:lnSpc>
              <a:spcBef>
                <a:spcPts val="72"/>
              </a:spcBef>
              <a:spcAft>
                <a:spcPts val="0"/>
              </a:spcAft>
            </a:pP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into</a:t>
            </a:r>
            <a:r>
              <a:rPr dirty="0" sz="900" spc="-1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the</a:t>
            </a:r>
          </a:p>
          <a:p>
            <a:pPr marL="100806" marR="0">
              <a:lnSpc>
                <a:spcPts val="910"/>
              </a:lnSpc>
              <a:spcBef>
                <a:spcPts val="72"/>
              </a:spcBef>
              <a:spcAft>
                <a:spcPts val="0"/>
              </a:spcAft>
            </a:pP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Beacon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17278" y="4568193"/>
            <a:ext cx="733290" cy="278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5" marR="0">
              <a:lnSpc>
                <a:spcPts val="91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IDS</a:t>
            </a:r>
            <a:r>
              <a:rPr dirty="0" sz="900" spc="-1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submits</a:t>
            </a:r>
          </a:p>
          <a:p>
            <a:pPr marL="0" marR="0">
              <a:lnSpc>
                <a:spcPts val="910"/>
              </a:lnSpc>
              <a:spcBef>
                <a:spcPts val="72"/>
              </a:spcBef>
              <a:spcAft>
                <a:spcPts val="0"/>
              </a:spcAft>
            </a:pP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a</a:t>
            </a:r>
            <a:r>
              <a:rPr dirty="0" sz="900" spc="-15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ticket</a:t>
            </a:r>
            <a:r>
              <a:rPr dirty="0" sz="900" spc="-20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to</a:t>
            </a:r>
            <a:r>
              <a:rPr dirty="0" sz="900" spc="-1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IT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483158" y="4568193"/>
            <a:ext cx="726847" cy="278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1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IT</a:t>
            </a:r>
            <a:r>
              <a:rPr dirty="0" sz="900" spc="-15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builds</a:t>
            </a:r>
            <a:r>
              <a:rPr dirty="0" sz="900" spc="-1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the</a:t>
            </a:r>
          </a:p>
          <a:p>
            <a:pPr marL="177800" marR="0">
              <a:lnSpc>
                <a:spcPts val="910"/>
              </a:lnSpc>
              <a:spcBef>
                <a:spcPts val="72"/>
              </a:spcBef>
              <a:spcAft>
                <a:spcPts val="0"/>
              </a:spcAft>
            </a:pP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drug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342719" y="4544500"/>
            <a:ext cx="636175" cy="3021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72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950" spc="-2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IDS</a:t>
            </a:r>
            <a:r>
              <a:rPr dirty="0" sz="900" spc="-1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gives</a:t>
            </a:r>
          </a:p>
          <a:p>
            <a:pPr marL="33337" marR="0">
              <a:lnSpc>
                <a:spcPts val="910"/>
              </a:lnSpc>
              <a:spcBef>
                <a:spcPts val="72"/>
              </a:spcBef>
              <a:spcAft>
                <a:spcPts val="0"/>
              </a:spcAft>
            </a:pP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approval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780797" y="4942640"/>
            <a:ext cx="706135" cy="278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1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feedback</a:t>
            </a:r>
            <a:r>
              <a:rPr dirty="0" sz="900" spc="-20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to</a:t>
            </a:r>
          </a:p>
          <a:p>
            <a:pPr marL="233362" marR="0">
              <a:lnSpc>
                <a:spcPts val="910"/>
              </a:lnSpc>
              <a:spcBef>
                <a:spcPts val="72"/>
              </a:spcBef>
              <a:spcAft>
                <a:spcPts val="0"/>
              </a:spcAft>
            </a:pP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IT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701458" y="4942640"/>
            <a:ext cx="387603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1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4d6d"/>
                </a:solidFill>
                <a:latin typeface="Calibri"/>
                <a:cs typeface="Calibri"/>
              </a:rPr>
              <a:t>build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268335" y="6475821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80</a:t>
            </a:r>
          </a:p>
        </p:txBody>
      </p:sp>
    </p:spTree>
  </p:cSld>
  <p:clrMapOvr>
    <a:masterClrMapping/>
  </p:clrMapOvr>
</p:sld>
</file>

<file path=ppt/slides/slide8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20090" y="386098"/>
            <a:ext cx="7672756" cy="12004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Beacon</a:t>
            </a:r>
            <a:r>
              <a:rPr dirty="0" sz="4400" spc="-106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Treatment</a:t>
            </a:r>
            <a:r>
              <a:rPr dirty="0" sz="4400" spc="-106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Plans</a:t>
            </a:r>
            <a:r>
              <a:rPr dirty="0" sz="4400" spc="-105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in</a:t>
            </a:r>
            <a:r>
              <a:rPr dirty="0" sz="4400" spc="-105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EPIC</a:t>
            </a:r>
            <a:r>
              <a:rPr dirty="0" sz="4400" spc="-103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–</a:t>
            </a:r>
          </a:p>
          <a:p>
            <a:pPr marL="0" marR="0">
              <a:lnSpc>
                <a:spcPts val="4400"/>
              </a:lnSpc>
              <a:spcBef>
                <a:spcPts val="352"/>
              </a:spcBef>
              <a:spcAft>
                <a:spcPts val="0"/>
              </a:spcAft>
            </a:pP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Cancer</a:t>
            </a:r>
            <a:r>
              <a:rPr dirty="0" sz="4400" spc="-107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Trials</a:t>
            </a:r>
            <a:r>
              <a:rPr dirty="0" sz="4400" spc="-106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(example)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68335" y="6475821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81</a:t>
            </a:r>
          </a:p>
        </p:txBody>
      </p:sp>
    </p:spTree>
  </p:cSld>
  <p:clrMapOvr>
    <a:masterClrMapping/>
  </p:clrMapOvr>
</p:sld>
</file>

<file path=ppt/slides/slide8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20090" y="687851"/>
            <a:ext cx="7787627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Pharmacy</a:t>
            </a:r>
            <a:r>
              <a:rPr dirty="0" sz="4400" spc="-107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Inventory</a:t>
            </a:r>
            <a:r>
              <a:rPr dirty="0" sz="4400" spc="-107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Management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0090" y="1843238"/>
            <a:ext cx="7217273" cy="12227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a2e2"/>
                </a:solidFill>
                <a:latin typeface="FLTPMD+ArialMT"/>
                <a:cs typeface="FLTPMD+ArialMT"/>
              </a:rPr>
              <a:t>•</a:t>
            </a:r>
            <a:r>
              <a:rPr dirty="0" sz="2850" spc="89">
                <a:solidFill>
                  <a:srgbClr val="00a2e2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The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Research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Pharmacy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can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provide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inventory</a:t>
            </a:r>
          </a:p>
          <a:p>
            <a:pPr marL="22860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management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for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investigational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agents,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which</a:t>
            </a:r>
          </a:p>
          <a:p>
            <a:pPr marL="22860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includes: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7290" y="3062076"/>
            <a:ext cx="7387893" cy="2625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2450" spc="329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Compliance</a:t>
            </a:r>
            <a:r>
              <a:rPr dirty="0" sz="2400" spc="-5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with</a:t>
            </a:r>
            <a:r>
              <a:rPr dirty="0" sz="2400" spc="-56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sponsor,</a:t>
            </a:r>
            <a:r>
              <a:rPr dirty="0" sz="2400" spc="-5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institutional,</a:t>
            </a:r>
            <a:r>
              <a:rPr dirty="0" sz="2400" spc="-5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state</a:t>
            </a:r>
            <a:r>
              <a:rPr dirty="0" sz="2400" spc="-5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and</a:t>
            </a:r>
            <a:r>
              <a:rPr dirty="0" sz="2400" spc="-5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federal</a:t>
            </a:r>
          </a:p>
          <a:p>
            <a:pPr marL="228600" marR="0">
              <a:lnSpc>
                <a:spcPts val="2400"/>
              </a:lnSpc>
              <a:spcBef>
                <a:spcPts val="192"/>
              </a:spcBef>
              <a:spcAft>
                <a:spcPts val="0"/>
              </a:spcAft>
            </a:pP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regulations</a:t>
            </a:r>
            <a:r>
              <a:rPr dirty="0" sz="2400" spc="-56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for</a:t>
            </a:r>
            <a:r>
              <a:rPr dirty="0" sz="2400" spc="-5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documentation</a:t>
            </a:r>
          </a:p>
          <a:p>
            <a:pPr marL="0" marR="0">
              <a:lnSpc>
                <a:spcPts val="2737"/>
              </a:lnSpc>
              <a:spcBef>
                <a:spcPts val="274"/>
              </a:spcBef>
              <a:spcAft>
                <a:spcPts val="0"/>
              </a:spcAft>
            </a:pPr>
            <a:r>
              <a:rPr dirty="0" sz="24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2450" spc="329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Inventory</a:t>
            </a:r>
            <a:r>
              <a:rPr dirty="0" sz="2400" spc="-5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monitoring</a:t>
            </a:r>
            <a:r>
              <a:rPr dirty="0" sz="2400" spc="-5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(temperature,</a:t>
            </a:r>
            <a:r>
              <a:rPr dirty="0" sz="2400" spc="-56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product</a:t>
            </a:r>
            <a:r>
              <a:rPr dirty="0" sz="2400" spc="-5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integrity)</a:t>
            </a:r>
          </a:p>
          <a:p>
            <a:pPr marL="0" marR="0">
              <a:lnSpc>
                <a:spcPts val="2737"/>
              </a:lnSpc>
              <a:spcBef>
                <a:spcPts val="324"/>
              </a:spcBef>
              <a:spcAft>
                <a:spcPts val="0"/>
              </a:spcAft>
            </a:pPr>
            <a:r>
              <a:rPr dirty="0" sz="24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2450" spc="329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Tracking</a:t>
            </a:r>
            <a:r>
              <a:rPr dirty="0" sz="2400" spc="-5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of</a:t>
            </a:r>
            <a:r>
              <a:rPr dirty="0" sz="2400" spc="-56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inventory</a:t>
            </a:r>
            <a:r>
              <a:rPr dirty="0" sz="2400" spc="-5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expiration</a:t>
            </a:r>
            <a:r>
              <a:rPr dirty="0" sz="2400" spc="-56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dates</a:t>
            </a:r>
            <a:r>
              <a:rPr dirty="0" sz="2400" spc="-56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and</a:t>
            </a:r>
            <a:r>
              <a:rPr dirty="0" sz="2400" spc="-5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re-test</a:t>
            </a:r>
            <a:r>
              <a:rPr dirty="0" sz="2400" spc="-5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dates</a:t>
            </a:r>
          </a:p>
          <a:p>
            <a:pPr marL="0" marR="0">
              <a:lnSpc>
                <a:spcPts val="2737"/>
              </a:lnSpc>
              <a:spcBef>
                <a:spcPts val="274"/>
              </a:spcBef>
              <a:spcAft>
                <a:spcPts val="0"/>
              </a:spcAft>
            </a:pPr>
            <a:r>
              <a:rPr dirty="0" sz="24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2450" spc="329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USP</a:t>
            </a:r>
            <a:r>
              <a:rPr dirty="0" sz="2400" spc="-5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795,</a:t>
            </a:r>
            <a:r>
              <a:rPr dirty="0" sz="2400" spc="-56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USP</a:t>
            </a:r>
            <a:r>
              <a:rPr dirty="0" sz="2400" spc="-5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797,</a:t>
            </a:r>
            <a:r>
              <a:rPr dirty="0" sz="2400" spc="-56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and</a:t>
            </a:r>
            <a:r>
              <a:rPr dirty="0" sz="2400" spc="-5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USP</a:t>
            </a:r>
            <a:r>
              <a:rPr dirty="0" sz="2400" spc="-5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800</a:t>
            </a:r>
            <a:r>
              <a:rPr dirty="0" sz="2400" spc="-5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compliant</a:t>
            </a:r>
            <a:r>
              <a:rPr dirty="0" sz="2400" spc="-5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preparation</a:t>
            </a:r>
          </a:p>
          <a:p>
            <a:pPr marL="228600" marR="0">
              <a:lnSpc>
                <a:spcPts val="2400"/>
              </a:lnSpc>
              <a:spcBef>
                <a:spcPts val="191"/>
              </a:spcBef>
              <a:spcAft>
                <a:spcPts val="0"/>
              </a:spcAft>
            </a:pP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and</a:t>
            </a:r>
            <a:r>
              <a:rPr dirty="0" sz="2400" spc="-5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dispensation</a:t>
            </a:r>
            <a:r>
              <a:rPr dirty="0" sz="2400" spc="-5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of</a:t>
            </a:r>
            <a:r>
              <a:rPr dirty="0" sz="2400" spc="-56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investigational</a:t>
            </a:r>
            <a:r>
              <a:rPr dirty="0" sz="2400" spc="-5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product</a:t>
            </a:r>
          </a:p>
          <a:p>
            <a:pPr marL="0" marR="0">
              <a:lnSpc>
                <a:spcPts val="2737"/>
              </a:lnSpc>
              <a:spcBef>
                <a:spcPts val="274"/>
              </a:spcBef>
              <a:spcAft>
                <a:spcPts val="0"/>
              </a:spcAft>
            </a:pPr>
            <a:r>
              <a:rPr dirty="0" sz="24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2450" spc="329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Destruction</a:t>
            </a:r>
            <a:r>
              <a:rPr dirty="0" sz="2400" spc="-56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of</a:t>
            </a:r>
            <a:r>
              <a:rPr dirty="0" sz="2400" spc="-56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investigational</a:t>
            </a:r>
            <a:r>
              <a:rPr dirty="0" sz="2400" spc="-5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product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68335" y="6475821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82</a:t>
            </a:r>
          </a:p>
        </p:txBody>
      </p:sp>
    </p:spTree>
  </p:cSld>
  <p:clrMapOvr>
    <a:masterClrMapping/>
  </p:clrMapOvr>
</p:sld>
</file>

<file path=ppt/slides/slide8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20089" y="358202"/>
            <a:ext cx="6324868" cy="17931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061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Temperature</a:t>
            </a:r>
            <a:r>
              <a:rPr dirty="0" sz="4400" spc="-104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Control</a:t>
            </a:r>
            <a:r>
              <a:rPr dirty="0" sz="4400" spc="-106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in</a:t>
            </a:r>
            <a:r>
              <a:rPr dirty="0" sz="4400" spc="-105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the</a:t>
            </a:r>
          </a:p>
          <a:p>
            <a:pPr marL="11061" marR="0">
              <a:lnSpc>
                <a:spcPts val="4400"/>
              </a:lnSpc>
              <a:spcBef>
                <a:spcPts val="352"/>
              </a:spcBef>
              <a:spcAft>
                <a:spcPts val="0"/>
              </a:spcAft>
            </a:pP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Research</a:t>
            </a:r>
            <a:r>
              <a:rPr dirty="0" sz="4400" spc="-106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Pharmacy</a:t>
            </a:r>
          </a:p>
          <a:p>
            <a:pPr marL="0" marR="0">
              <a:lnSpc>
                <a:spcPts val="2600"/>
              </a:lnSpc>
              <a:spcBef>
                <a:spcPts val="2017"/>
              </a:spcBef>
              <a:spcAft>
                <a:spcPts val="0"/>
              </a:spcAft>
            </a:pPr>
            <a:r>
              <a:rPr dirty="0" sz="2600" b="1">
                <a:solidFill>
                  <a:srgbClr val="004d6d"/>
                </a:solidFill>
                <a:latin typeface="Calibri"/>
                <a:cs typeface="Calibri"/>
              </a:rPr>
              <a:t>Storage</a:t>
            </a:r>
            <a:r>
              <a:rPr dirty="0" sz="26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4d6d"/>
                </a:solidFill>
                <a:latin typeface="Calibri"/>
                <a:cs typeface="Calibri"/>
              </a:rPr>
              <a:t>areas: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7289" y="2413512"/>
            <a:ext cx="2996452" cy="6683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2250" spc="450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Capacity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to</a:t>
            </a:r>
            <a:r>
              <a:rPr dirty="0" sz="2200" spc="-50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store</a:t>
            </a:r>
          </a:p>
          <a:p>
            <a:pPr marL="228600" marR="0">
              <a:lnSpc>
                <a:spcPts val="2200"/>
              </a:lnSpc>
              <a:spcBef>
                <a:spcPts val="175"/>
              </a:spcBef>
              <a:spcAft>
                <a:spcPts val="0"/>
              </a:spcAft>
            </a:pP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investigational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product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05889" y="3066148"/>
            <a:ext cx="2971096" cy="6192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(IP)</a:t>
            </a:r>
            <a:r>
              <a:rPr dirty="0" sz="2200" spc="-51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in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refrigerators,</a:t>
            </a:r>
          </a:p>
          <a:p>
            <a:pPr marL="0" marR="0">
              <a:lnSpc>
                <a:spcPts val="2200"/>
              </a:lnSpc>
              <a:spcBef>
                <a:spcPts val="176"/>
              </a:spcBef>
              <a:spcAft>
                <a:spcPts val="0"/>
              </a:spcAft>
            </a:pP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freezers,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and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room</a:t>
            </a:r>
            <a:r>
              <a:rPr dirty="0" sz="2200" spc="-54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temp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8417" y="3049560"/>
            <a:ext cx="1504131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effff"/>
                </a:solidFill>
                <a:latin typeface="Calibri"/>
                <a:cs typeface="Calibri"/>
              </a:rPr>
              <a:t>Refrigerators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07437" y="3049560"/>
            <a:ext cx="925686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effff"/>
                </a:solidFill>
                <a:latin typeface="Calibri"/>
                <a:cs typeface="Calibri"/>
              </a:rPr>
              <a:t>Freezer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65745" y="3379711"/>
            <a:ext cx="929506" cy="3429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effff"/>
                </a:solidFill>
                <a:latin typeface="Calibri"/>
                <a:cs typeface="Calibri"/>
              </a:rPr>
              <a:t>(2-8</a:t>
            </a:r>
            <a:r>
              <a:rPr dirty="0" sz="2000" spc="1770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effff"/>
                </a:solidFill>
                <a:latin typeface="Calibri"/>
                <a:cs typeface="Calibri"/>
              </a:rPr>
              <a:t>)</a:t>
            </a:r>
          </a:p>
          <a:p>
            <a:pPr marL="46990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effff"/>
                </a:solidFill>
                <a:latin typeface="NIVTAA+CambriaMath"/>
                <a:cs typeface="NIVTAA+CambriaMath"/>
              </a:rPr>
              <a:t>℃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200876" y="3379711"/>
            <a:ext cx="929506" cy="3429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effff"/>
                </a:solidFill>
                <a:latin typeface="Calibri"/>
                <a:cs typeface="Calibri"/>
              </a:rPr>
              <a:t>(-20</a:t>
            </a:r>
            <a:r>
              <a:rPr dirty="0" sz="2000" spc="1770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effff"/>
                </a:solidFill>
                <a:latin typeface="Calibri"/>
                <a:cs typeface="Calibri"/>
              </a:rPr>
              <a:t>)</a:t>
            </a:r>
          </a:p>
          <a:p>
            <a:pPr marL="46990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effff"/>
                </a:solidFill>
                <a:latin typeface="NIVTAA+CambriaMath"/>
                <a:cs typeface="NIVTAA+CambriaMath"/>
              </a:rPr>
              <a:t>℃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77289" y="4049272"/>
            <a:ext cx="3248311" cy="668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2250" spc="450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Temperatures</a:t>
            </a:r>
            <a:r>
              <a:rPr dirty="0" sz="2200" spc="-51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monitored</a:t>
            </a:r>
          </a:p>
          <a:p>
            <a:pPr marL="228600" marR="0">
              <a:lnSpc>
                <a:spcPts val="2200"/>
              </a:lnSpc>
              <a:spcBef>
                <a:spcPts val="176"/>
              </a:spcBef>
              <a:spcAft>
                <a:spcPts val="0"/>
              </a:spcAft>
            </a:pP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24/7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094439" y="4207483"/>
            <a:ext cx="1147786" cy="566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effff"/>
                </a:solidFill>
                <a:latin typeface="Calibri"/>
                <a:cs typeface="Calibri"/>
              </a:rPr>
              <a:t>Ultra</a:t>
            </a:r>
            <a:r>
              <a:rPr dirty="0" sz="2000" spc="-46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effff"/>
                </a:solidFill>
                <a:latin typeface="Calibri"/>
                <a:cs typeface="Calibri"/>
              </a:rPr>
              <a:t>Low</a:t>
            </a:r>
          </a:p>
          <a:p>
            <a:pPr marL="112997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feffff"/>
                </a:solidFill>
                <a:latin typeface="Calibri"/>
                <a:cs typeface="Calibri"/>
              </a:rPr>
              <a:t>Freezer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891182" y="4260823"/>
            <a:ext cx="1508968" cy="840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2098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effff"/>
                </a:solidFill>
                <a:latin typeface="Calibri"/>
                <a:cs typeface="Calibri"/>
              </a:rPr>
              <a:t>Room</a:t>
            </a:r>
          </a:p>
          <a:p>
            <a:pPr marL="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feffff"/>
                </a:solidFill>
                <a:latin typeface="Calibri"/>
                <a:cs typeface="Calibri"/>
              </a:rPr>
              <a:t>Temperature</a:t>
            </a:r>
          </a:p>
          <a:p>
            <a:pPr marL="17455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effff"/>
                </a:solidFill>
                <a:latin typeface="Calibri"/>
                <a:cs typeface="Calibri"/>
              </a:rPr>
              <a:t>(20-25</a:t>
            </a:r>
            <a:r>
              <a:rPr dirty="0" sz="2000">
                <a:solidFill>
                  <a:srgbClr val="feffff"/>
                </a:solidFill>
                <a:latin typeface="NIVTAA+CambriaMath"/>
                <a:cs typeface="NIVTAA+CambriaMath"/>
              </a:rPr>
              <a:t>℃</a:t>
            </a:r>
            <a:r>
              <a:rPr dirty="0" sz="2000">
                <a:solidFill>
                  <a:srgbClr val="fe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200876" y="4811953"/>
            <a:ext cx="929506" cy="3429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effff"/>
                </a:solidFill>
                <a:latin typeface="Calibri"/>
                <a:cs typeface="Calibri"/>
              </a:rPr>
              <a:t>(-80</a:t>
            </a:r>
            <a:r>
              <a:rPr dirty="0" sz="2000" spc="1770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effff"/>
                </a:solidFill>
                <a:latin typeface="Calibri"/>
                <a:cs typeface="Calibri"/>
              </a:rPr>
              <a:t>)</a:t>
            </a:r>
          </a:p>
          <a:p>
            <a:pPr marL="46990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effff"/>
                </a:solidFill>
                <a:latin typeface="NIVTAA+CambriaMath"/>
                <a:cs typeface="NIVTAA+CambriaMath"/>
              </a:rPr>
              <a:t>℃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77289" y="5081528"/>
            <a:ext cx="3090094" cy="9701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2250" spc="450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Immediate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alert</a:t>
            </a:r>
            <a:r>
              <a:rPr dirty="0" sz="2200" spc="-54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when</a:t>
            </a:r>
          </a:p>
          <a:p>
            <a:pPr marL="228600" marR="0">
              <a:lnSpc>
                <a:spcPts val="2200"/>
              </a:lnSpc>
              <a:spcBef>
                <a:spcPts val="176"/>
              </a:spcBef>
              <a:spcAft>
                <a:spcPts val="0"/>
              </a:spcAft>
            </a:pP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temperature</a:t>
            </a:r>
            <a:r>
              <a:rPr dirty="0" sz="2200" spc="-52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excursions</a:t>
            </a:r>
          </a:p>
          <a:p>
            <a:pPr marL="228600" marR="0">
              <a:lnSpc>
                <a:spcPts val="2200"/>
              </a:lnSpc>
              <a:spcBef>
                <a:spcPts val="176"/>
              </a:spcBef>
              <a:spcAft>
                <a:spcPts val="0"/>
              </a:spcAft>
            </a:pPr>
            <a:r>
              <a:rPr dirty="0" sz="2200">
                <a:solidFill>
                  <a:srgbClr val="004d6d"/>
                </a:solidFill>
                <a:latin typeface="Calibri"/>
                <a:cs typeface="Calibri"/>
              </a:rPr>
              <a:t>occur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31150" y="6409087"/>
            <a:ext cx="2413734" cy="358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The</a:t>
            </a:r>
            <a:r>
              <a:rPr dirty="0" sz="1200" spc="-28">
                <a:solidFill>
                  <a:srgbClr val="8996a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GW</a:t>
            </a:r>
            <a:r>
              <a:rPr dirty="0" sz="1200" spc="-28">
                <a:solidFill>
                  <a:srgbClr val="8996a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Medical</a:t>
            </a:r>
            <a:r>
              <a:rPr dirty="0" sz="1200" spc="-28">
                <a:solidFill>
                  <a:srgbClr val="8996a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Faculty</a:t>
            </a:r>
            <a:r>
              <a:rPr dirty="0" sz="1200" spc="-28">
                <a:solidFill>
                  <a:srgbClr val="8996a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Associates</a:t>
            </a:r>
            <a:r>
              <a:rPr dirty="0" sz="1200" spc="-28">
                <a:solidFill>
                  <a:srgbClr val="8996a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-</a:t>
            </a:r>
          </a:p>
          <a:p>
            <a:pPr marL="0" marR="0">
              <a:lnSpc>
                <a:spcPts val="1247"/>
              </a:lnSpc>
              <a:spcBef>
                <a:spcPts val="75"/>
              </a:spcBef>
              <a:spcAft>
                <a:spcPts val="0"/>
              </a:spcAft>
            </a:pPr>
            <a:r>
              <a:rPr dirty="0" sz="110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Respect.</a:t>
            </a:r>
            <a:r>
              <a:rPr dirty="0" sz="1100" spc="-7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 </a:t>
            </a:r>
            <a:r>
              <a:rPr dirty="0" sz="110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Empathy.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991294" y="6395351"/>
            <a:ext cx="2396429" cy="204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-</a:t>
            </a:r>
            <a:r>
              <a:rPr dirty="0" sz="1200" spc="411">
                <a:solidFill>
                  <a:srgbClr val="8996a3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Innovation.</a:t>
            </a:r>
            <a:r>
              <a:rPr dirty="0" sz="1100" spc="-7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 </a:t>
            </a:r>
            <a:r>
              <a:rPr dirty="0" sz="110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Collaboration.</a:t>
            </a:r>
            <a:r>
              <a:rPr dirty="0" sz="1100" spc="-7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 </a:t>
            </a:r>
            <a:r>
              <a:rPr dirty="0" sz="110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Accountability.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268335" y="6475821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83</a:t>
            </a:r>
          </a:p>
        </p:txBody>
      </p:sp>
    </p:spTree>
  </p:cSld>
  <p:clrMapOvr>
    <a:masterClrMapping/>
  </p:clrMapOvr>
</p:sld>
</file>

<file path=ppt/slides/slide8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31151" y="659955"/>
            <a:ext cx="6614197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Investigational</a:t>
            </a:r>
            <a:r>
              <a:rPr dirty="0" sz="4400" spc="-106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Drug</a:t>
            </a:r>
            <a:r>
              <a:rPr dirty="0" sz="4400" spc="-105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Disposal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0089" y="1870979"/>
            <a:ext cx="3746869" cy="1055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Handled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in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accordance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with:</a:t>
            </a:r>
          </a:p>
          <a:p>
            <a:pPr marL="0" marR="0">
              <a:lnSpc>
                <a:spcPts val="2737"/>
              </a:lnSpc>
              <a:spcBef>
                <a:spcPts val="486"/>
              </a:spcBef>
              <a:spcAft>
                <a:spcPts val="0"/>
              </a:spcAft>
            </a:pPr>
            <a:r>
              <a:rPr dirty="0" sz="24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2450" spc="2129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Federal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and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State</a:t>
            </a:r>
          </a:p>
          <a:p>
            <a:pPr marL="45720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regulations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72236" y="1953900"/>
            <a:ext cx="1752524" cy="1115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301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effff"/>
                </a:solidFill>
                <a:latin typeface="Calibri"/>
                <a:cs typeface="Calibri"/>
              </a:rPr>
              <a:t>Expired</a:t>
            </a:r>
            <a:r>
              <a:rPr dirty="0" sz="2000" spc="-47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effff"/>
                </a:solidFill>
                <a:latin typeface="Calibri"/>
                <a:cs typeface="Calibri"/>
              </a:rPr>
              <a:t>agents</a:t>
            </a:r>
          </a:p>
          <a:p>
            <a:pPr marL="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feffff"/>
                </a:solidFill>
                <a:latin typeface="Calibri"/>
                <a:cs typeface="Calibri"/>
              </a:rPr>
              <a:t>(upon</a:t>
            </a:r>
            <a:r>
              <a:rPr dirty="0" sz="2000" spc="-47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effff"/>
                </a:solidFill>
                <a:latin typeface="Calibri"/>
                <a:cs typeface="Calibri"/>
              </a:rPr>
              <a:t>receiving</a:t>
            </a:r>
          </a:p>
          <a:p>
            <a:pPr marL="73099" marR="0">
              <a:lnSpc>
                <a:spcPts val="2000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000">
                <a:solidFill>
                  <a:srgbClr val="feffff"/>
                </a:solidFill>
                <a:latin typeface="Calibri"/>
                <a:cs typeface="Calibri"/>
              </a:rPr>
              <a:t>approval</a:t>
            </a:r>
            <a:r>
              <a:rPr dirty="0" sz="2000" spc="-47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effff"/>
                </a:solidFill>
                <a:latin typeface="Calibri"/>
                <a:cs typeface="Calibri"/>
              </a:rPr>
              <a:t>from</a:t>
            </a:r>
          </a:p>
          <a:p>
            <a:pPr marL="349956" marR="0">
              <a:lnSpc>
                <a:spcPts val="2000"/>
              </a:lnSpc>
              <a:spcBef>
                <a:spcPts val="159"/>
              </a:spcBef>
              <a:spcAft>
                <a:spcPts val="0"/>
              </a:spcAft>
            </a:pPr>
            <a:r>
              <a:rPr dirty="0" sz="2000">
                <a:solidFill>
                  <a:srgbClr val="feffff"/>
                </a:solidFill>
                <a:latin typeface="Calibri"/>
                <a:cs typeface="Calibri"/>
              </a:rPr>
              <a:t>sponsor)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0089" y="2949727"/>
            <a:ext cx="1127219" cy="395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2450" spc="2129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GCP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0089" y="3369335"/>
            <a:ext cx="3684704" cy="815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2450" spc="2129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Institutional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Policies</a:t>
            </a:r>
          </a:p>
          <a:p>
            <a:pPr marL="0" marR="0">
              <a:lnSpc>
                <a:spcPts val="2737"/>
              </a:lnSpc>
              <a:spcBef>
                <a:spcPts val="536"/>
              </a:spcBef>
              <a:spcAft>
                <a:spcPts val="0"/>
              </a:spcAft>
            </a:pPr>
            <a:r>
              <a:rPr dirty="0" sz="24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2450" spc="2129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Sponsor’s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Requirements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04866" y="3750443"/>
            <a:ext cx="2092297" cy="566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effff"/>
                </a:solidFill>
                <a:latin typeface="Calibri"/>
                <a:cs typeface="Calibri"/>
              </a:rPr>
              <a:t>Oral</a:t>
            </a:r>
            <a:r>
              <a:rPr dirty="0" sz="2000" spc="-47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effff"/>
                </a:solidFill>
                <a:latin typeface="Calibri"/>
                <a:cs typeface="Calibri"/>
              </a:rPr>
              <a:t>drug</a:t>
            </a:r>
            <a:r>
              <a:rPr dirty="0" sz="2000" spc="-47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effff"/>
                </a:solidFill>
                <a:latin typeface="Calibri"/>
                <a:cs typeface="Calibri"/>
              </a:rPr>
              <a:t>returned</a:t>
            </a:r>
          </a:p>
          <a:p>
            <a:pPr marL="395820" marR="0">
              <a:lnSpc>
                <a:spcPts val="2000"/>
              </a:lnSpc>
              <a:spcBef>
                <a:spcPts val="159"/>
              </a:spcBef>
              <a:spcAft>
                <a:spcPts val="0"/>
              </a:spcAft>
            </a:pPr>
            <a:r>
              <a:rPr dirty="0" sz="2000">
                <a:solidFill>
                  <a:srgbClr val="feffff"/>
                </a:solidFill>
                <a:latin typeface="Calibri"/>
                <a:cs typeface="Calibri"/>
              </a:rPr>
              <a:t>by</a:t>
            </a:r>
            <a:r>
              <a:rPr dirty="0" sz="2000" spc="-47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effff"/>
                </a:solidFill>
                <a:latin typeface="Calibri"/>
                <a:cs typeface="Calibri"/>
              </a:rPr>
              <a:t>patients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20089" y="4681235"/>
            <a:ext cx="3829996" cy="12207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All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specifics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found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within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GW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MFA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IDS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SOP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for</a:t>
            </a:r>
          </a:p>
          <a:p>
            <a:pPr marL="0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Investigational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Drug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Disposal</a:t>
            </a:r>
          </a:p>
          <a:p>
            <a:pPr marL="0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and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Destruction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d6d"/>
                </a:solidFill>
                <a:latin typeface="Calibri"/>
                <a:cs typeface="Calibri"/>
              </a:rPr>
              <a:t>policy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15234" y="5135503"/>
            <a:ext cx="2069225" cy="840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5732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effff"/>
                </a:solidFill>
                <a:latin typeface="Calibri"/>
                <a:cs typeface="Calibri"/>
              </a:rPr>
              <a:t>Punctured</a:t>
            </a:r>
            <a:r>
              <a:rPr dirty="0" sz="2000" spc="-47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effff"/>
                </a:solidFill>
                <a:latin typeface="Calibri"/>
                <a:cs typeface="Calibri"/>
              </a:rPr>
              <a:t>vials</a:t>
            </a:r>
          </a:p>
          <a:p>
            <a:pPr marL="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feffff"/>
                </a:solidFill>
                <a:latin typeface="Calibri"/>
                <a:cs typeface="Calibri"/>
              </a:rPr>
              <a:t>used</a:t>
            </a:r>
            <a:r>
              <a:rPr dirty="0" sz="2000" spc="-47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effff"/>
                </a:solidFill>
                <a:latin typeface="Calibri"/>
                <a:cs typeface="Calibri"/>
              </a:rPr>
              <a:t>for</a:t>
            </a:r>
            <a:r>
              <a:rPr dirty="0" sz="2000" spc="-49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effff"/>
                </a:solidFill>
                <a:latin typeface="Calibri"/>
                <a:cs typeface="Calibri"/>
              </a:rPr>
              <a:t>injectable</a:t>
            </a:r>
          </a:p>
          <a:p>
            <a:pPr marL="441957" marR="0">
              <a:lnSpc>
                <a:spcPts val="2000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000">
                <a:solidFill>
                  <a:srgbClr val="feffff"/>
                </a:solidFill>
                <a:latin typeface="Calibri"/>
                <a:cs typeface="Calibri"/>
              </a:rPr>
              <a:t>dose</a:t>
            </a:r>
            <a:r>
              <a:rPr dirty="0" sz="2000" spc="-49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effff"/>
                </a:solidFill>
                <a:latin typeface="Calibri"/>
                <a:cs typeface="Calibri"/>
              </a:rPr>
              <a:t>prep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31150" y="6409087"/>
            <a:ext cx="2413734" cy="358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The</a:t>
            </a:r>
            <a:r>
              <a:rPr dirty="0" sz="1200" spc="-28">
                <a:solidFill>
                  <a:srgbClr val="8996a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GW</a:t>
            </a:r>
            <a:r>
              <a:rPr dirty="0" sz="1200" spc="-28">
                <a:solidFill>
                  <a:srgbClr val="8996a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Medical</a:t>
            </a:r>
            <a:r>
              <a:rPr dirty="0" sz="1200" spc="-28">
                <a:solidFill>
                  <a:srgbClr val="8996a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Faculty</a:t>
            </a:r>
            <a:r>
              <a:rPr dirty="0" sz="1200" spc="-28">
                <a:solidFill>
                  <a:srgbClr val="8996a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Associates</a:t>
            </a:r>
            <a:r>
              <a:rPr dirty="0" sz="1200" spc="-28">
                <a:solidFill>
                  <a:srgbClr val="8996a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-</a:t>
            </a:r>
          </a:p>
          <a:p>
            <a:pPr marL="0" marR="0">
              <a:lnSpc>
                <a:spcPts val="1247"/>
              </a:lnSpc>
              <a:spcBef>
                <a:spcPts val="75"/>
              </a:spcBef>
              <a:spcAft>
                <a:spcPts val="0"/>
              </a:spcAft>
            </a:pPr>
            <a:r>
              <a:rPr dirty="0" sz="110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Respect.</a:t>
            </a:r>
            <a:r>
              <a:rPr dirty="0" sz="1100" spc="-7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 </a:t>
            </a:r>
            <a:r>
              <a:rPr dirty="0" sz="110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Empathy.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991294" y="6395351"/>
            <a:ext cx="2396429" cy="204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-</a:t>
            </a:r>
            <a:r>
              <a:rPr dirty="0" sz="1200" spc="411">
                <a:solidFill>
                  <a:srgbClr val="8996a3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Innovation.</a:t>
            </a:r>
            <a:r>
              <a:rPr dirty="0" sz="1100" spc="-7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 </a:t>
            </a:r>
            <a:r>
              <a:rPr dirty="0" sz="110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Collaboration.</a:t>
            </a:r>
            <a:r>
              <a:rPr dirty="0" sz="1100" spc="-7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 </a:t>
            </a:r>
            <a:r>
              <a:rPr dirty="0" sz="110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Accountability.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268335" y="6475821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84</a:t>
            </a:r>
          </a:p>
        </p:txBody>
      </p:sp>
    </p:spTree>
  </p:cSld>
  <p:clrMapOvr>
    <a:masterClrMapping/>
  </p:clrMapOvr>
</p:sld>
</file>

<file path=ppt/slides/slide8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9441" y="483456"/>
            <a:ext cx="5557035" cy="1094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effff"/>
                </a:solidFill>
                <a:latin typeface="TBSPKN+Calibri-Light,Bold"/>
                <a:cs typeface="TBSPKN+Calibri-Light,Bold"/>
              </a:rPr>
              <a:t>Research</a:t>
            </a:r>
            <a:r>
              <a:rPr dirty="0" sz="4000" spc="-96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000">
                <a:solidFill>
                  <a:srgbClr val="feffff"/>
                </a:solidFill>
                <a:latin typeface="TBSPKN+Calibri-Light,Bold"/>
                <a:cs typeface="TBSPKN+Calibri-Light,Bold"/>
              </a:rPr>
              <a:t>Pharmacy</a:t>
            </a:r>
            <a:r>
              <a:rPr dirty="0" sz="4000" spc="-97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000">
                <a:solidFill>
                  <a:srgbClr val="feffff"/>
                </a:solidFill>
                <a:latin typeface="TBSPKN+Calibri-Light,Bold"/>
                <a:cs typeface="TBSPKN+Calibri-Light,Bold"/>
              </a:rPr>
              <a:t>Fees</a:t>
            </a:r>
            <a:r>
              <a:rPr dirty="0" sz="4000" spc="-97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000">
                <a:solidFill>
                  <a:srgbClr val="feffff"/>
                </a:solidFill>
                <a:latin typeface="TBSPKN+Calibri-Light,Bold"/>
                <a:cs typeface="TBSPKN+Calibri-Light,Bold"/>
              </a:rPr>
              <a:t>–</a:t>
            </a:r>
          </a:p>
          <a:p>
            <a:pPr marL="0" marR="0">
              <a:lnSpc>
                <a:spcPts val="40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4000">
                <a:solidFill>
                  <a:srgbClr val="feffff"/>
                </a:solidFill>
                <a:latin typeface="TBSPKN+Calibri-Light,Bold"/>
                <a:cs typeface="TBSPKN+Calibri-Light,Bold"/>
              </a:rPr>
              <a:t>Pharmacy</a:t>
            </a:r>
            <a:r>
              <a:rPr dirty="0" sz="4000" spc="-97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000">
                <a:solidFill>
                  <a:srgbClr val="feffff"/>
                </a:solidFill>
                <a:latin typeface="TBSPKN+Calibri-Light,Bold"/>
                <a:cs typeface="TBSPKN+Calibri-Light,Bold"/>
              </a:rPr>
              <a:t>Budgets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0089" y="1916574"/>
            <a:ext cx="3640875" cy="7868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IDS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team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develops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budgets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to</a:t>
            </a:r>
          </a:p>
          <a:p>
            <a:pPr marL="0" marR="0">
              <a:lnSpc>
                <a:spcPts val="18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estimate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the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costs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required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to</a:t>
            </a:r>
          </a:p>
          <a:p>
            <a:pPr marL="0" marR="0">
              <a:lnSpc>
                <a:spcPts val="1847"/>
              </a:lnSpc>
              <a:spcBef>
                <a:spcPts val="50"/>
              </a:spcBef>
              <a:spcAft>
                <a:spcPts val="0"/>
              </a:spcAft>
            </a:pP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cover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pharmacy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expenses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80293" y="2242756"/>
            <a:ext cx="1930682" cy="460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Administrative</a:t>
            </a:r>
            <a:r>
              <a:rPr dirty="0" sz="1600" spc="-3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set-up</a:t>
            </a:r>
          </a:p>
          <a:p>
            <a:pPr marL="0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and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close-out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0089" y="3109358"/>
            <a:ext cx="3466809" cy="1021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Contact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the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IDS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pharmacy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to</a:t>
            </a:r>
          </a:p>
          <a:p>
            <a:pPr marL="0" marR="0">
              <a:lnSpc>
                <a:spcPts val="18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create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an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estimated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budget</a:t>
            </a:r>
          </a:p>
          <a:p>
            <a:pPr marL="0" marR="0">
              <a:lnSpc>
                <a:spcPts val="1847"/>
              </a:lnSpc>
              <a:spcBef>
                <a:spcPts val="50"/>
              </a:spcBef>
              <a:spcAft>
                <a:spcPts val="0"/>
              </a:spcAft>
            </a:pP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prior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to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completion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of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8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clinical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trial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agreement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80293" y="3370119"/>
            <a:ext cx="2090716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Inventory</a:t>
            </a:r>
            <a:r>
              <a:rPr dirty="0" sz="1600" spc="-3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management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80293" y="4168298"/>
            <a:ext cx="1961049" cy="6802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Dispensing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Fees</a:t>
            </a:r>
            <a:r>
              <a:rPr dirty="0" sz="1600" spc="-3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(24/7</a:t>
            </a:r>
          </a:p>
          <a:p>
            <a:pPr marL="0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enrollment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for</a:t>
            </a:r>
          </a:p>
          <a:p>
            <a:pPr marL="0" marR="0">
              <a:lnSpc>
                <a:spcPts val="1600"/>
              </a:lnSpc>
              <a:spcBef>
                <a:spcPts val="177"/>
              </a:spcBef>
              <a:spcAft>
                <a:spcPts val="0"/>
              </a:spcAft>
            </a:pP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inpatients)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20089" y="4536837"/>
            <a:ext cx="2960543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A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proposed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budget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is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an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20089" y="4771533"/>
            <a:ext cx="3803672" cy="7868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 i="1">
                <a:solidFill>
                  <a:srgbClr val="004d6d"/>
                </a:solidFill>
                <a:latin typeface="Calibri"/>
                <a:cs typeface="Calibri"/>
              </a:rPr>
              <a:t>estimate.</a:t>
            </a:r>
            <a:r>
              <a:rPr dirty="0" sz="2200" spc="-70" b="1" i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If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substantial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changes</a:t>
            </a:r>
          </a:p>
          <a:p>
            <a:pPr marL="0" marR="0">
              <a:lnSpc>
                <a:spcPts val="18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are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made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to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the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protocol,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848"/>
              </a:lnSpc>
              <a:spcBef>
                <a:spcPts val="50"/>
              </a:spcBef>
              <a:spcAft>
                <a:spcPts val="0"/>
              </a:spcAft>
            </a:pP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budget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may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require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004d6d"/>
                </a:solidFill>
                <a:latin typeface="Calibri"/>
                <a:cs typeface="Calibri"/>
              </a:rPr>
              <a:t>revisions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880293" y="5405390"/>
            <a:ext cx="146997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Monitoring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fees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31150" y="6409087"/>
            <a:ext cx="2413734" cy="358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The</a:t>
            </a:r>
            <a:r>
              <a:rPr dirty="0" sz="1200" spc="-28">
                <a:solidFill>
                  <a:srgbClr val="8996a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GW</a:t>
            </a:r>
            <a:r>
              <a:rPr dirty="0" sz="1200" spc="-28">
                <a:solidFill>
                  <a:srgbClr val="8996a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Medical</a:t>
            </a:r>
            <a:r>
              <a:rPr dirty="0" sz="1200" spc="-28">
                <a:solidFill>
                  <a:srgbClr val="8996a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Faculty</a:t>
            </a:r>
            <a:r>
              <a:rPr dirty="0" sz="1200" spc="-28">
                <a:solidFill>
                  <a:srgbClr val="8996a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Associates</a:t>
            </a:r>
            <a:r>
              <a:rPr dirty="0" sz="1200" spc="-28">
                <a:solidFill>
                  <a:srgbClr val="8996a3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-</a:t>
            </a:r>
          </a:p>
          <a:p>
            <a:pPr marL="0" marR="0">
              <a:lnSpc>
                <a:spcPts val="1247"/>
              </a:lnSpc>
              <a:spcBef>
                <a:spcPts val="75"/>
              </a:spcBef>
              <a:spcAft>
                <a:spcPts val="0"/>
              </a:spcAft>
            </a:pPr>
            <a:r>
              <a:rPr dirty="0" sz="110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Respect.</a:t>
            </a:r>
            <a:r>
              <a:rPr dirty="0" sz="1100" spc="-7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 </a:t>
            </a:r>
            <a:r>
              <a:rPr dirty="0" sz="110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Empathy.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991294" y="6395351"/>
            <a:ext cx="2396429" cy="204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-</a:t>
            </a:r>
            <a:r>
              <a:rPr dirty="0" sz="1200" spc="411">
                <a:solidFill>
                  <a:srgbClr val="8996a3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Innovation.</a:t>
            </a:r>
            <a:r>
              <a:rPr dirty="0" sz="1100" spc="-7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 </a:t>
            </a:r>
            <a:r>
              <a:rPr dirty="0" sz="110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Collaboration.</a:t>
            </a:r>
            <a:r>
              <a:rPr dirty="0" sz="1100" spc="-7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 </a:t>
            </a:r>
            <a:r>
              <a:rPr dirty="0" sz="1100">
                <a:solidFill>
                  <a:srgbClr val="00a3e3"/>
                </a:solidFill>
                <a:latin typeface="DANHHB+FranklinGothic-MediumCond,BoldItalic"/>
                <a:cs typeface="DANHHB+FranklinGothic-MediumCond,BoldItalic"/>
              </a:rPr>
              <a:t>Accountability.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268335" y="6475821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85</a:t>
            </a:r>
          </a:p>
        </p:txBody>
      </p:sp>
    </p:spTree>
  </p:cSld>
  <p:clrMapOvr>
    <a:masterClrMapping/>
  </p:clrMapOvr>
</p:sld>
</file>

<file path=ppt/slides/slide8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20090" y="687851"/>
            <a:ext cx="7680765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Summary:</a:t>
            </a:r>
            <a:r>
              <a:rPr dirty="0" sz="4400" spc="-106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Where</a:t>
            </a:r>
            <a:r>
              <a:rPr dirty="0" sz="4400" spc="-103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Does</a:t>
            </a:r>
            <a:r>
              <a:rPr dirty="0" sz="4400" spc="-106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IDS</a:t>
            </a:r>
            <a:r>
              <a:rPr dirty="0" sz="4400" spc="-106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Fit</a:t>
            </a:r>
            <a:r>
              <a:rPr dirty="0" sz="4400" spc="-104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In?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12464" y="1741823"/>
            <a:ext cx="1602632" cy="439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9068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Clinical</a:t>
            </a: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Trial</a:t>
            </a: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Protocol</a:t>
            </a:r>
          </a:p>
          <a:p>
            <a:pPr marL="0" marR="0">
              <a:lnSpc>
                <a:spcPts val="1000"/>
              </a:lnSpc>
              <a:spcBef>
                <a:spcPts val="79"/>
              </a:spcBef>
              <a:spcAft>
                <a:spcPts val="0"/>
              </a:spcAft>
            </a:pP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Development</a:t>
            </a: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(investigator-</a:t>
            </a:r>
          </a:p>
          <a:p>
            <a:pPr marL="261937" marR="0">
              <a:lnSpc>
                <a:spcPts val="1000"/>
              </a:lnSpc>
              <a:spcBef>
                <a:spcPts val="80"/>
              </a:spcBef>
              <a:spcAft>
                <a:spcPts val="0"/>
              </a:spcAft>
            </a:pP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initiated</a:t>
            </a: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studies):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83558" y="1878031"/>
            <a:ext cx="1193197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Pre-Study</a:t>
            </a: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Site</a:t>
            </a: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Visit</a:t>
            </a:r>
            <a:r>
              <a:rPr dirty="0" sz="1000">
                <a:solidFill>
                  <a:srgbClr val="003a52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78274" y="1948935"/>
            <a:ext cx="1340561" cy="3025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Drafting</a:t>
            </a: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Clinical</a:t>
            </a: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Trial</a:t>
            </a:r>
          </a:p>
          <a:p>
            <a:pPr marL="282575" marR="0">
              <a:lnSpc>
                <a:spcPts val="1010"/>
              </a:lnSpc>
              <a:spcBef>
                <a:spcPts val="72"/>
              </a:spcBef>
              <a:spcAft>
                <a:spcPts val="0"/>
              </a:spcAft>
            </a:pP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Agreement</a:t>
            </a:r>
            <a:r>
              <a:rPr dirty="0" sz="1000">
                <a:solidFill>
                  <a:srgbClr val="003a52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58120" y="2069601"/>
            <a:ext cx="1842044" cy="443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5250" marR="0">
              <a:lnSpc>
                <a:spcPts val="1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IDS</a:t>
            </a:r>
            <a:r>
              <a:rPr dirty="0" sz="1000" spc="-20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Pharmacy</a:t>
            </a:r>
            <a:r>
              <a:rPr dirty="0" sz="1000" spc="-21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assesses</a:t>
            </a:r>
            <a:r>
              <a:rPr dirty="0" sz="1000" spc="-21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study</a:t>
            </a:r>
          </a:p>
          <a:p>
            <a:pPr marL="0" marR="0">
              <a:lnSpc>
                <a:spcPts val="1010"/>
              </a:lnSpc>
              <a:spcBef>
                <a:spcPts val="80"/>
              </a:spcBef>
              <a:spcAft>
                <a:spcPts val="0"/>
              </a:spcAft>
            </a:pP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feasibility,</a:t>
            </a:r>
            <a:r>
              <a:rPr dirty="0" sz="1000" spc="-23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provides</a:t>
            </a:r>
            <a:r>
              <a:rPr dirty="0" sz="1000" spc="-21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a</a:t>
            </a:r>
            <a:r>
              <a:rPr dirty="0" sz="1000" spc="-17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tour</a:t>
            </a:r>
            <a:r>
              <a:rPr dirty="0" sz="1000" spc="-23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of</a:t>
            </a:r>
            <a:r>
              <a:rPr dirty="0" sz="1000" spc="-23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the</a:t>
            </a:r>
          </a:p>
          <a:p>
            <a:pPr marL="207168" marR="0">
              <a:lnSpc>
                <a:spcPts val="1010"/>
              </a:lnSpc>
              <a:spcBef>
                <a:spcPts val="80"/>
              </a:spcBef>
              <a:spcAft>
                <a:spcPts val="0"/>
              </a:spcAft>
            </a:pP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research</a:t>
            </a:r>
            <a:r>
              <a:rPr dirty="0" sz="1000" spc="-20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pharmacy</a:t>
            </a:r>
            <a:r>
              <a:rPr dirty="0" sz="1000" spc="-23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suite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84671" y="2206761"/>
            <a:ext cx="1857250" cy="443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8363" marR="0">
              <a:lnSpc>
                <a:spcPts val="1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IDS</a:t>
            </a:r>
            <a:r>
              <a:rPr dirty="0" sz="1000" spc="-20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writes</a:t>
            </a:r>
            <a:r>
              <a:rPr dirty="0" sz="1000" spc="-20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pharmacy</a:t>
            </a:r>
            <a:r>
              <a:rPr dirty="0" sz="1000" spc="-23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manual,</a:t>
            </a:r>
          </a:p>
          <a:p>
            <a:pPr marL="0" marR="0">
              <a:lnSpc>
                <a:spcPts val="1010"/>
              </a:lnSpc>
              <a:spcBef>
                <a:spcPts val="80"/>
              </a:spcBef>
              <a:spcAft>
                <a:spcPts val="0"/>
              </a:spcAft>
            </a:pP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designs</a:t>
            </a:r>
            <a:r>
              <a:rPr dirty="0" sz="1000" spc="-21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randomization,</a:t>
            </a:r>
            <a:r>
              <a:rPr dirty="0" sz="1000" spc="-23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develops</a:t>
            </a:r>
          </a:p>
          <a:p>
            <a:pPr marL="108743" marR="0">
              <a:lnSpc>
                <a:spcPts val="1010"/>
              </a:lnSpc>
              <a:spcBef>
                <a:spcPts val="80"/>
              </a:spcBef>
              <a:spcAft>
                <a:spcPts val="0"/>
              </a:spcAft>
            </a:pP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matching</a:t>
            </a:r>
            <a:r>
              <a:rPr dirty="0" sz="1000" spc="-21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placebo,</a:t>
            </a:r>
            <a:r>
              <a:rPr dirty="0" sz="1000" spc="-23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and</a:t>
            </a:r>
            <a:r>
              <a:rPr dirty="0" sz="1000" spc="-21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more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33005" y="2276712"/>
            <a:ext cx="1832347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IDS</a:t>
            </a:r>
            <a:r>
              <a:rPr dirty="0" sz="1000" spc="-20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Pharmacy</a:t>
            </a:r>
            <a:r>
              <a:rPr dirty="0" sz="1000" spc="-21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provides</a:t>
            </a:r>
            <a:r>
              <a:rPr dirty="0" sz="1000" spc="-21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a</a:t>
            </a:r>
            <a:r>
              <a:rPr dirty="0" sz="1000" spc="-17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budget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46478" y="3475520"/>
            <a:ext cx="872474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IRB</a:t>
            </a: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Approval: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042567" y="3475520"/>
            <a:ext cx="121054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Clinical</a:t>
            </a: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Trial</a:t>
            </a: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Set-Up: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31338" y="3607520"/>
            <a:ext cx="1157462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Site</a:t>
            </a: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Initiation</a:t>
            </a: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Visit: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89278" y="3666138"/>
            <a:ext cx="1781510" cy="443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IDS</a:t>
            </a:r>
            <a:r>
              <a:rPr dirty="0" sz="1000" spc="-20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Pharmacy</a:t>
            </a:r>
            <a:r>
              <a:rPr dirty="0" sz="1000" spc="-21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completes</a:t>
            </a:r>
            <a:r>
              <a:rPr dirty="0" sz="1000" spc="-21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safety</a:t>
            </a:r>
          </a:p>
          <a:p>
            <a:pPr marL="115887" marR="0">
              <a:lnSpc>
                <a:spcPts val="1010"/>
              </a:lnSpc>
              <a:spcBef>
                <a:spcPts val="80"/>
              </a:spcBef>
              <a:spcAft>
                <a:spcPts val="0"/>
              </a:spcAft>
            </a:pP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analysis</a:t>
            </a:r>
            <a:r>
              <a:rPr dirty="0" sz="1000" spc="-21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documents</a:t>
            </a:r>
            <a:r>
              <a:rPr dirty="0" sz="1000" spc="-23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for</a:t>
            </a:r>
            <a:r>
              <a:rPr dirty="0" sz="1000" spc="-23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IBC</a:t>
            </a:r>
          </a:p>
          <a:p>
            <a:pPr marL="523875" marR="0">
              <a:lnSpc>
                <a:spcPts val="1010"/>
              </a:lnSpc>
              <a:spcBef>
                <a:spcPts val="80"/>
              </a:spcBef>
              <a:spcAft>
                <a:spcPts val="0"/>
              </a:spcAft>
            </a:pP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Committee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81424" y="3666138"/>
            <a:ext cx="1731319" cy="443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IDS</a:t>
            </a:r>
            <a:r>
              <a:rPr dirty="0" sz="1000" spc="-20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Pharmacy</a:t>
            </a:r>
            <a:r>
              <a:rPr dirty="0" sz="1000" spc="-21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works</a:t>
            </a:r>
            <a:r>
              <a:rPr dirty="0" sz="1000" spc="-21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with</a:t>
            </a:r>
            <a:r>
              <a:rPr dirty="0" sz="1000" spc="-20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IT</a:t>
            </a:r>
            <a:r>
              <a:rPr dirty="0" sz="1000" spc="-18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to</a:t>
            </a:r>
          </a:p>
          <a:p>
            <a:pPr marL="107950" marR="0">
              <a:lnSpc>
                <a:spcPts val="1010"/>
              </a:lnSpc>
              <a:spcBef>
                <a:spcPts val="80"/>
              </a:spcBef>
              <a:spcAft>
                <a:spcPts val="0"/>
              </a:spcAft>
            </a:pP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build</a:t>
            </a:r>
            <a:r>
              <a:rPr dirty="0" sz="1000" spc="-20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the</a:t>
            </a:r>
            <a:r>
              <a:rPr dirty="0" sz="1000" spc="-20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drug</a:t>
            </a:r>
            <a:r>
              <a:rPr dirty="0" sz="1000" spc="-21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and</a:t>
            </a:r>
            <a:r>
              <a:rPr dirty="0" sz="1000" spc="-21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Beacon</a:t>
            </a:r>
          </a:p>
          <a:p>
            <a:pPr marL="180975" marR="0">
              <a:lnSpc>
                <a:spcPts val="1010"/>
              </a:lnSpc>
              <a:spcBef>
                <a:spcPts val="80"/>
              </a:spcBef>
              <a:spcAft>
                <a:spcPts val="0"/>
              </a:spcAft>
            </a:pP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treatment</a:t>
            </a:r>
            <a:r>
              <a:rPr dirty="0" sz="1000" spc="-23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plans</a:t>
            </a:r>
            <a:r>
              <a:rPr dirty="0" sz="1000" spc="-21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in</a:t>
            </a:r>
            <a:r>
              <a:rPr dirty="0" sz="1000" spc="-18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EPIC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366250" y="3798137"/>
            <a:ext cx="1291580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IDS</a:t>
            </a:r>
            <a:r>
              <a:rPr dirty="0" sz="1000" spc="-20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Pharmacy</a:t>
            </a:r>
            <a:r>
              <a:rPr dirty="0" sz="1000" spc="-21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attends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628197" y="5072057"/>
            <a:ext cx="1306306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Initial</a:t>
            </a: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Drug</a:t>
            </a: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Shipment: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992561" y="5134598"/>
            <a:ext cx="1311386" cy="1718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1</a:t>
            </a:r>
            <a:r>
              <a:rPr dirty="0" sz="1000" baseline="30299" b="1">
                <a:solidFill>
                  <a:srgbClr val="003a52"/>
                </a:solidFill>
                <a:latin typeface="Calibri"/>
                <a:cs typeface="Calibri"/>
              </a:rPr>
              <a:t>st</a:t>
            </a:r>
            <a:r>
              <a:rPr dirty="0" sz="1000" baseline="30299" b="1">
                <a:solidFill>
                  <a:srgbClr val="003a52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Drug</a:t>
            </a: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003a52"/>
                </a:solidFill>
                <a:latin typeface="Calibri"/>
                <a:cs typeface="Calibri"/>
              </a:rPr>
              <a:t>Dispensation: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349590" y="5262674"/>
            <a:ext cx="1863921" cy="4434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3139" marR="0">
              <a:lnSpc>
                <a:spcPts val="1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IDS</a:t>
            </a:r>
            <a:r>
              <a:rPr dirty="0" sz="1000" spc="-20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pharmacy</a:t>
            </a:r>
            <a:r>
              <a:rPr dirty="0" sz="1000" spc="-23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sets</a:t>
            </a:r>
            <a:r>
              <a:rPr dirty="0" sz="1000" spc="-20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up</a:t>
            </a:r>
            <a:r>
              <a:rPr dirty="0" sz="1000" spc="-21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1010"/>
              </a:lnSpc>
              <a:spcBef>
                <a:spcPts val="80"/>
              </a:spcBef>
              <a:spcAft>
                <a:spcPts val="0"/>
              </a:spcAft>
            </a:pP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pharmacy</a:t>
            </a:r>
            <a:r>
              <a:rPr dirty="0" sz="1000" spc="-23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(storage</a:t>
            </a:r>
            <a:r>
              <a:rPr dirty="0" sz="1000" spc="-20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requirements</a:t>
            </a:r>
          </a:p>
          <a:p>
            <a:pPr marL="632618" marR="0">
              <a:lnSpc>
                <a:spcPts val="1010"/>
              </a:lnSpc>
              <a:spcBef>
                <a:spcPts val="80"/>
              </a:spcBef>
              <a:spcAft>
                <a:spcPts val="0"/>
              </a:spcAft>
            </a:pP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are</a:t>
            </a:r>
            <a:r>
              <a:rPr dirty="0" sz="1000" spc="-20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met)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721099" y="5331940"/>
            <a:ext cx="1850629" cy="3049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IDS</a:t>
            </a:r>
            <a:r>
              <a:rPr dirty="0" sz="1000" spc="-20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pharmacy</a:t>
            </a:r>
            <a:r>
              <a:rPr dirty="0" sz="1000" spc="-23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performs</a:t>
            </a:r>
            <a:r>
              <a:rPr dirty="0" sz="1000" spc="-21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a</a:t>
            </a:r>
            <a:r>
              <a:rPr dirty="0" sz="1000" spc="-17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clinical</a:t>
            </a:r>
          </a:p>
          <a:p>
            <a:pPr marL="64293" marR="0">
              <a:lnSpc>
                <a:spcPts val="1010"/>
              </a:lnSpc>
              <a:spcBef>
                <a:spcPts val="80"/>
              </a:spcBef>
              <a:spcAft>
                <a:spcPts val="0"/>
              </a:spcAft>
            </a:pP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review</a:t>
            </a:r>
            <a:r>
              <a:rPr dirty="0" sz="1000" spc="-18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before</a:t>
            </a:r>
            <a:r>
              <a:rPr dirty="0" sz="1000" spc="-20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dispensing</a:t>
            </a:r>
            <a:r>
              <a:rPr dirty="0" sz="1000" spc="-21">
                <a:solidFill>
                  <a:srgbClr val="fe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effff"/>
                </a:solidFill>
                <a:latin typeface="Calibri"/>
                <a:cs typeface="Calibri"/>
              </a:rPr>
              <a:t>drug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268335" y="6475821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86</a:t>
            </a:r>
          </a:p>
        </p:txBody>
      </p:sp>
    </p:spTree>
  </p:cSld>
  <p:clrMapOvr>
    <a:masterClrMapping/>
  </p:clrMapOvr>
</p:sld>
</file>

<file path=ppt/slides/slide8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20090" y="687851"/>
            <a:ext cx="4694064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Contact</a:t>
            </a:r>
            <a:r>
              <a:rPr dirty="0" sz="4400" spc="-106">
                <a:solidFill>
                  <a:srgbClr val="feffff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400">
                <a:solidFill>
                  <a:srgbClr val="feffff"/>
                </a:solidFill>
                <a:latin typeface="TBSPKN+Calibri-Light,Bold"/>
                <a:cs typeface="TBSPKN+Calibri-Light,Bold"/>
              </a:rPr>
              <a:t>Information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0090" y="1843238"/>
            <a:ext cx="6337520" cy="454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a2e2"/>
                </a:solidFill>
                <a:latin typeface="FLTPMD+ArialMT"/>
                <a:cs typeface="FLTPMD+ArialMT"/>
              </a:rPr>
              <a:t>•</a:t>
            </a:r>
            <a:r>
              <a:rPr dirty="0" sz="2850" spc="89">
                <a:solidFill>
                  <a:srgbClr val="00a2e2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IDS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Pharmacy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Email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–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Ids@mfa.gwu.edu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7290" y="2293980"/>
            <a:ext cx="5175648" cy="1801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2450" spc="329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Dorinne</a:t>
            </a:r>
            <a:r>
              <a:rPr dirty="0" sz="2400" spc="-5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Mettle-Amuah,</a:t>
            </a:r>
            <a:r>
              <a:rPr dirty="0" sz="2400" spc="-56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PharmD,</a:t>
            </a:r>
            <a:r>
              <a:rPr dirty="0" sz="2400" spc="-5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BCPS</a:t>
            </a:r>
          </a:p>
          <a:p>
            <a:pPr marL="457200" marR="0">
              <a:lnSpc>
                <a:spcPts val="2290"/>
              </a:lnSpc>
              <a:spcBef>
                <a:spcPts val="299"/>
              </a:spcBef>
              <a:spcAft>
                <a:spcPts val="0"/>
              </a:spcAft>
            </a:pPr>
            <a:r>
              <a:rPr dirty="0" sz="2050">
                <a:solidFill>
                  <a:srgbClr val="878886"/>
                </a:solidFill>
                <a:latin typeface="FLTPMD+ArialMT"/>
                <a:cs typeface="FLTPMD+ArialMT"/>
              </a:rPr>
              <a:t>•</a:t>
            </a:r>
            <a:r>
              <a:rPr dirty="0" sz="2050" spc="569">
                <a:solidFill>
                  <a:srgbClr val="878886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878886"/>
                </a:solidFill>
                <a:latin typeface="Calibri"/>
                <a:cs typeface="Calibri"/>
              </a:rPr>
              <a:t>Office:</a:t>
            </a:r>
            <a:r>
              <a:rPr dirty="0" sz="2000" i="1">
                <a:solidFill>
                  <a:srgbClr val="878886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878886"/>
                </a:solidFill>
                <a:latin typeface="Calibri"/>
                <a:cs typeface="Calibri"/>
              </a:rPr>
              <a:t>202-741-3624</a:t>
            </a:r>
          </a:p>
          <a:p>
            <a:pPr marL="457200" marR="0">
              <a:lnSpc>
                <a:spcPts val="2290"/>
              </a:lnSpc>
              <a:spcBef>
                <a:spcPts val="304"/>
              </a:spcBef>
              <a:spcAft>
                <a:spcPts val="0"/>
              </a:spcAft>
            </a:pPr>
            <a:r>
              <a:rPr dirty="0" sz="2050">
                <a:solidFill>
                  <a:srgbClr val="878886"/>
                </a:solidFill>
                <a:latin typeface="FLTPMD+ArialMT"/>
                <a:cs typeface="FLTPMD+ArialMT"/>
              </a:rPr>
              <a:t>•</a:t>
            </a:r>
            <a:r>
              <a:rPr dirty="0" sz="2050" spc="569">
                <a:solidFill>
                  <a:srgbClr val="878886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878886"/>
                </a:solidFill>
                <a:latin typeface="Calibri"/>
                <a:cs typeface="Calibri"/>
              </a:rPr>
              <a:t>Fax:</a:t>
            </a:r>
            <a:r>
              <a:rPr dirty="0" sz="2000" i="1">
                <a:solidFill>
                  <a:srgbClr val="878886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878886"/>
                </a:solidFill>
                <a:latin typeface="Calibri"/>
                <a:cs typeface="Calibri"/>
              </a:rPr>
              <a:t>202-741-3621</a:t>
            </a:r>
          </a:p>
          <a:p>
            <a:pPr marL="0" marR="0">
              <a:lnSpc>
                <a:spcPts val="2737"/>
              </a:lnSpc>
              <a:spcBef>
                <a:spcPts val="279"/>
              </a:spcBef>
              <a:spcAft>
                <a:spcPts val="0"/>
              </a:spcAft>
            </a:pPr>
            <a:r>
              <a:rPr dirty="0" sz="24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2450" spc="329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Michael</a:t>
            </a:r>
            <a:r>
              <a:rPr dirty="0" sz="2400" spc="-56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Williams,</a:t>
            </a:r>
            <a:r>
              <a:rPr dirty="0" sz="2400" spc="-5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PharmD</a:t>
            </a:r>
          </a:p>
          <a:p>
            <a:pPr marL="457200" marR="0">
              <a:lnSpc>
                <a:spcPts val="2290"/>
              </a:lnSpc>
              <a:spcBef>
                <a:spcPts val="299"/>
              </a:spcBef>
              <a:spcAft>
                <a:spcPts val="0"/>
              </a:spcAft>
            </a:pPr>
            <a:r>
              <a:rPr dirty="0" sz="2050">
                <a:solidFill>
                  <a:srgbClr val="878886"/>
                </a:solidFill>
                <a:latin typeface="FLTPMD+ArialMT"/>
                <a:cs typeface="FLTPMD+ArialMT"/>
              </a:rPr>
              <a:t>•</a:t>
            </a:r>
            <a:r>
              <a:rPr dirty="0" sz="2050" spc="569">
                <a:solidFill>
                  <a:srgbClr val="878886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878886"/>
                </a:solidFill>
                <a:latin typeface="Calibri"/>
                <a:cs typeface="Calibri"/>
              </a:rPr>
              <a:t>Office:</a:t>
            </a:r>
            <a:r>
              <a:rPr dirty="0" sz="2000" i="1">
                <a:solidFill>
                  <a:srgbClr val="878886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878886"/>
                </a:solidFill>
                <a:latin typeface="Calibri"/>
                <a:cs typeface="Calibri"/>
              </a:rPr>
              <a:t>202-741-3624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34490" y="4096002"/>
            <a:ext cx="2304246" cy="337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878886"/>
                </a:solidFill>
                <a:latin typeface="FLTPMD+ArialMT"/>
                <a:cs typeface="FLTPMD+ArialMT"/>
              </a:rPr>
              <a:t>•</a:t>
            </a:r>
            <a:r>
              <a:rPr dirty="0" sz="2050" spc="569">
                <a:solidFill>
                  <a:srgbClr val="878886"/>
                </a:solidFill>
                <a:latin typeface="Times New Roman"/>
                <a:cs typeface="Times New Roman"/>
              </a:rPr>
              <a:t> </a:t>
            </a:r>
            <a:r>
              <a:rPr dirty="0" sz="2000" i="1">
                <a:solidFill>
                  <a:srgbClr val="878886"/>
                </a:solidFill>
                <a:latin typeface="Calibri"/>
                <a:cs typeface="Calibri"/>
              </a:rPr>
              <a:t>Fax:</a:t>
            </a:r>
            <a:r>
              <a:rPr dirty="0" sz="2000" i="1">
                <a:solidFill>
                  <a:srgbClr val="878886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878886"/>
                </a:solidFill>
                <a:latin typeface="Calibri"/>
                <a:cs typeface="Calibri"/>
              </a:rPr>
              <a:t>202-741-3621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0090" y="4490934"/>
            <a:ext cx="7269025" cy="8387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a2e2"/>
                </a:solidFill>
                <a:latin typeface="FLTPMD+ArialMT"/>
                <a:cs typeface="FLTPMD+ArialMT"/>
              </a:rPr>
              <a:t>•</a:t>
            </a:r>
            <a:r>
              <a:rPr dirty="0" sz="2850" spc="89">
                <a:solidFill>
                  <a:srgbClr val="00a2e2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Address: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2150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Pennsylvania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Ave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NW,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Suite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6A-</a:t>
            </a:r>
          </a:p>
          <a:p>
            <a:pPr marL="22860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404,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Washington,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DC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a2e2"/>
                </a:solidFill>
                <a:latin typeface="Calibri"/>
                <a:cs typeface="Calibri"/>
              </a:rPr>
              <a:t>20037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77290" y="5325724"/>
            <a:ext cx="3241190" cy="395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2450" spc="329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Hours:</a:t>
            </a:r>
            <a:r>
              <a:rPr dirty="0" sz="2400" spc="-5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4d6d"/>
                </a:solidFill>
                <a:latin typeface="Calibri"/>
                <a:cs typeface="Calibri"/>
              </a:rPr>
              <a:t>7:30am-4:00pm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268335" y="6475821"/>
            <a:ext cx="30688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96a3"/>
                </a:solidFill>
                <a:latin typeface="Calibri"/>
                <a:cs typeface="Calibri"/>
              </a:rPr>
              <a:t>87</a:t>
            </a:r>
          </a:p>
        </p:txBody>
      </p:sp>
    </p:spTree>
  </p:cSld>
  <p:clrMapOvr>
    <a:masterClrMapping/>
  </p:clrMapOvr>
</p:sld>
</file>

<file path=ppt/slides/slide8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7166" y="658580"/>
            <a:ext cx="7124233" cy="1705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3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162e55"/>
                </a:solidFill>
                <a:latin typeface="KQRDNS+ArialNarrow-Bold"/>
                <a:cs typeface="KQRDNS+ArialNarrow-Bold"/>
              </a:rPr>
              <a:t>Getting</a:t>
            </a:r>
            <a:r>
              <a:rPr dirty="0" sz="3600" b="1">
                <a:solidFill>
                  <a:srgbClr val="162e55"/>
                </a:solidFill>
                <a:latin typeface="KQRDNS+ArialNarrow-Bold"/>
                <a:cs typeface="KQRDNS+ArialNarrow-Bold"/>
              </a:rPr>
              <a:t> </a:t>
            </a:r>
            <a:r>
              <a:rPr dirty="0" sz="3600" b="1">
                <a:solidFill>
                  <a:srgbClr val="162e55"/>
                </a:solidFill>
                <a:latin typeface="KQRDNS+ArialNarrow-Bold"/>
                <a:cs typeface="KQRDNS+ArialNarrow-Bold"/>
              </a:rPr>
              <a:t>Started</a:t>
            </a:r>
            <a:r>
              <a:rPr dirty="0" sz="3600" b="1">
                <a:solidFill>
                  <a:srgbClr val="162e55"/>
                </a:solidFill>
                <a:latin typeface="KQRDNS+ArialNarrow-Bold"/>
                <a:cs typeface="KQRDNS+ArialNarrow-Bold"/>
              </a:rPr>
              <a:t> </a:t>
            </a:r>
            <a:r>
              <a:rPr dirty="0" sz="3600" b="1">
                <a:solidFill>
                  <a:srgbClr val="162e55"/>
                </a:solidFill>
                <a:latin typeface="KQRDNS+ArialNarrow-Bold"/>
                <a:cs typeface="KQRDNS+ArialNarrow-Bold"/>
              </a:rPr>
              <a:t>as</a:t>
            </a:r>
            <a:r>
              <a:rPr dirty="0" sz="3600" b="1">
                <a:solidFill>
                  <a:srgbClr val="162e55"/>
                </a:solidFill>
                <a:latin typeface="KQRDNS+ArialNarrow-Bold"/>
                <a:cs typeface="KQRDNS+ArialNarrow-Bold"/>
              </a:rPr>
              <a:t> </a:t>
            </a:r>
            <a:r>
              <a:rPr dirty="0" sz="3600" b="1">
                <a:solidFill>
                  <a:srgbClr val="162e55"/>
                </a:solidFill>
                <a:latin typeface="KQRDNS+ArialNarrow-Bold"/>
                <a:cs typeface="KQRDNS+ArialNarrow-Bold"/>
              </a:rPr>
              <a:t>an</a:t>
            </a:r>
            <a:r>
              <a:rPr dirty="0" sz="3600" b="1">
                <a:solidFill>
                  <a:srgbClr val="162e55"/>
                </a:solidFill>
                <a:latin typeface="KQRDNS+ArialNarrow-Bold"/>
                <a:cs typeface="KQRDNS+ArialNarrow-Bold"/>
              </a:rPr>
              <a:t> </a:t>
            </a:r>
            <a:r>
              <a:rPr dirty="0" sz="3600" b="1">
                <a:solidFill>
                  <a:srgbClr val="162e55"/>
                </a:solidFill>
                <a:latin typeface="KQRDNS+ArialNarrow-Bold"/>
                <a:cs typeface="KQRDNS+ArialNarrow-Bold"/>
              </a:rPr>
              <a:t>Investigator</a:t>
            </a:r>
            <a:r>
              <a:rPr dirty="0" sz="3600" b="1">
                <a:solidFill>
                  <a:srgbClr val="162e55"/>
                </a:solidFill>
                <a:latin typeface="KQRDNS+ArialNarrow-Bold"/>
                <a:cs typeface="KQRDNS+ArialNarrow-Bold"/>
              </a:rPr>
              <a:t> </a:t>
            </a:r>
            <a:r>
              <a:rPr dirty="0" sz="3600" b="1">
                <a:solidFill>
                  <a:srgbClr val="162e55"/>
                </a:solidFill>
                <a:latin typeface="KQRDNS+ArialNarrow-Bold"/>
                <a:cs typeface="KQRDNS+ArialNarrow-Bold"/>
              </a:rPr>
              <a:t>in</a:t>
            </a:r>
            <a:r>
              <a:rPr dirty="0" sz="3600" b="1">
                <a:solidFill>
                  <a:srgbClr val="162e55"/>
                </a:solidFill>
                <a:latin typeface="KQRDNS+ArialNarrow-Bold"/>
                <a:cs typeface="KQRDNS+ArialNarrow-Bold"/>
              </a:rPr>
              <a:t> </a:t>
            </a:r>
            <a:r>
              <a:rPr dirty="0" sz="3600" b="1">
                <a:solidFill>
                  <a:srgbClr val="162e55"/>
                </a:solidFill>
                <a:latin typeface="KQRDNS+ArialNarrow-Bold"/>
                <a:cs typeface="KQRDNS+ArialNarrow-Bold"/>
              </a:rPr>
              <a:t>an</a:t>
            </a:r>
          </a:p>
          <a:p>
            <a:pPr marL="0" marR="0">
              <a:lnSpc>
                <a:spcPts val="413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3600" b="1">
                <a:solidFill>
                  <a:srgbClr val="162e55"/>
                </a:solidFill>
                <a:latin typeface="KQRDNS+ArialNarrow-Bold"/>
                <a:cs typeface="KQRDNS+ArialNarrow-Bold"/>
              </a:rPr>
              <a:t>Externally</a:t>
            </a:r>
            <a:r>
              <a:rPr dirty="0" sz="3600" b="1">
                <a:solidFill>
                  <a:srgbClr val="162e55"/>
                </a:solidFill>
                <a:latin typeface="KQRDNS+ArialNarrow-Bold"/>
                <a:cs typeface="KQRDNS+ArialNarrow-Bold"/>
              </a:rPr>
              <a:t> </a:t>
            </a:r>
            <a:r>
              <a:rPr dirty="0" sz="3600" b="1">
                <a:solidFill>
                  <a:srgbClr val="162e55"/>
                </a:solidFill>
                <a:latin typeface="KQRDNS+ArialNarrow-Bold"/>
                <a:cs typeface="KQRDNS+ArialNarrow-Bold"/>
              </a:rPr>
              <a:t>Sponsored</a:t>
            </a:r>
            <a:r>
              <a:rPr dirty="0" sz="3600" b="1">
                <a:solidFill>
                  <a:srgbClr val="162e55"/>
                </a:solidFill>
                <a:latin typeface="KQRDNS+ArialNarrow-Bold"/>
                <a:cs typeface="KQRDNS+ArialNarrow-Bold"/>
              </a:rPr>
              <a:t> </a:t>
            </a:r>
            <a:r>
              <a:rPr dirty="0" sz="3600" b="1">
                <a:solidFill>
                  <a:srgbClr val="162e55"/>
                </a:solidFill>
                <a:latin typeface="KQRDNS+ArialNarrow-Bold"/>
                <a:cs typeface="KQRDNS+ArialNarrow-Bold"/>
              </a:rPr>
              <a:t>Study</a:t>
            </a:r>
          </a:p>
          <a:p>
            <a:pPr marL="729673" marR="0">
              <a:lnSpc>
                <a:spcPts val="3000"/>
              </a:lnSpc>
              <a:spcBef>
                <a:spcPts val="1631"/>
              </a:spcBef>
              <a:spcAft>
                <a:spcPts val="0"/>
              </a:spcAft>
            </a:pPr>
            <a:r>
              <a:rPr dirty="0" sz="3000" b="1">
                <a:solidFill>
                  <a:srgbClr val="c00000"/>
                </a:solidFill>
                <a:latin typeface="Calibri"/>
                <a:cs typeface="Calibri"/>
              </a:rPr>
              <a:t>@</a:t>
            </a:r>
            <a:r>
              <a:rPr dirty="0" sz="30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c00000"/>
                </a:solidFill>
                <a:latin typeface="Calibri"/>
                <a:cs typeface="Calibri"/>
              </a:rPr>
              <a:t>Children’s</a:t>
            </a:r>
            <a:r>
              <a:rPr dirty="0" sz="30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c00000"/>
                </a:solidFill>
                <a:latin typeface="Calibri"/>
                <a:cs typeface="Calibri"/>
              </a:rPr>
              <a:t>National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59640" y="3101704"/>
            <a:ext cx="3314067" cy="10286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4a4429"/>
                </a:solidFill>
                <a:latin typeface="KQRDNS+ArialNarrow-Bold"/>
                <a:cs typeface="KQRDNS+ArialNarrow-Bold"/>
              </a:rPr>
              <a:t>Jurran</a:t>
            </a:r>
            <a:r>
              <a:rPr dirty="0" sz="2200" b="1">
                <a:solidFill>
                  <a:srgbClr val="4a4429"/>
                </a:solidFill>
                <a:latin typeface="KQRDNS+ArialNarrow-Bold"/>
                <a:cs typeface="KQRDNS+ArialNarrow-Bold"/>
              </a:rPr>
              <a:t> </a:t>
            </a:r>
            <a:r>
              <a:rPr dirty="0" sz="2200" b="1">
                <a:solidFill>
                  <a:srgbClr val="4a4429"/>
                </a:solidFill>
                <a:latin typeface="KQRDNS+ArialNarrow-Bold"/>
                <a:cs typeface="KQRDNS+ArialNarrow-Bold"/>
              </a:rPr>
              <a:t>Wilson</a:t>
            </a:r>
          </a:p>
          <a:p>
            <a:pPr marL="0" marR="0">
              <a:lnSpc>
                <a:spcPts val="2524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Program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Lead,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CTSI-CN</a:t>
            </a:r>
          </a:p>
          <a:p>
            <a:pPr marL="0" marR="0">
              <a:lnSpc>
                <a:spcPts val="252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2200" u="sng">
                <a:solidFill>
                  <a:srgbClr val="00a2e2"/>
                </a:solidFill>
                <a:latin typeface="FAWARU+ArialNarrow"/>
                <a:cs typeface="FAWARU+Arial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juwilson@childrensnational.org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59640" y="4906236"/>
            <a:ext cx="3510172" cy="10286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4a4429"/>
                </a:solidFill>
                <a:latin typeface="KQRDNS+ArialNarrow-Bold"/>
                <a:cs typeface="KQRDNS+ArialNarrow-Bold"/>
              </a:rPr>
              <a:t>Patrick</a:t>
            </a:r>
            <a:r>
              <a:rPr dirty="0" sz="2200" b="1">
                <a:solidFill>
                  <a:srgbClr val="4a4429"/>
                </a:solidFill>
                <a:latin typeface="KQRDNS+ArialNarrow-Bold"/>
                <a:cs typeface="KQRDNS+ArialNarrow-Bold"/>
              </a:rPr>
              <a:t> </a:t>
            </a:r>
            <a:r>
              <a:rPr dirty="0" sz="2200" b="1">
                <a:solidFill>
                  <a:srgbClr val="4a4429"/>
                </a:solidFill>
                <a:latin typeface="KQRDNS+ArialNarrow-Bold"/>
                <a:cs typeface="KQRDNS+ArialNarrow-Bold"/>
              </a:rPr>
              <a:t>O’Keefe</a:t>
            </a:r>
          </a:p>
          <a:p>
            <a:pPr marL="0" marR="0">
              <a:lnSpc>
                <a:spcPts val="2524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Administrative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Director,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CTSI-CN</a:t>
            </a:r>
          </a:p>
          <a:p>
            <a:pPr marL="0" marR="0">
              <a:lnSpc>
                <a:spcPts val="252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2200" u="sng">
                <a:solidFill>
                  <a:srgbClr val="00a2e2"/>
                </a:solidFill>
                <a:latin typeface="FAWARU+ArialNarrow"/>
                <a:cs typeface="FAWARU+Arial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pokeefe@childrensnational.org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90022" y="6604308"/>
            <a:ext cx="5218883" cy="1692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32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©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2022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CTSI-CN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|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CLINICAL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AND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TRANSLATIONAL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SCIENCE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INSTITUTE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AT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CHILDREN'S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NATIONAL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|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CTSICN.ORG</a:t>
            </a:r>
          </a:p>
        </p:txBody>
      </p:sp>
    </p:spTree>
  </p:cSld>
  <p:clrMapOvr>
    <a:masterClrMapping/>
  </p:clrMapOvr>
</p:sld>
</file>

<file path=ppt/slides/slide8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2108" y="665283"/>
            <a:ext cx="6646256" cy="5044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71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62e55"/>
                </a:solidFill>
                <a:latin typeface="KQRDNS+ArialNarrow-Bold"/>
                <a:cs typeface="KQRDNS+ArialNarrow-Bold"/>
              </a:rPr>
              <a:t>What</a:t>
            </a:r>
            <a:r>
              <a:rPr dirty="0" sz="3200" b="1">
                <a:solidFill>
                  <a:srgbClr val="162e55"/>
                </a:solidFill>
                <a:latin typeface="KQRDNS+ArialNarrow-Bold"/>
                <a:cs typeface="KQRDNS+ArialNarrow-Bold"/>
              </a:rPr>
              <a:t> </a:t>
            </a:r>
            <a:r>
              <a:rPr dirty="0" sz="3200" b="1">
                <a:solidFill>
                  <a:srgbClr val="162e55"/>
                </a:solidFill>
                <a:latin typeface="KQRDNS+ArialNarrow-Bold"/>
                <a:cs typeface="KQRDNS+ArialNarrow-Bold"/>
              </a:rPr>
              <a:t>is</a:t>
            </a:r>
            <a:r>
              <a:rPr dirty="0" sz="3200" b="1">
                <a:solidFill>
                  <a:srgbClr val="162e55"/>
                </a:solidFill>
                <a:latin typeface="KQRDNS+ArialNarrow-Bold"/>
                <a:cs typeface="KQRDNS+ArialNarrow-Bold"/>
              </a:rPr>
              <a:t> </a:t>
            </a:r>
            <a:r>
              <a:rPr dirty="0" sz="3200" b="1">
                <a:solidFill>
                  <a:srgbClr val="162e55"/>
                </a:solidFill>
                <a:latin typeface="KQRDNS+ArialNarrow-Bold"/>
                <a:cs typeface="KQRDNS+ArialNarrow-Bold"/>
              </a:rPr>
              <a:t>Externally</a:t>
            </a:r>
            <a:r>
              <a:rPr dirty="0" sz="3200" b="1">
                <a:solidFill>
                  <a:srgbClr val="162e55"/>
                </a:solidFill>
                <a:latin typeface="KQRDNS+ArialNarrow-Bold"/>
                <a:cs typeface="KQRDNS+ArialNarrow-Bold"/>
              </a:rPr>
              <a:t> </a:t>
            </a:r>
            <a:r>
              <a:rPr dirty="0" sz="3200" b="1">
                <a:solidFill>
                  <a:srgbClr val="162e55"/>
                </a:solidFill>
                <a:latin typeface="KQRDNS+ArialNarrow-Bold"/>
                <a:cs typeface="KQRDNS+ArialNarrow-Bold"/>
              </a:rPr>
              <a:t>Sponsored</a:t>
            </a:r>
            <a:r>
              <a:rPr dirty="0" sz="3200" b="1">
                <a:solidFill>
                  <a:srgbClr val="162e55"/>
                </a:solidFill>
                <a:latin typeface="KQRDNS+ArialNarrow-Bold"/>
                <a:cs typeface="KQRDNS+ArialNarrow-Bold"/>
              </a:rPr>
              <a:t> </a:t>
            </a:r>
            <a:r>
              <a:rPr dirty="0" sz="3200" b="1">
                <a:solidFill>
                  <a:srgbClr val="162e55"/>
                </a:solidFill>
                <a:latin typeface="KQRDNS+ArialNarrow-Bold"/>
                <a:cs typeface="KQRDNS+ArialNarrow-Bold"/>
              </a:rPr>
              <a:t>Research?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22119" y="1532176"/>
            <a:ext cx="4315473" cy="358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Any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externally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funded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research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activity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22119" y="1890926"/>
            <a:ext cx="4913670" cy="14349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which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a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formal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written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agreement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(i.e.,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a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grant,</a:t>
            </a:r>
          </a:p>
          <a:p>
            <a:pPr marL="0" marR="0">
              <a:lnSpc>
                <a:spcPts val="2524"/>
              </a:lnSpc>
              <a:spcBef>
                <a:spcPts val="300"/>
              </a:spcBef>
              <a:spcAft>
                <a:spcPts val="0"/>
              </a:spcAft>
            </a:pP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contract,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or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cooperative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agreement),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is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entered</a:t>
            </a:r>
          </a:p>
          <a:p>
            <a:pPr marL="0" marR="0">
              <a:lnSpc>
                <a:spcPts val="2524"/>
              </a:lnSpc>
              <a:spcBef>
                <a:spcPts val="350"/>
              </a:spcBef>
              <a:spcAft>
                <a:spcPts val="0"/>
              </a:spcAft>
            </a:pP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into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by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the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institution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and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an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external</a:t>
            </a:r>
          </a:p>
          <a:p>
            <a:pPr marL="0" marR="0">
              <a:lnSpc>
                <a:spcPts val="2524"/>
              </a:lnSpc>
              <a:spcBef>
                <a:spcPts val="300"/>
              </a:spcBef>
              <a:spcAft>
                <a:spcPts val="0"/>
              </a:spcAft>
            </a:pPr>
            <a:r>
              <a:rPr dirty="0" sz="2200">
                <a:solidFill>
                  <a:srgbClr val="4a4429"/>
                </a:solidFill>
                <a:latin typeface="FAWARU+ArialNarrow"/>
                <a:cs typeface="FAWARU+ArialNarrow"/>
              </a:rPr>
              <a:t>organization.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22119" y="3424735"/>
            <a:ext cx="2826518" cy="329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Includes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research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funded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by: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22119" y="3828352"/>
            <a:ext cx="4626870" cy="10059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4a4429"/>
                </a:solidFill>
                <a:latin typeface="TFDNIC+SymbolMT"/>
                <a:cs typeface="TFDNIC+SymbolMT"/>
              </a:rPr>
              <a:t></a:t>
            </a:r>
            <a:r>
              <a:rPr dirty="0" sz="2050" spc="1244">
                <a:solidFill>
                  <a:srgbClr val="4a442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Industry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(i.e.,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Pharma/CRO,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Biotech)</a:t>
            </a:r>
          </a:p>
          <a:p>
            <a:pPr marL="0" marR="0">
              <a:lnSpc>
                <a:spcPts val="2511"/>
              </a:lnSpc>
              <a:spcBef>
                <a:spcPts val="56"/>
              </a:spcBef>
              <a:spcAft>
                <a:spcPts val="0"/>
              </a:spcAft>
            </a:pPr>
            <a:r>
              <a:rPr dirty="0" sz="2050">
                <a:solidFill>
                  <a:srgbClr val="4a4429"/>
                </a:solidFill>
                <a:latin typeface="TFDNIC+SymbolMT"/>
                <a:cs typeface="TFDNIC+SymbolMT"/>
              </a:rPr>
              <a:t></a:t>
            </a:r>
            <a:r>
              <a:rPr dirty="0" sz="2050" spc="1244">
                <a:solidFill>
                  <a:srgbClr val="4a442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Private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organizations/corporate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entities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(e.g.,</a:t>
            </a:r>
          </a:p>
          <a:p>
            <a:pPr marL="342900" marR="0">
              <a:lnSpc>
                <a:spcPts val="2294"/>
              </a:lnSpc>
              <a:spcBef>
                <a:spcPts val="246"/>
              </a:spcBef>
              <a:spcAft>
                <a:spcPts val="0"/>
              </a:spcAft>
            </a:pP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technology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companies;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vendors)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22119" y="4806760"/>
            <a:ext cx="4765300" cy="3570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4a4429"/>
                </a:solidFill>
                <a:latin typeface="TFDNIC+SymbolMT"/>
                <a:cs typeface="TFDNIC+SymbolMT"/>
              </a:rPr>
              <a:t></a:t>
            </a:r>
            <a:r>
              <a:rPr dirty="0" sz="2050" spc="1244">
                <a:solidFill>
                  <a:srgbClr val="4a442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Cooperative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research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agreements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(e.g.,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COG,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22119" y="5157015"/>
            <a:ext cx="4419131" cy="9818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2900" marR="0">
              <a:lnSpc>
                <a:spcPts val="22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PCORnet,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PECARN)</a:t>
            </a:r>
          </a:p>
          <a:p>
            <a:pPr marL="0" marR="0">
              <a:lnSpc>
                <a:spcPts val="2511"/>
              </a:lnSpc>
              <a:spcBef>
                <a:spcPts val="83"/>
              </a:spcBef>
              <a:spcAft>
                <a:spcPts val="0"/>
              </a:spcAft>
            </a:pPr>
            <a:r>
              <a:rPr dirty="0" sz="2050">
                <a:solidFill>
                  <a:srgbClr val="4a4429"/>
                </a:solidFill>
                <a:latin typeface="TFDNIC+SymbolMT"/>
                <a:cs typeface="TFDNIC+SymbolMT"/>
              </a:rPr>
              <a:t></a:t>
            </a:r>
            <a:r>
              <a:rPr dirty="0" sz="2050" spc="1244">
                <a:solidFill>
                  <a:srgbClr val="4a442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Federally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funded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research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(e.g.,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funded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by</a:t>
            </a:r>
          </a:p>
          <a:p>
            <a:pPr marL="342900" marR="0">
              <a:lnSpc>
                <a:spcPts val="2294"/>
              </a:lnSpc>
              <a:spcBef>
                <a:spcPts val="246"/>
              </a:spcBef>
              <a:spcAft>
                <a:spcPts val="0"/>
              </a:spcAft>
            </a:pP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HHS)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222119" y="6111304"/>
            <a:ext cx="2463331" cy="3570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4a4429"/>
                </a:solidFill>
                <a:latin typeface="TFDNIC+SymbolMT"/>
                <a:cs typeface="TFDNIC+SymbolMT"/>
              </a:rPr>
              <a:t></a:t>
            </a:r>
            <a:r>
              <a:rPr dirty="0" sz="2050" spc="1244">
                <a:solidFill>
                  <a:srgbClr val="4a442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State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funded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000">
                <a:solidFill>
                  <a:srgbClr val="4a4429"/>
                </a:solidFill>
                <a:latin typeface="FAWARU+ArialNarrow"/>
                <a:cs typeface="FAWARU+ArialNarrow"/>
              </a:rPr>
              <a:t>projects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90022" y="6604308"/>
            <a:ext cx="5218883" cy="1692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32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©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2022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CTSI-CN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|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CLINICAL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AND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TRANSLATIONAL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SCIENCE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INSTITUTE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AT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CHILDREN'S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NATIONAL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|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CTSICN.ORG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43944" y="614794"/>
            <a:ext cx="4009590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Calibri"/>
                <a:cs typeface="Calibri"/>
              </a:rPr>
              <a:t>During</a:t>
            </a:r>
            <a:r>
              <a:rPr dirty="0" sz="4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4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39" y="1617815"/>
            <a:ext cx="6849968" cy="454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850" spc="9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best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8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assure</a:t>
            </a:r>
            <a:r>
              <a:rPr dirty="0" sz="2800" spc="40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850" spc="9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Remember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39" y="2062827"/>
            <a:ext cx="4002453" cy="36367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290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hitting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recruitment</a:t>
            </a:r>
          </a:p>
          <a:p>
            <a:pPr marL="34290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expectations</a:t>
            </a:r>
          </a:p>
          <a:p>
            <a:pPr marL="0" marR="0">
              <a:lnSpc>
                <a:spcPts val="3183"/>
              </a:lnSpc>
              <a:spcBef>
                <a:spcPts val="415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850" spc="9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dirty="0" sz="28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not,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analyze</a:t>
            </a:r>
          </a:p>
          <a:p>
            <a:pPr marL="34290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why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</a:p>
          <a:p>
            <a:pPr marL="342900" marR="0">
              <a:lnSpc>
                <a:spcPts val="2800"/>
              </a:lnSpc>
              <a:spcBef>
                <a:spcPts val="27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team</a:t>
            </a:r>
          </a:p>
          <a:p>
            <a:pPr marL="0" marR="0">
              <a:lnSpc>
                <a:spcPts val="3183"/>
              </a:lnSpc>
              <a:spcBef>
                <a:spcPts val="415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850" spc="9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responsive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8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34290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sponsor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8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available</a:t>
            </a:r>
          </a:p>
          <a:p>
            <a:pPr marL="34290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routine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inspection</a:t>
            </a:r>
          </a:p>
          <a:p>
            <a:pPr marL="34290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site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audit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82540" y="2062827"/>
            <a:ext cx="3531848" cy="2313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subcontract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NOT</a:t>
            </a:r>
          </a:p>
          <a:p>
            <a:pPr marL="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REVENUE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8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you,</a:t>
            </a:r>
            <a:r>
              <a:rPr dirty="0" sz="2800" spc="-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strike="sngStrike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</a:p>
          <a:p>
            <a:pPr marL="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 strike="sngStrike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2800" spc="-68" strike="sngStrike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spc="-17" strike="sngStrike">
                <a:solidFill>
                  <a:srgbClr val="000000"/>
                </a:solidFill>
                <a:latin typeface="Calibri"/>
                <a:cs typeface="Calibri"/>
              </a:rPr>
              <a:t>costs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don’t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think</a:t>
            </a:r>
          </a:p>
          <a:p>
            <a:pPr marL="0" marR="0">
              <a:lnSpc>
                <a:spcPts val="2800"/>
              </a:lnSpc>
              <a:spcBef>
                <a:spcPts val="27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brought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$250,000</a:t>
            </a:r>
          </a:p>
          <a:p>
            <a:pPr marL="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8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support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directly,</a:t>
            </a:r>
          </a:p>
          <a:p>
            <a:pPr marL="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 strike="sngStrike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dirty="0" sz="2800" spc="-67" strike="sngStrike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strike="sngStrike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2800" spc="-68" strike="sngStrike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strike="sngStrike">
                <a:solidFill>
                  <a:srgbClr val="000000"/>
                </a:solidFill>
                <a:latin typeface="Calibri"/>
                <a:cs typeface="Calibri"/>
              </a:rPr>
              <a:t>costs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39640" y="4391496"/>
            <a:ext cx="4022671" cy="12227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850" spc="9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dirty="0" sz="28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want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8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clinical</a:t>
            </a:r>
          </a:p>
          <a:p>
            <a:pPr marL="34290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money,</a:t>
            </a:r>
          </a:p>
          <a:p>
            <a:pPr marL="34290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better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to.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39640" y="5628984"/>
            <a:ext cx="3544509" cy="454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FLTPMD+ArialMT"/>
                <a:cs typeface="FLTPMD+ArialMT"/>
              </a:rPr>
              <a:t>•</a:t>
            </a:r>
            <a:r>
              <a:rPr dirty="0" sz="2850" spc="9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Maintain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enthusiasm</a:t>
            </a:r>
          </a:p>
        </p:txBody>
      </p:sp>
    </p:spTree>
  </p:cSld>
  <p:clrMapOvr>
    <a:masterClrMapping/>
  </p:clrMapOvr>
</p:sld>
</file>

<file path=ppt/slides/slide9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9265" y="295865"/>
            <a:ext cx="7274988" cy="9921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71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62e55"/>
                </a:solidFill>
                <a:latin typeface="KQRDNS+ArialNarrow-Bold"/>
                <a:cs typeface="KQRDNS+ArialNarrow-Bold"/>
              </a:rPr>
              <a:t>Externally</a:t>
            </a:r>
            <a:r>
              <a:rPr dirty="0" sz="3200" b="1">
                <a:solidFill>
                  <a:srgbClr val="162e55"/>
                </a:solidFill>
                <a:latin typeface="KQRDNS+ArialNarrow-Bold"/>
                <a:cs typeface="KQRDNS+ArialNarrow-Bold"/>
              </a:rPr>
              <a:t> </a:t>
            </a:r>
            <a:r>
              <a:rPr dirty="0" sz="3200" b="1">
                <a:solidFill>
                  <a:srgbClr val="162e55"/>
                </a:solidFill>
                <a:latin typeface="KQRDNS+ArialNarrow-Bold"/>
                <a:cs typeface="KQRDNS+ArialNarrow-Bold"/>
              </a:rPr>
              <a:t>Sponsored</a:t>
            </a:r>
            <a:r>
              <a:rPr dirty="0" sz="3200" b="1">
                <a:solidFill>
                  <a:srgbClr val="162e55"/>
                </a:solidFill>
                <a:latin typeface="KQRDNS+ArialNarrow-Bold"/>
                <a:cs typeface="KQRDNS+ArialNarrow-Bold"/>
              </a:rPr>
              <a:t> </a:t>
            </a:r>
            <a:r>
              <a:rPr dirty="0" sz="3200" b="1">
                <a:solidFill>
                  <a:srgbClr val="162e55"/>
                </a:solidFill>
                <a:latin typeface="KQRDNS+ArialNarrow-Bold"/>
                <a:cs typeface="KQRDNS+ArialNarrow-Bold"/>
              </a:rPr>
              <a:t>Research</a:t>
            </a:r>
            <a:r>
              <a:rPr dirty="0" sz="3200" b="1">
                <a:solidFill>
                  <a:srgbClr val="162e55"/>
                </a:solidFill>
                <a:latin typeface="KQRDNS+ArialNarrow-Bold"/>
                <a:cs typeface="KQRDNS+ArialNarrow-Bold"/>
              </a:rPr>
              <a:t> </a:t>
            </a:r>
            <a:r>
              <a:rPr dirty="0" sz="3200" b="1">
                <a:solidFill>
                  <a:srgbClr val="162e55"/>
                </a:solidFill>
                <a:latin typeface="KQRDNS+ArialNarrow-Bold"/>
                <a:cs typeface="KQRDNS+ArialNarrow-Bold"/>
              </a:rPr>
              <a:t>at</a:t>
            </a:r>
            <a:r>
              <a:rPr dirty="0" sz="3200" b="1">
                <a:solidFill>
                  <a:srgbClr val="162e55"/>
                </a:solidFill>
                <a:latin typeface="KQRDNS+ArialNarrow-Bold"/>
                <a:cs typeface="KQRDNS+ArialNarrow-Bold"/>
              </a:rPr>
              <a:t> </a:t>
            </a:r>
            <a:r>
              <a:rPr dirty="0" sz="3200" b="1">
                <a:solidFill>
                  <a:srgbClr val="162e55"/>
                </a:solidFill>
                <a:latin typeface="KQRDNS+ArialNarrow-Bold"/>
                <a:cs typeface="KQRDNS+ArialNarrow-Bold"/>
              </a:rPr>
              <a:t>Children’s</a:t>
            </a:r>
          </a:p>
          <a:p>
            <a:pPr marL="0" marR="0">
              <a:lnSpc>
                <a:spcPts val="3671"/>
              </a:lnSpc>
              <a:spcBef>
                <a:spcPts val="118"/>
              </a:spcBef>
              <a:spcAft>
                <a:spcPts val="0"/>
              </a:spcAft>
            </a:pPr>
            <a:r>
              <a:rPr dirty="0" sz="3200" b="1">
                <a:solidFill>
                  <a:srgbClr val="162e55"/>
                </a:solidFill>
                <a:latin typeface="KQRDNS+ArialNarrow-Bold"/>
                <a:cs typeface="KQRDNS+ArialNarrow-Bold"/>
              </a:rPr>
              <a:t>National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69119" y="1534535"/>
            <a:ext cx="4826829" cy="11705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4a4429"/>
                </a:solidFill>
                <a:latin typeface="FLTPMD+ArialMT"/>
                <a:cs typeface="FLTPMD+ArialMT"/>
              </a:rPr>
              <a:t>•</a:t>
            </a:r>
            <a:r>
              <a:rPr dirty="0" sz="2450" spc="1230">
                <a:solidFill>
                  <a:srgbClr val="4a4429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At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CNH,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externally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sponsored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research</a:t>
            </a:r>
          </a:p>
          <a:p>
            <a:pPr marL="342900" marR="0">
              <a:lnSpc>
                <a:spcPts val="2753"/>
              </a:lnSpc>
              <a:spcBef>
                <a:spcPts val="267"/>
              </a:spcBef>
              <a:spcAft>
                <a:spcPts val="0"/>
              </a:spcAft>
            </a:pP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accounts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for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approx.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90%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of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total</a:t>
            </a:r>
          </a:p>
          <a:p>
            <a:pPr marL="342900" marR="0">
              <a:lnSpc>
                <a:spcPts val="2753"/>
              </a:lnSpc>
              <a:spcBef>
                <a:spcPts val="327"/>
              </a:spcBef>
              <a:spcAft>
                <a:spcPts val="0"/>
              </a:spcAft>
            </a:pP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research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funding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(&gt;$85M)</a:t>
            </a:r>
            <a:r>
              <a:rPr dirty="0" sz="2400">
                <a:solidFill>
                  <a:srgbClr val="3333cc"/>
                </a:solidFill>
                <a:latin typeface="FAWARU+ArialNarrow"/>
                <a:cs typeface="FAWARU+ArialNarrow"/>
              </a:rPr>
              <a:t>*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69119" y="2810224"/>
            <a:ext cx="4509227" cy="15619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474127"/>
                </a:solidFill>
                <a:latin typeface="FLTPMD+ArialMT"/>
                <a:cs typeface="FLTPMD+ArialMT"/>
              </a:rPr>
              <a:t>•</a:t>
            </a:r>
            <a:r>
              <a:rPr dirty="0" sz="2450" spc="1230">
                <a:solidFill>
                  <a:srgbClr val="474127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Start-up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process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can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be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convoluted</a:t>
            </a:r>
          </a:p>
          <a:p>
            <a:pPr marL="342900" marR="0">
              <a:lnSpc>
                <a:spcPts val="2753"/>
              </a:lnSpc>
              <a:spcBef>
                <a:spcPts val="267"/>
              </a:spcBef>
              <a:spcAft>
                <a:spcPts val="0"/>
              </a:spcAft>
            </a:pP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depending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on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the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complexity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of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the</a:t>
            </a:r>
          </a:p>
          <a:p>
            <a:pPr marL="342900" marR="0">
              <a:lnSpc>
                <a:spcPts val="2753"/>
              </a:lnSpc>
              <a:spcBef>
                <a:spcPts val="327"/>
              </a:spcBef>
              <a:spcAft>
                <a:spcPts val="0"/>
              </a:spcAft>
            </a:pP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study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&amp;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institutional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relationship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with</a:t>
            </a:r>
          </a:p>
          <a:p>
            <a:pPr marL="342900" marR="0">
              <a:lnSpc>
                <a:spcPts val="2753"/>
              </a:lnSpc>
              <a:spcBef>
                <a:spcPts val="327"/>
              </a:spcBef>
              <a:spcAft>
                <a:spcPts val="0"/>
              </a:spcAft>
            </a:pP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sponsor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69119" y="4477278"/>
            <a:ext cx="4870415" cy="3891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474127"/>
                </a:solidFill>
                <a:latin typeface="FLTPMD+ArialMT"/>
                <a:cs typeface="FLTPMD+ArialMT"/>
              </a:rPr>
              <a:t>•</a:t>
            </a:r>
            <a:r>
              <a:rPr dirty="0" sz="2450" spc="1230">
                <a:solidFill>
                  <a:srgbClr val="474127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Local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process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is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collaborative,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involving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12019" y="4868641"/>
            <a:ext cx="3708244" cy="3878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many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stakeholders/departments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69119" y="5361604"/>
            <a:ext cx="4702743" cy="3891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4a4429"/>
                </a:solidFill>
                <a:latin typeface="FLTPMD+ArialMT"/>
                <a:cs typeface="FLTPMD+ArialMT"/>
              </a:rPr>
              <a:t>•</a:t>
            </a:r>
            <a:r>
              <a:rPr dirty="0" sz="2450" spc="1230">
                <a:solidFill>
                  <a:srgbClr val="4a4429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Requires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access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to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Bear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Grants,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Bear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12019" y="5752967"/>
            <a:ext cx="2373462" cy="3878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Contracts,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&amp;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IRBear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2068" y="6571914"/>
            <a:ext cx="3251959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u="sng">
                <a:solidFill>
                  <a:srgbClr val="00a2e2"/>
                </a:solidFill>
                <a:latin typeface="IWGAVD+Arial-BoldMT"/>
                <a:cs typeface="IWGAVD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*CNRI</a:t>
            </a:r>
            <a:r>
              <a:rPr dirty="0" sz="1400" spc="36" b="1" u="sng">
                <a:solidFill>
                  <a:srgbClr val="00a2e2"/>
                </a:solidFill>
                <a:latin typeface="IWGAVD+Arial-BoldMT"/>
                <a:cs typeface="IWGAVD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b="1" u="sng">
                <a:solidFill>
                  <a:srgbClr val="00a2e2"/>
                </a:solidFill>
                <a:latin typeface="IWGAVD+Arial-BoldMT"/>
                <a:cs typeface="IWGAVD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ACADEMIC</a:t>
            </a:r>
            <a:r>
              <a:rPr dirty="0" sz="1400" spc="37" b="1" u="sng">
                <a:solidFill>
                  <a:srgbClr val="00a2e2"/>
                </a:solidFill>
                <a:latin typeface="IWGAVD+Arial-BoldMT"/>
                <a:cs typeface="IWGAVD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b="1" u="sng">
                <a:solidFill>
                  <a:srgbClr val="00a2e2"/>
                </a:solidFill>
                <a:latin typeface="IWGAVD+Arial-BoldMT"/>
                <a:cs typeface="IWGAVD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ANNUAL</a:t>
            </a:r>
            <a:r>
              <a:rPr dirty="0" sz="1400" spc="36" b="1" u="sng">
                <a:solidFill>
                  <a:srgbClr val="00a2e2"/>
                </a:solidFill>
                <a:latin typeface="IWGAVD+Arial-BoldMT"/>
                <a:cs typeface="IWGAVD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400" b="1" u="sng">
                <a:solidFill>
                  <a:srgbClr val="00a2e2"/>
                </a:solidFill>
                <a:latin typeface="IWGAVD+Arial-BoldMT"/>
                <a:cs typeface="IWGAVD+Arial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90022" y="6604308"/>
            <a:ext cx="5218883" cy="1692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32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©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2022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CTSI-CN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|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CLINICAL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AND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TRANSLATIONAL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SCIENCE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INSTITUTE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AT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CHILDREN'S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NATIONAL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|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CTSICN.ORG</a:t>
            </a:r>
          </a:p>
        </p:txBody>
      </p:sp>
    </p:spTree>
  </p:cSld>
  <p:clrMapOvr>
    <a:masterClrMapping/>
  </p:clrMapOvr>
</p:sld>
</file>

<file path=ppt/slides/slide9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3330" y="685565"/>
            <a:ext cx="5665238" cy="5044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71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62e55"/>
                </a:solidFill>
                <a:latin typeface="KQRDNS+ArialNarrow-Bold"/>
                <a:cs typeface="KQRDNS+ArialNarrow-Bold"/>
              </a:rPr>
              <a:t>Sponsored</a:t>
            </a:r>
            <a:r>
              <a:rPr dirty="0" sz="3200" b="1">
                <a:solidFill>
                  <a:srgbClr val="162e55"/>
                </a:solidFill>
                <a:latin typeface="KQRDNS+ArialNarrow-Bold"/>
                <a:cs typeface="KQRDNS+ArialNarrow-Bold"/>
              </a:rPr>
              <a:t> </a:t>
            </a:r>
            <a:r>
              <a:rPr dirty="0" sz="3200" b="1">
                <a:solidFill>
                  <a:srgbClr val="162e55"/>
                </a:solidFill>
                <a:latin typeface="KQRDNS+ArialNarrow-Bold"/>
                <a:cs typeface="KQRDNS+ArialNarrow-Bold"/>
              </a:rPr>
              <a:t>Research</a:t>
            </a:r>
            <a:r>
              <a:rPr dirty="0" sz="3200" b="1">
                <a:solidFill>
                  <a:srgbClr val="162e55"/>
                </a:solidFill>
                <a:latin typeface="KQRDNS+ArialNarrow-Bold"/>
                <a:cs typeface="KQRDNS+ArialNarrow-Bold"/>
              </a:rPr>
              <a:t> </a:t>
            </a:r>
            <a:r>
              <a:rPr dirty="0" sz="3200" b="1">
                <a:solidFill>
                  <a:srgbClr val="162e55"/>
                </a:solidFill>
                <a:latin typeface="KQRDNS+ArialNarrow-Bold"/>
                <a:cs typeface="KQRDNS+ArialNarrow-Bold"/>
              </a:rPr>
              <a:t>Stakeholders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78295" y="1493360"/>
            <a:ext cx="1439267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effff"/>
                </a:solidFill>
                <a:latin typeface="Calibri"/>
                <a:cs typeface="Calibri"/>
              </a:rPr>
              <a:t>Department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83931" y="1493360"/>
            <a:ext cx="62220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effff"/>
                </a:solidFill>
                <a:latin typeface="Calibri"/>
                <a:cs typeface="Calibri"/>
              </a:rPr>
              <a:t>Role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7639" y="1884875"/>
            <a:ext cx="3381483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Principal</a:t>
            </a: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Investigator/Study</a:t>
            </a: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Team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56937" y="1880151"/>
            <a:ext cx="4132809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Grantee/Collaborator;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Primary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local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stakeholder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56937" y="2208611"/>
            <a:ext cx="4387755" cy="1497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1650" spc="1260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4d6d"/>
                </a:solidFill>
                <a:latin typeface="Calibri"/>
                <a:cs typeface="Calibri"/>
              </a:rPr>
              <a:t>OGC:</a:t>
            </a:r>
            <a:r>
              <a:rPr dirty="0" sz="1600" spc="12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Primary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sponsor-facing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office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within</a:t>
            </a:r>
            <a:r>
              <a:rPr dirty="0" sz="1600" spc="-3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GCAF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dirty="0" sz="16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1650" spc="1260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4d6d"/>
                </a:solidFill>
                <a:latin typeface="Calibri"/>
                <a:cs typeface="Calibri"/>
              </a:rPr>
              <a:t>BO:</a:t>
            </a:r>
            <a:r>
              <a:rPr dirty="0" sz="16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Grant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and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Finance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Administrators</a:t>
            </a:r>
            <a:r>
              <a:rPr dirty="0" sz="1600" spc="-3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(GFAs);</a:t>
            </a:r>
          </a:p>
          <a:p>
            <a:pPr marL="28575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Proposal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budgeting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and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preparation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dirty="0" sz="16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1650" spc="1260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4d6d"/>
                </a:solidFill>
                <a:latin typeface="Calibri"/>
                <a:cs typeface="Calibri"/>
              </a:rPr>
              <a:t>GA:</a:t>
            </a:r>
            <a:r>
              <a:rPr dirty="0" sz="1600" spc="1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Financial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reporting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and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invoicing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dirty="0" sz="16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1650" spc="1260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4d6d"/>
                </a:solidFill>
                <a:latin typeface="Calibri"/>
                <a:cs typeface="Calibri"/>
              </a:rPr>
              <a:t>CTO:</a:t>
            </a:r>
            <a:r>
              <a:rPr dirty="0" sz="1600" spc="-33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Coverage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analysis;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Clinical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trial</a:t>
            </a:r>
            <a:r>
              <a:rPr dirty="0" sz="1600" spc="-3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financial</a:t>
            </a:r>
          </a:p>
          <a:p>
            <a:pPr marL="28575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management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7639" y="2250635"/>
            <a:ext cx="4037141" cy="151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Grants</a:t>
            </a: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and</a:t>
            </a: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Contracts</a:t>
            </a: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Administration</a:t>
            </a: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Finance</a:t>
            </a: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(GCAF)</a:t>
            </a:r>
          </a:p>
          <a:p>
            <a:pPr marL="0" marR="0">
              <a:lnSpc>
                <a:spcPts val="1843"/>
              </a:lnSpc>
              <a:spcBef>
                <a:spcPts val="29"/>
              </a:spcBef>
              <a:spcAft>
                <a:spcPts val="0"/>
              </a:spcAft>
            </a:pPr>
            <a:r>
              <a:rPr dirty="0" sz="16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1650" spc="1260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Office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of</a:t>
            </a:r>
            <a:r>
              <a:rPr dirty="0" sz="1600" spc="-3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Grants</a:t>
            </a:r>
            <a:r>
              <a:rPr dirty="0" sz="1600" spc="-3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&amp;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Contracts</a:t>
            </a:r>
            <a:r>
              <a:rPr dirty="0" sz="1600" spc="-3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(OGC)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dirty="0" sz="16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1650" spc="1260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Business</a:t>
            </a:r>
            <a:r>
              <a:rPr dirty="0" sz="1600" spc="-3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Office</a:t>
            </a:r>
          </a:p>
          <a:p>
            <a:pPr marL="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dirty="0" sz="16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1650" spc="1260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Grant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Accounting</a:t>
            </a:r>
          </a:p>
          <a:p>
            <a:pPr marL="0" marR="0">
              <a:lnSpc>
                <a:spcPts val="1843"/>
              </a:lnSpc>
              <a:spcBef>
                <a:spcPts val="26"/>
              </a:spcBef>
              <a:spcAft>
                <a:spcPts val="0"/>
              </a:spcAft>
            </a:pPr>
            <a:r>
              <a:rPr dirty="0" sz="16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1650" spc="1260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Clinical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Trials</a:t>
            </a:r>
            <a:r>
              <a:rPr dirty="0" sz="1600" spc="-3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Office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256937" y="3671651"/>
            <a:ext cx="225762" cy="2722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99837" y="3708951"/>
            <a:ext cx="3811599" cy="485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4d6d"/>
                </a:solidFill>
                <a:latin typeface="Calibri"/>
                <a:cs typeface="Calibri"/>
              </a:rPr>
              <a:t>OT:</a:t>
            </a:r>
            <a:r>
              <a:rPr dirty="0" sz="1600" spc="-103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Grant-funded</a:t>
            </a:r>
            <a:r>
              <a:rPr dirty="0" sz="1600" spc="-3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subawards</a:t>
            </a:r>
            <a:r>
              <a:rPr dirty="0" sz="1600" spc="-3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and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consultant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agreements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7639" y="3732610"/>
            <a:ext cx="1786550" cy="27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1650" spc="1260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Outbound</a:t>
            </a:r>
            <a:r>
              <a:rPr dirty="0" sz="1600" spc="-3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Team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7639" y="4567115"/>
            <a:ext cx="3447353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Office</a:t>
            </a: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for</a:t>
            </a: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the</a:t>
            </a: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Protection</a:t>
            </a: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of</a:t>
            </a: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Human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Subjects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56937" y="4562391"/>
            <a:ext cx="4510558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Scientific,</a:t>
            </a:r>
            <a:r>
              <a:rPr dirty="0" sz="1600" spc="-3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Ethical,</a:t>
            </a:r>
            <a:r>
              <a:rPr dirty="0" sz="1600" spc="-3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and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Regulatory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oversight;</a:t>
            </a:r>
            <a:r>
              <a:rPr dirty="0" sz="1600" spc="-3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Ancillary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review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7639" y="5073731"/>
            <a:ext cx="3113374" cy="27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1650" spc="1710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Institutional</a:t>
            </a:r>
            <a:r>
              <a:rPr dirty="0" sz="1600" spc="-3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Review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Board</a:t>
            </a:r>
            <a:r>
              <a:rPr dirty="0" sz="1600" spc="-3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(IRB)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67639" y="5446310"/>
            <a:ext cx="8120660" cy="2714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Clinical</a:t>
            </a: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&amp;</a:t>
            </a: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Translational</a:t>
            </a: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Science</a:t>
            </a: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Institute</a:t>
            </a:r>
            <a:r>
              <a:rPr dirty="0" sz="1800" spc="1915" b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Institutional</a:t>
            </a:r>
            <a:r>
              <a:rPr dirty="0" sz="1600" spc="-3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research</a:t>
            </a:r>
            <a:r>
              <a:rPr dirty="0" sz="1600" spc="-3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support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center;</a:t>
            </a:r>
            <a:r>
              <a:rPr dirty="0" sz="1600" spc="-3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Research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256937" y="5690151"/>
            <a:ext cx="4660213" cy="728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Tools/Services;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Multi-site</a:t>
            </a:r>
            <a:r>
              <a:rPr dirty="0" sz="1600" spc="-3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research</a:t>
            </a:r>
            <a:r>
              <a:rPr dirty="0" sz="1600" spc="-3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support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(Industry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&amp;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Investigator-initiated);</a:t>
            </a:r>
            <a:r>
              <a:rPr dirty="0" sz="1600" spc="-3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Institutional</a:t>
            </a:r>
            <a:r>
              <a:rPr dirty="0" sz="1600" spc="-3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guidance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–</a:t>
            </a:r>
            <a:r>
              <a:rPr dirty="0" sz="1600" spc="-51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004d6d"/>
                </a:solidFill>
                <a:latin typeface="Calibri"/>
                <a:cs typeface="Calibri"/>
              </a:rPr>
              <a:t>CNH</a:t>
            </a:r>
            <a:r>
              <a:rPr dirty="0" sz="1600" i="1">
                <a:solidFill>
                  <a:srgbClr val="004d6d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4d6d"/>
                </a:solidFill>
                <a:latin typeface="Calibri"/>
                <a:cs typeface="Calibri"/>
              </a:rPr>
              <a:t>&amp;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 i="1">
                <a:solidFill>
                  <a:srgbClr val="004d6d"/>
                </a:solidFill>
                <a:latin typeface="Calibri"/>
                <a:cs typeface="Calibri"/>
              </a:rPr>
              <a:t>GW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67639" y="5725355"/>
            <a:ext cx="2391066" cy="754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4d6d"/>
                </a:solidFill>
                <a:latin typeface="Calibri"/>
                <a:cs typeface="Calibri"/>
              </a:rPr>
              <a:t>(CTSI-CN)</a:t>
            </a:r>
          </a:p>
          <a:p>
            <a:pPr marL="0" marR="0">
              <a:lnSpc>
                <a:spcPts val="1843"/>
              </a:lnSpc>
              <a:spcBef>
                <a:spcPts val="79"/>
              </a:spcBef>
              <a:spcAft>
                <a:spcPts val="0"/>
              </a:spcAft>
            </a:pPr>
            <a:r>
              <a:rPr dirty="0" sz="16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1650" spc="1710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Research</a:t>
            </a:r>
            <a:r>
              <a:rPr dirty="0" sz="1600" spc="-3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Navigators</a:t>
            </a:r>
          </a:p>
          <a:p>
            <a:pPr marL="0" marR="0">
              <a:lnSpc>
                <a:spcPts val="1843"/>
              </a:lnSpc>
              <a:spcBef>
                <a:spcPts val="26"/>
              </a:spcBef>
              <a:spcAft>
                <a:spcPts val="0"/>
              </a:spcAft>
            </a:pPr>
            <a:r>
              <a:rPr dirty="0" sz="1650">
                <a:solidFill>
                  <a:srgbClr val="004d6d"/>
                </a:solidFill>
                <a:latin typeface="FLTPMD+ArialMT"/>
                <a:cs typeface="FLTPMD+ArialMT"/>
              </a:rPr>
              <a:t>•</a:t>
            </a:r>
            <a:r>
              <a:rPr dirty="0" sz="1650" spc="1710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Network</a:t>
            </a:r>
            <a:r>
              <a:rPr dirty="0" sz="1600" spc="-37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Capacity</a:t>
            </a:r>
            <a:r>
              <a:rPr dirty="0" sz="1600" spc="-38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4d6d"/>
                </a:solidFill>
                <a:latin typeface="Calibri"/>
                <a:cs typeface="Calibri"/>
              </a:rPr>
              <a:t>Core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990022" y="6604308"/>
            <a:ext cx="5218883" cy="1692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32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©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2022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CTSI-CN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|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CLINICAL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AND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TRANSLATIONAL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SCIENCE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INSTITUTE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AT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CHILDREN'S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NATIONAL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|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CTSICN.ORG</a:t>
            </a:r>
          </a:p>
        </p:txBody>
      </p:sp>
    </p:spTree>
  </p:cSld>
  <p:clrMapOvr>
    <a:masterClrMapping/>
  </p:clrMapOvr>
</p:sld>
</file>

<file path=ppt/slides/slide9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0343" y="768889"/>
            <a:ext cx="7503582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162e55"/>
                </a:solidFill>
                <a:latin typeface="TBSPKN+Calibri-Light,Bold"/>
                <a:cs typeface="TBSPKN+Calibri-Light,Bold"/>
              </a:rPr>
              <a:t>Helpful</a:t>
            </a:r>
            <a:r>
              <a:rPr dirty="0" sz="3600" spc="-87">
                <a:solidFill>
                  <a:srgbClr val="162e55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3600">
                <a:solidFill>
                  <a:srgbClr val="162e55"/>
                </a:solidFill>
                <a:latin typeface="TBSPKN+Calibri-Light,Bold"/>
                <a:cs typeface="TBSPKN+Calibri-Light,Bold"/>
              </a:rPr>
              <a:t>Resources</a:t>
            </a:r>
            <a:r>
              <a:rPr dirty="0" sz="3600" spc="-87">
                <a:solidFill>
                  <a:srgbClr val="162e55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3600">
                <a:solidFill>
                  <a:srgbClr val="162e55"/>
                </a:solidFill>
                <a:latin typeface="TBSPKN+Calibri-Light,Bold"/>
                <a:cs typeface="TBSPKN+Calibri-Light,Bold"/>
              </a:rPr>
              <a:t>at</a:t>
            </a:r>
            <a:r>
              <a:rPr dirty="0" sz="3600" spc="-86">
                <a:solidFill>
                  <a:srgbClr val="162e55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3600">
                <a:solidFill>
                  <a:srgbClr val="162e55"/>
                </a:solidFill>
                <a:latin typeface="TBSPKN+Calibri-Light,Bold"/>
                <a:cs typeface="TBSPKN+Calibri-Light,Bold"/>
              </a:rPr>
              <a:t>Children’s</a:t>
            </a:r>
            <a:r>
              <a:rPr dirty="0" sz="3600" spc="-87">
                <a:solidFill>
                  <a:srgbClr val="162e55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3600">
                <a:solidFill>
                  <a:srgbClr val="162e55"/>
                </a:solidFill>
                <a:latin typeface="TBSPKN+Calibri-Light,Bold"/>
                <a:cs typeface="TBSPKN+Calibri-Light,Bold"/>
              </a:rPr>
              <a:t>National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5750" y="1721905"/>
            <a:ext cx="1121891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effff"/>
                </a:solidFill>
                <a:latin typeface="Calibri"/>
                <a:cs typeface="Calibri"/>
              </a:rPr>
              <a:t>Resource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16769" y="1721905"/>
            <a:ext cx="1051321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effff"/>
                </a:solidFill>
                <a:latin typeface="Calibri"/>
                <a:cs typeface="Calibri"/>
              </a:rPr>
              <a:t>Location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4730" y="2115961"/>
            <a:ext cx="7731531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Research</a:t>
            </a:r>
            <a:r>
              <a:rPr dirty="0" sz="1800" spc="-43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Navigator</a:t>
            </a:r>
            <a:r>
              <a:rPr dirty="0" sz="1800" spc="-43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Resources*</a:t>
            </a:r>
            <a:r>
              <a:rPr dirty="0" sz="1800" spc="1234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</a:t>
            </a:r>
            <a:r>
              <a:rPr dirty="0" sz="1800" spc="-43" u="sng">
                <a:solidFill>
                  <a:srgbClr val="00a2e2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Navigator</a:t>
            </a:r>
            <a:r>
              <a:rPr dirty="0" sz="1800" spc="-43" u="sng">
                <a:solidFill>
                  <a:srgbClr val="00a2e2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Resources</a:t>
            </a:r>
            <a:r>
              <a:rPr dirty="0" sz="1800" spc="-41" u="sng">
                <a:solidFill>
                  <a:srgbClr val="00a2e2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(sharepoint.com)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43883" y="2484261"/>
            <a:ext cx="3568191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</a:t>
            </a:r>
            <a:r>
              <a:rPr dirty="0" sz="1800" spc="-43" u="sng">
                <a:solidFill>
                  <a:srgbClr val="00a2e2"/>
                </a:solid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dirty="0" sz="1800" spc="-43" u="sng">
                <a:solidFill>
                  <a:srgbClr val="00a2e2"/>
                </a:solid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Grants</a:t>
            </a:r>
            <a:r>
              <a:rPr dirty="0" sz="1800" spc="-41" u="sng">
                <a:solidFill>
                  <a:srgbClr val="00a2e2"/>
                </a:solid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800" spc="-43" u="sng">
                <a:solidFill>
                  <a:srgbClr val="00a2e2"/>
                </a:solid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Contracts</a:t>
            </a:r>
            <a:r>
              <a:rPr dirty="0" sz="1800" spc="-41" u="sng">
                <a:solidFill>
                  <a:srgbClr val="00a2e2"/>
                </a:solid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(OGC)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(sharepoint.com)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4730" y="2621421"/>
            <a:ext cx="2202724" cy="15468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OCG</a:t>
            </a:r>
            <a:r>
              <a:rPr dirty="0" sz="1800" spc="-43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Intranet</a:t>
            </a:r>
            <a:r>
              <a:rPr dirty="0" sz="1800" spc="-43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Site*</a:t>
            </a:r>
          </a:p>
          <a:p>
            <a:pPr marL="0" marR="0">
              <a:lnSpc>
                <a:spcPts val="1800"/>
              </a:lnSpc>
              <a:spcBef>
                <a:spcPts val="3239"/>
              </a:spcBef>
              <a:spcAft>
                <a:spcPts val="0"/>
              </a:spcAft>
            </a:pP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OCG</a:t>
            </a:r>
            <a:r>
              <a:rPr dirty="0" sz="1800" spc="-43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Overview</a:t>
            </a:r>
            <a:r>
              <a:rPr dirty="0" sz="1800" spc="-43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Video*</a:t>
            </a:r>
          </a:p>
          <a:p>
            <a:pPr marL="0" marR="0">
              <a:lnSpc>
                <a:spcPts val="1800"/>
              </a:lnSpc>
              <a:spcBef>
                <a:spcPts val="3289"/>
              </a:spcBef>
              <a:spcAft>
                <a:spcPts val="0"/>
              </a:spcAft>
            </a:pP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GCAF</a:t>
            </a:r>
            <a:r>
              <a:rPr dirty="0" sz="1800" spc="-43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Website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343883" y="3124341"/>
            <a:ext cx="4936123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Children's</a:t>
            </a:r>
            <a:r>
              <a:rPr dirty="0" sz="1800" spc="-43" u="sng">
                <a:solidFill>
                  <a:srgbClr val="00a2e2"/>
                </a:solid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</a:t>
            </a:r>
            <a:r>
              <a:rPr dirty="0" sz="1800" spc="-43" u="sng">
                <a:solidFill>
                  <a:srgbClr val="00a2e2"/>
                </a:solid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Hospital</a:t>
            </a:r>
            <a:r>
              <a:rPr dirty="0" sz="1800" spc="-43" u="sng">
                <a:solidFill>
                  <a:srgbClr val="00a2e2"/>
                </a:solid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dirty="0" sz="1800" spc="-43" u="sng">
                <a:solidFill>
                  <a:srgbClr val="00a2e2"/>
                </a:solid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Clinical</a:t>
            </a:r>
            <a:r>
              <a:rPr dirty="0" sz="1800" spc="-43" u="sng">
                <a:solidFill>
                  <a:srgbClr val="00a2e2"/>
                </a:solid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</a:t>
            </a:r>
            <a:r>
              <a:rPr dirty="0" sz="1800" spc="-43" u="sng">
                <a:solidFill>
                  <a:srgbClr val="00a2e2"/>
                </a:solid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Staff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Consortium</a:t>
            </a:r>
            <a:r>
              <a:rPr dirty="0" sz="1800" spc="-43" u="sng">
                <a:solidFill>
                  <a:srgbClr val="00a2e2"/>
                </a:solid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Meeting</a:t>
            </a:r>
            <a:r>
              <a:rPr dirty="0" sz="1800" spc="-43" u="sng">
                <a:solidFill>
                  <a:srgbClr val="00a2e2"/>
                </a:solid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dirty="0" sz="1800" spc="-43" u="sng">
                <a:solidFill>
                  <a:srgbClr val="00a2e2"/>
                </a:solid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Zoom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43883" y="3764421"/>
            <a:ext cx="4713539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Grants,</a:t>
            </a:r>
            <a:r>
              <a:rPr dirty="0" sz="1800" spc="-43" u="sng">
                <a:solidFill>
                  <a:srgbClr val="00a2e2"/>
                </a:solidFill>
                <a:latin typeface="Times New Roman"/>
                <a:cs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Contracts</a:t>
            </a:r>
            <a:r>
              <a:rPr dirty="0" sz="1800" spc="-41" u="sng">
                <a:solidFill>
                  <a:srgbClr val="00a2e2"/>
                </a:solidFill>
                <a:latin typeface="Times New Roman"/>
                <a:cs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&amp;</a:t>
            </a:r>
            <a:r>
              <a:rPr dirty="0" sz="1800" spc="-43" u="sng">
                <a:solidFill>
                  <a:srgbClr val="00a2e2"/>
                </a:solidFill>
                <a:latin typeface="Times New Roman"/>
                <a:cs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Finance</a:t>
            </a:r>
            <a:r>
              <a:rPr dirty="0" sz="1800" spc="-43" u="sng">
                <a:solidFill>
                  <a:srgbClr val="00a2e2"/>
                </a:solidFill>
                <a:latin typeface="Times New Roman"/>
                <a:cs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|</a:t>
            </a:r>
            <a:r>
              <a:rPr dirty="0" sz="1800" spc="-43" u="sng">
                <a:solidFill>
                  <a:srgbClr val="00a2e2"/>
                </a:solidFill>
                <a:latin typeface="Times New Roman"/>
                <a:cs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Children's</a:t>
            </a:r>
            <a:r>
              <a:rPr dirty="0" sz="1800" spc="-43" u="sng">
                <a:solidFill>
                  <a:srgbClr val="00a2e2"/>
                </a:solidFill>
                <a:latin typeface="Times New Roman"/>
                <a:cs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</a:t>
            </a:r>
            <a:r>
              <a:rPr dirty="0" sz="1800" spc="-43" u="sng">
                <a:solidFill>
                  <a:srgbClr val="00a2e2"/>
                </a:solidFill>
                <a:latin typeface="Times New Roman"/>
                <a:cs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dirty="0" sz="1800" spc="-43" u="sng">
                <a:solidFill>
                  <a:srgbClr val="00a2e2"/>
                </a:solidFill>
                <a:latin typeface="Times New Roman"/>
                <a:cs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Innovation</a:t>
            </a:r>
            <a:r>
              <a:rPr dirty="0" sz="1800" spc="-43" u="sng">
                <a:solidFill>
                  <a:srgbClr val="00a2e2"/>
                </a:solidFill>
                <a:latin typeface="Times New Roman"/>
                <a:cs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(childrensnational.org)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4730" y="4407041"/>
            <a:ext cx="1363533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Bear</a:t>
            </a:r>
            <a:r>
              <a:rPr dirty="0" sz="1800" spc="-43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Grants*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43883" y="4407041"/>
            <a:ext cx="3434689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Bear</a:t>
            </a:r>
            <a:r>
              <a:rPr dirty="0" sz="1800" spc="-43" u="sng">
                <a:solidFill>
                  <a:srgbClr val="00a2e2"/>
                </a:solidFill>
                <a:latin typeface="Times New Roman"/>
                <a:cs typeface="Times New Roman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Grants</a:t>
            </a:r>
            <a:r>
              <a:rPr dirty="0" sz="1800" spc="-41" u="sng">
                <a:solidFill>
                  <a:srgbClr val="00a2e2"/>
                </a:solidFill>
                <a:latin typeface="Times New Roman"/>
                <a:cs typeface="Times New Roman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(Childrensnational.org)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14730" y="4777881"/>
            <a:ext cx="1634653" cy="637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Bear</a:t>
            </a:r>
            <a:r>
              <a:rPr dirty="0" sz="1800" spc="-43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Contracts*</a:t>
            </a:r>
          </a:p>
          <a:p>
            <a:pPr marL="0" marR="0">
              <a:lnSpc>
                <a:spcPts val="1800"/>
              </a:lnSpc>
              <a:spcBef>
                <a:spcPts val="1120"/>
              </a:spcBef>
              <a:spcAft>
                <a:spcPts val="0"/>
              </a:spcAft>
            </a:pP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IRBear</a:t>
            </a:r>
            <a:r>
              <a:rPr dirty="0" sz="1800" spc="-43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*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343883" y="4777881"/>
            <a:ext cx="4927448" cy="1008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Bear</a:t>
            </a:r>
            <a:r>
              <a:rPr dirty="0" sz="1800" spc="-43" u="sng">
                <a:solidFill>
                  <a:srgbClr val="00a2e2"/>
                </a:solidFill>
                <a:latin typeface="Times New Roman"/>
                <a:cs typeface="Times New Roman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Contracts</a:t>
            </a:r>
            <a:r>
              <a:rPr dirty="0" sz="1800" spc="-41" u="sng">
                <a:solidFill>
                  <a:srgbClr val="00a2e2"/>
                </a:solidFill>
                <a:latin typeface="Times New Roman"/>
                <a:cs typeface="Times New Roman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</a:t>
            </a:r>
            <a:r>
              <a:rPr dirty="0" sz="1800" spc="-43" u="sng">
                <a:solidFill>
                  <a:srgbClr val="00a2e2"/>
                </a:solidFill>
                <a:latin typeface="Times New Roman"/>
                <a:cs typeface="Times New Roman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User</a:t>
            </a:r>
            <a:r>
              <a:rPr dirty="0" sz="1800" spc="-43" u="sng">
                <a:solidFill>
                  <a:srgbClr val="00a2e2"/>
                </a:solidFill>
                <a:latin typeface="Times New Roman"/>
                <a:cs typeface="Times New Roman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Portal</a:t>
            </a:r>
            <a:r>
              <a:rPr dirty="0" sz="1800" spc="-43" u="sng">
                <a:solidFill>
                  <a:srgbClr val="00a2e2"/>
                </a:solidFill>
                <a:latin typeface="Times New Roman"/>
                <a:cs typeface="Times New Roman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(agiloft.com)</a:t>
            </a:r>
          </a:p>
          <a:p>
            <a:pPr marL="0" marR="0">
              <a:lnSpc>
                <a:spcPts val="1800"/>
              </a:lnSpc>
              <a:spcBef>
                <a:spcPts val="1120"/>
              </a:spcBef>
              <a:spcAft>
                <a:spcPts val="0"/>
              </a:spcAft>
            </a:pP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IRBear</a:t>
            </a:r>
            <a:r>
              <a:rPr dirty="0" sz="1800" spc="-43" u="sng">
                <a:solidFill>
                  <a:srgbClr val="00a2e2"/>
                </a:solidFill>
                <a:latin typeface="Times New Roman"/>
                <a:cs typeface="Times New Roman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2.0</a:t>
            </a:r>
            <a:r>
              <a:rPr dirty="0" sz="1800" spc="-43" u="sng">
                <a:solidFill>
                  <a:srgbClr val="00a2e2"/>
                </a:solidFill>
                <a:latin typeface="Times New Roman"/>
                <a:cs typeface="Times New Roman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(https://cnhirb.huronresearchsuite.com)</a:t>
            </a:r>
          </a:p>
          <a:p>
            <a:pPr marL="0" marR="0">
              <a:lnSpc>
                <a:spcPts val="1800"/>
              </a:lnSpc>
              <a:spcBef>
                <a:spcPts val="1119"/>
              </a:spcBef>
              <a:spcAft>
                <a:spcPts val="0"/>
              </a:spcAft>
            </a:pP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</a:t>
            </a:r>
            <a:r>
              <a:rPr dirty="0" sz="1800" spc="-43" u="sng">
                <a:solidFill>
                  <a:srgbClr val="00a2e2"/>
                </a:solidFill>
                <a:latin typeface="Times New Roman"/>
                <a:cs typeface="Times New Roman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Organizer</a:t>
            </a:r>
            <a:r>
              <a:rPr dirty="0" sz="1800" spc="-43" u="sng">
                <a:solidFill>
                  <a:srgbClr val="00a2e2"/>
                </a:solidFill>
                <a:latin typeface="Times New Roman"/>
                <a:cs typeface="Times New Roman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|</a:t>
            </a:r>
            <a:r>
              <a:rPr dirty="0" sz="1800" spc="-43" u="sng">
                <a:solidFill>
                  <a:srgbClr val="00a2e2"/>
                </a:solidFill>
                <a:latin typeface="Times New Roman"/>
                <a:cs typeface="Times New Roman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GW</a:t>
            </a:r>
            <a:r>
              <a:rPr dirty="0" sz="1800" spc="-43" u="sng">
                <a:solidFill>
                  <a:srgbClr val="00a2e2"/>
                </a:solidFill>
                <a:latin typeface="Times New Roman"/>
                <a:cs typeface="Times New Roman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CTSI</a:t>
            </a:r>
            <a:r>
              <a:rPr dirty="0" sz="1800" spc="-43" u="sng">
                <a:solidFill>
                  <a:srgbClr val="00a2e2"/>
                </a:solidFill>
                <a:latin typeface="Times New Roman"/>
                <a:cs typeface="Times New Roman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(ctsicn.org)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14730" y="5519561"/>
            <a:ext cx="251398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CTSI-CN</a:t>
            </a:r>
            <a:r>
              <a:rPr dirty="0" sz="1800" spc="-43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Virtual</a:t>
            </a:r>
            <a:r>
              <a:rPr dirty="0" sz="1800" spc="-43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Organizer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14730" y="6573831"/>
            <a:ext cx="280648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i="1">
                <a:solidFill>
                  <a:srgbClr val="feffff"/>
                </a:solidFill>
                <a:latin typeface="Calibri"/>
                <a:cs typeface="Calibri"/>
              </a:rPr>
              <a:t>*CNH</a:t>
            </a:r>
            <a:r>
              <a:rPr dirty="0" sz="1800" i="1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effff"/>
                </a:solidFill>
                <a:latin typeface="Calibri"/>
                <a:cs typeface="Calibri"/>
              </a:rPr>
              <a:t>network/VPN</a:t>
            </a:r>
            <a:r>
              <a:rPr dirty="0" sz="1800" i="1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effff"/>
                </a:solidFill>
                <a:latin typeface="Calibri"/>
                <a:cs typeface="Calibri"/>
              </a:rPr>
              <a:t>required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990022" y="6604308"/>
            <a:ext cx="5218883" cy="1692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32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©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2022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CTSI-CN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|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CLINICAL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AND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TRANSLATIONAL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SCIENCE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INSTITUTE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AT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CHILDREN'S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NATIONAL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|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CTSICN.ORG</a:t>
            </a:r>
          </a:p>
        </p:txBody>
      </p:sp>
    </p:spTree>
  </p:cSld>
  <p:clrMapOvr>
    <a:masterClrMapping/>
  </p:clrMapOvr>
</p:sld>
</file>

<file path=ppt/slides/slide9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0343" y="768889"/>
            <a:ext cx="4056759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162e55"/>
                </a:solidFill>
                <a:latin typeface="TBSPKN+Calibri-Light,Bold"/>
                <a:cs typeface="TBSPKN+Calibri-Light,Bold"/>
              </a:rPr>
              <a:t>Stakeholder</a:t>
            </a:r>
            <a:r>
              <a:rPr dirty="0" sz="3600" spc="-87">
                <a:solidFill>
                  <a:srgbClr val="162e55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3600">
                <a:solidFill>
                  <a:srgbClr val="162e55"/>
                </a:solidFill>
                <a:latin typeface="TBSPKN+Calibri-Light,Bold"/>
                <a:cs typeface="TBSPKN+Calibri-Light,Bold"/>
              </a:rPr>
              <a:t>Contacts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7621" y="1721904"/>
            <a:ext cx="1425376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effff"/>
                </a:solidFill>
                <a:latin typeface="Calibri"/>
                <a:cs typeface="Calibri"/>
              </a:rPr>
              <a:t>Stakeholder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97476" y="1721904"/>
            <a:ext cx="163599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effff"/>
                </a:solidFill>
                <a:latin typeface="Calibri"/>
                <a:cs typeface="Calibri"/>
              </a:rPr>
              <a:t>Email</a:t>
            </a:r>
            <a:r>
              <a:rPr dirty="0" sz="2000" b="1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effff"/>
                </a:solidFill>
                <a:latin typeface="Calibri"/>
                <a:cs typeface="Calibri"/>
              </a:rPr>
              <a:t>Address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4730" y="2132967"/>
            <a:ext cx="2960776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Office</a:t>
            </a:r>
            <a:r>
              <a:rPr dirty="0" sz="1800" spc="-43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of</a:t>
            </a:r>
            <a:r>
              <a:rPr dirty="0" sz="1800" spc="-43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Grants</a:t>
            </a:r>
            <a:r>
              <a:rPr dirty="0" sz="1800" spc="-41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and</a:t>
            </a:r>
            <a:r>
              <a:rPr dirty="0" sz="1800" spc="-43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Contracts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48729" y="2132967"/>
            <a:ext cx="4126669" cy="786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grantsandcontracts@childrensnational.org</a:t>
            </a:r>
          </a:p>
          <a:p>
            <a:pPr marL="0" marR="0">
              <a:lnSpc>
                <a:spcPts val="1800"/>
              </a:lnSpc>
              <a:spcBef>
                <a:spcPts val="2296"/>
              </a:spcBef>
              <a:spcAft>
                <a:spcPts val="0"/>
              </a:spcAft>
            </a:pP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researchcontracts@childrensnational.org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4730" y="2516046"/>
            <a:ext cx="3074939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Research</a:t>
            </a:r>
            <a:r>
              <a:rPr dirty="0" sz="1800" spc="-43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Contracts</a:t>
            </a:r>
            <a:r>
              <a:rPr dirty="0" sz="1800" spc="-41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Team</a:t>
            </a:r>
            <a:r>
              <a:rPr dirty="0" sz="1800" spc="-43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(BAA,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CDA/NDA,</a:t>
            </a:r>
            <a:r>
              <a:rPr dirty="0" sz="1800" spc="-43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DUA,</a:t>
            </a:r>
            <a:r>
              <a:rPr dirty="0" sz="1800" spc="-43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etc.)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4730" y="3173445"/>
            <a:ext cx="1960753" cy="6483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Clinical</a:t>
            </a:r>
            <a:r>
              <a:rPr dirty="0" sz="1800" spc="-43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Trials</a:t>
            </a:r>
            <a:r>
              <a:rPr dirty="0" sz="1800" spc="-43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Office</a:t>
            </a:r>
          </a:p>
          <a:p>
            <a:pPr marL="0" marR="0">
              <a:lnSpc>
                <a:spcPts val="1800"/>
              </a:lnSpc>
              <a:spcBef>
                <a:spcPts val="1205"/>
              </a:spcBef>
              <a:spcAft>
                <a:spcPts val="0"/>
              </a:spcAft>
            </a:pP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OPHS/IRB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48729" y="3173445"/>
            <a:ext cx="262212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cto@childrensnational.org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548729" y="3555127"/>
            <a:ext cx="2778509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ophs@childrensnational.org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4730" y="3936811"/>
            <a:ext cx="2742353" cy="1030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CTSI-CN</a:t>
            </a:r>
            <a:r>
              <a:rPr dirty="0" sz="1800" spc="-43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Research</a:t>
            </a:r>
            <a:r>
              <a:rPr dirty="0" sz="1800" spc="-43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Navigator</a:t>
            </a:r>
          </a:p>
          <a:p>
            <a:pPr marL="0" marR="0">
              <a:lnSpc>
                <a:spcPts val="1800"/>
              </a:lnSpc>
              <a:spcBef>
                <a:spcPts val="1205"/>
              </a:spcBef>
              <a:spcAft>
                <a:spcPts val="0"/>
              </a:spcAft>
            </a:pP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Bear</a:t>
            </a:r>
            <a:r>
              <a:rPr dirty="0" sz="1800" spc="-43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Grants</a:t>
            </a:r>
            <a:r>
              <a:rPr dirty="0" sz="1800" spc="-41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Support</a:t>
            </a:r>
          </a:p>
          <a:p>
            <a:pPr marL="0" marR="0">
              <a:lnSpc>
                <a:spcPts val="1800"/>
              </a:lnSpc>
              <a:spcBef>
                <a:spcPts val="1205"/>
              </a:spcBef>
              <a:spcAft>
                <a:spcPts val="0"/>
              </a:spcAft>
            </a:pP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Bear</a:t>
            </a:r>
            <a:r>
              <a:rPr dirty="0" sz="1800" spc="-43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Contracts</a:t>
            </a:r>
            <a:r>
              <a:rPr dirty="0" sz="1800" spc="-41">
                <a:solidFill>
                  <a:srgbClr val="004d6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4d6d"/>
                </a:solidFill>
                <a:latin typeface="Calibri"/>
                <a:cs typeface="Calibri"/>
              </a:rPr>
              <a:t>Support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548729" y="3936811"/>
            <a:ext cx="3820380" cy="1030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CTSINavigator@childrensnational.org</a:t>
            </a:r>
          </a:p>
          <a:p>
            <a:pPr marL="0" marR="0">
              <a:lnSpc>
                <a:spcPts val="1800"/>
              </a:lnSpc>
              <a:spcBef>
                <a:spcPts val="1205"/>
              </a:spcBef>
              <a:spcAft>
                <a:spcPts val="0"/>
              </a:spcAft>
            </a:pP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BearGrants@childrensnational.org</a:t>
            </a:r>
          </a:p>
          <a:p>
            <a:pPr marL="0" marR="0">
              <a:lnSpc>
                <a:spcPts val="1800"/>
              </a:lnSpc>
              <a:spcBef>
                <a:spcPts val="1205"/>
              </a:spcBef>
              <a:spcAft>
                <a:spcPts val="0"/>
              </a:spcAft>
            </a:pPr>
            <a:r>
              <a:rPr dirty="0" sz="1800" u="sng">
                <a:solidFill>
                  <a:srgbClr val="00a2e2"/>
                </a:solidFill>
                <a:latin typeface="Calibri"/>
                <a:cs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contractsreview@childrensnational.org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14730" y="6573831"/>
            <a:ext cx="280648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i="1">
                <a:solidFill>
                  <a:srgbClr val="feffff"/>
                </a:solidFill>
                <a:latin typeface="Calibri"/>
                <a:cs typeface="Calibri"/>
              </a:rPr>
              <a:t>*CNH</a:t>
            </a:r>
            <a:r>
              <a:rPr dirty="0" sz="1800" i="1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effff"/>
                </a:solidFill>
                <a:latin typeface="Calibri"/>
                <a:cs typeface="Calibri"/>
              </a:rPr>
              <a:t>network/VPN</a:t>
            </a:r>
            <a:r>
              <a:rPr dirty="0" sz="1800" i="1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effff"/>
                </a:solidFill>
                <a:latin typeface="Calibri"/>
                <a:cs typeface="Calibri"/>
              </a:rPr>
              <a:t>required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990022" y="6604308"/>
            <a:ext cx="5218883" cy="1692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32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©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2022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CTSI-CN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|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CLINICAL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AND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TRANSLATIONAL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SCIENCE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INSTITUTE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AT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CHILDREN'S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NATIONAL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|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CTSICN.ORG</a:t>
            </a:r>
          </a:p>
        </p:txBody>
      </p:sp>
    </p:spTree>
  </p:cSld>
  <p:clrMapOvr>
    <a:masterClrMapping/>
  </p:clrMapOvr>
</p:sld>
</file>

<file path=ppt/slides/slide9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0343" y="768889"/>
            <a:ext cx="2312084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162e55"/>
                </a:solidFill>
                <a:latin typeface="TBSPKN+Calibri-Light,Bold"/>
                <a:cs typeface="TBSPKN+Calibri-Light,Bold"/>
              </a:rPr>
              <a:t>Helpful</a:t>
            </a:r>
            <a:r>
              <a:rPr dirty="0" sz="3600" spc="-87">
                <a:solidFill>
                  <a:srgbClr val="162e55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3600">
                <a:solidFill>
                  <a:srgbClr val="162e55"/>
                </a:solidFill>
                <a:latin typeface="TBSPKN+Calibri-Light,Bold"/>
                <a:cs typeface="TBSPKN+Calibri-Light,Bold"/>
              </a:rPr>
              <a:t>Tips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1880" y="1531775"/>
            <a:ext cx="8057023" cy="3891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1a54"/>
                </a:solidFill>
                <a:latin typeface="FLTPMD+ArialMT"/>
                <a:cs typeface="FLTPMD+ArialMT"/>
              </a:rPr>
              <a:t>•</a:t>
            </a:r>
            <a:r>
              <a:rPr dirty="0" sz="2450" spc="1230">
                <a:solidFill>
                  <a:srgbClr val="001a54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Connect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with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Stakeholders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Early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&amp;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Often:</a:t>
            </a:r>
            <a:r>
              <a:rPr dirty="0" sz="2400" spc="92" b="1">
                <a:solidFill>
                  <a:srgbClr val="001a54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Reach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out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to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OGC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and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4780" y="1897535"/>
            <a:ext cx="4500083" cy="3878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GFAs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for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guidance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as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soon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as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possible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1880" y="2390295"/>
            <a:ext cx="8388862" cy="1119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1a54"/>
                </a:solidFill>
                <a:latin typeface="FLTPMD+ArialMT"/>
                <a:cs typeface="FLTPMD+ArialMT"/>
              </a:rPr>
              <a:t>•</a:t>
            </a:r>
            <a:r>
              <a:rPr dirty="0" sz="2450" spc="1230">
                <a:solidFill>
                  <a:srgbClr val="001a54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Confirm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Your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Appointment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to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CNRI’s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Research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Centers:</a:t>
            </a:r>
            <a:r>
              <a:rPr dirty="0" sz="2400" spc="114" b="1">
                <a:solidFill>
                  <a:srgbClr val="001a54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In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order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to</a:t>
            </a:r>
          </a:p>
          <a:p>
            <a:pPr marL="342900" marR="0">
              <a:lnSpc>
                <a:spcPts val="2753"/>
              </a:lnSpc>
              <a:spcBef>
                <a:spcPts val="65"/>
              </a:spcBef>
              <a:spcAft>
                <a:spcPts val="0"/>
              </a:spcAft>
            </a:pP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conduct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sponsored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research,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you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must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first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74127"/>
                </a:solidFill>
                <a:latin typeface="FAWARU+ArialNarrow"/>
                <a:cs typeface="FAWARU+ArialNarrow"/>
              </a:rPr>
              <a:t>have</a:t>
            </a:r>
            <a:r>
              <a:rPr dirty="0" sz="2400" spc="167">
                <a:solidFill>
                  <a:srgbClr val="474127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an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appointment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to</a:t>
            </a:r>
          </a:p>
          <a:p>
            <a:pPr marL="34290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one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of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the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five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CNRI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research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 </a:t>
            </a:r>
            <a:r>
              <a:rPr dirty="0" sz="2400">
                <a:solidFill>
                  <a:srgbClr val="4a4429"/>
                </a:solidFill>
                <a:latin typeface="FAWARU+ArialNarrow"/>
                <a:cs typeface="FAWARU+ArialNarrow"/>
              </a:rPr>
              <a:t>centers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1880" y="3615214"/>
            <a:ext cx="7808053" cy="3891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1a54"/>
                </a:solidFill>
                <a:latin typeface="FLTPMD+ArialMT"/>
                <a:cs typeface="FLTPMD+ArialMT"/>
              </a:rPr>
              <a:t>•</a:t>
            </a:r>
            <a:r>
              <a:rPr dirty="0" sz="2450" spc="1230">
                <a:solidFill>
                  <a:srgbClr val="001a54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Ensure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You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Have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Access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to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Bear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Grants,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Bear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Contracts,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and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4780" y="3980974"/>
            <a:ext cx="957857" cy="3878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IRBear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1880" y="4473734"/>
            <a:ext cx="8430148" cy="1119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1a54"/>
                </a:solidFill>
                <a:latin typeface="FLTPMD+ArialMT"/>
                <a:cs typeface="FLTPMD+ArialMT"/>
              </a:rPr>
              <a:t>•</a:t>
            </a:r>
            <a:r>
              <a:rPr dirty="0" sz="2450" spc="1230">
                <a:solidFill>
                  <a:srgbClr val="001a54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Provide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All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Relevant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Documents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(e.g.,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CDA/NDA,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Contracts,</a:t>
            </a:r>
          </a:p>
          <a:p>
            <a:pPr marL="342900" marR="0">
              <a:lnSpc>
                <a:spcPts val="2753"/>
              </a:lnSpc>
              <a:spcBef>
                <a:spcPts val="65"/>
              </a:spcBef>
              <a:spcAft>
                <a:spcPts val="0"/>
              </a:spcAft>
            </a:pP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agreements,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proposed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budget,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study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documents)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to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your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assigned</a:t>
            </a:r>
          </a:p>
          <a:p>
            <a:pPr marL="34290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 b="1">
                <a:solidFill>
                  <a:srgbClr val="001a54"/>
                </a:solidFill>
                <a:latin typeface="KQRDNS+ArialNarrow-Bold"/>
                <a:cs typeface="KQRDNS+ArialNarrow-Bold"/>
              </a:rPr>
              <a:t>GFA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1880" y="5698014"/>
            <a:ext cx="7780973" cy="753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2060"/>
                </a:solidFill>
                <a:latin typeface="FLTPMD+ArialMT"/>
                <a:cs typeface="FLTPMD+ArialMT"/>
              </a:rPr>
              <a:t>•</a:t>
            </a:r>
            <a:r>
              <a:rPr dirty="0" sz="2450" spc="123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2060"/>
                </a:solidFill>
                <a:latin typeface="KQRDNS+ArialNarrow-Bold"/>
                <a:cs typeface="KQRDNS+ArialNarrow-Bold"/>
              </a:rPr>
              <a:t>Sign</a:t>
            </a:r>
            <a:r>
              <a:rPr dirty="0" sz="2400" b="1">
                <a:solidFill>
                  <a:srgbClr val="002060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2060"/>
                </a:solidFill>
                <a:latin typeface="KQRDNS+ArialNarrow-Bold"/>
                <a:cs typeface="KQRDNS+ArialNarrow-Bold"/>
              </a:rPr>
              <a:t>up</a:t>
            </a:r>
            <a:r>
              <a:rPr dirty="0" sz="2400" b="1">
                <a:solidFill>
                  <a:srgbClr val="002060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2060"/>
                </a:solidFill>
                <a:latin typeface="KQRDNS+ArialNarrow-Bold"/>
                <a:cs typeface="KQRDNS+ArialNarrow-Bold"/>
              </a:rPr>
              <a:t>to</a:t>
            </a:r>
            <a:r>
              <a:rPr dirty="0" sz="2400" b="1">
                <a:solidFill>
                  <a:srgbClr val="002060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2060"/>
                </a:solidFill>
                <a:latin typeface="KQRDNS+ArialNarrow-Bold"/>
                <a:cs typeface="KQRDNS+ArialNarrow-Bold"/>
              </a:rPr>
              <a:t>Receive</a:t>
            </a:r>
            <a:r>
              <a:rPr dirty="0" sz="2400" b="1">
                <a:solidFill>
                  <a:srgbClr val="002060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2060"/>
                </a:solidFill>
                <a:latin typeface="KQRDNS+ArialNarrow-Bold"/>
                <a:cs typeface="KQRDNS+ArialNarrow-Bold"/>
              </a:rPr>
              <a:t>the</a:t>
            </a:r>
            <a:r>
              <a:rPr dirty="0" sz="2400" spc="57" b="1">
                <a:solidFill>
                  <a:srgbClr val="002060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 u="sng">
                <a:solidFill>
                  <a:srgbClr val="00a2e2"/>
                </a:solidFill>
                <a:latin typeface="KQRDNS+ArialNarrow-Bold"/>
                <a:cs typeface="KQRDNS+ArialNarrow-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CTSI-CN</a:t>
            </a:r>
            <a:r>
              <a:rPr dirty="0" sz="2400" spc="-52" b="1" u="sng">
                <a:solidFill>
                  <a:srgbClr val="00a2e2"/>
                </a:solidFill>
                <a:latin typeface="KQRDNS+ArialNarrow-Bold"/>
                <a:cs typeface="KQRDNS+ArialNarrow-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 b="1" u="sng">
                <a:solidFill>
                  <a:srgbClr val="00a2e2"/>
                </a:solidFill>
                <a:latin typeface="KQRDNS+ArialNarrow-Bold"/>
                <a:cs typeface="KQRDNS+ArialNarrow-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Newsletter</a:t>
            </a:r>
            <a:r>
              <a:rPr dirty="0" sz="2400" b="1" u="sng">
                <a:solidFill>
                  <a:srgbClr val="00a2e2"/>
                </a:solidFill>
                <a:latin typeface="KQRDNS+ArialNarrow-Bold"/>
                <a:cs typeface="KQRDNS+ArialNarrow-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 b="1">
                <a:solidFill>
                  <a:srgbClr val="002060"/>
                </a:solidFill>
                <a:latin typeface="KQRDNS+ArialNarrow-Bold"/>
                <a:cs typeface="KQRDNS+ArialNarrow-Bold"/>
              </a:rPr>
              <a:t>and</a:t>
            </a:r>
            <a:r>
              <a:rPr dirty="0" sz="2400" b="1">
                <a:solidFill>
                  <a:srgbClr val="002060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>
                <a:solidFill>
                  <a:srgbClr val="002060"/>
                </a:solidFill>
                <a:latin typeface="KQRDNS+ArialNarrow-Bold"/>
                <a:cs typeface="KQRDNS+ArialNarrow-Bold"/>
              </a:rPr>
              <a:t>Join</a:t>
            </a:r>
            <a:r>
              <a:rPr dirty="0" sz="2400" spc="18" b="1">
                <a:solidFill>
                  <a:srgbClr val="002060"/>
                </a:solidFill>
                <a:latin typeface="KQRDNS+ArialNarrow-Bold"/>
                <a:cs typeface="KQRDNS+ArialNarrow-Bold"/>
              </a:rPr>
              <a:t> </a:t>
            </a:r>
            <a:r>
              <a:rPr dirty="0" sz="2400" b="1" u="sng">
                <a:solidFill>
                  <a:srgbClr val="00a2e2"/>
                </a:solidFill>
                <a:latin typeface="KQRDNS+ArialNarrow-Bold"/>
                <a:cs typeface="KQRDNS+ArialNarrow-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CTSI-CN</a:t>
            </a:r>
          </a:p>
          <a:p>
            <a:pPr marL="342900" marR="0">
              <a:lnSpc>
                <a:spcPts val="2753"/>
              </a:lnSpc>
              <a:spcBef>
                <a:spcPts val="65"/>
              </a:spcBef>
              <a:spcAft>
                <a:spcPts val="0"/>
              </a:spcAft>
            </a:pPr>
            <a:r>
              <a:rPr dirty="0" sz="2400" b="1" u="sng">
                <a:solidFill>
                  <a:srgbClr val="00a2e2"/>
                </a:solidFill>
                <a:latin typeface="KQRDNS+ArialNarrow-Bold"/>
                <a:cs typeface="KQRDNS+ArialNarrow-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</a:t>
            </a:r>
            <a:r>
              <a:rPr dirty="0" sz="2400" spc="-51" b="1" u="sng">
                <a:solidFill>
                  <a:srgbClr val="00a2e2"/>
                </a:solidFill>
                <a:latin typeface="KQRDNS+ArialNarrow-Bold"/>
                <a:cs typeface="KQRDNS+ArialNarrow-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2400" b="1" u="sng">
                <a:solidFill>
                  <a:srgbClr val="00a2e2"/>
                </a:solidFill>
                <a:latin typeface="KQRDNS+ArialNarrow-Bold"/>
                <a:cs typeface="KQRDNS+ArialNarrow-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90022" y="6604308"/>
            <a:ext cx="5218883" cy="1692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32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©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2022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CTSI-CN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|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CLINICAL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AND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TRANSLATIONAL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SCIENCE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INSTITUTE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AT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CHILDREN'S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NATIONAL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|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f9e49f"/>
                </a:solidFill>
                <a:latin typeface="FAWARU+ArialNarrow"/>
                <a:cs typeface="FAWARU+ArialNarrow"/>
              </a:rPr>
              <a:t>CTSICN.ORG</a:t>
            </a:r>
          </a:p>
        </p:txBody>
      </p:sp>
    </p:spTree>
  </p:cSld>
  <p:clrMapOvr>
    <a:masterClrMapping/>
  </p:clrMapOvr>
</p:sld>
</file>

<file path=ppt/slides/slide9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0467" y="238038"/>
            <a:ext cx="7544048" cy="1094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2060"/>
                </a:solidFill>
                <a:latin typeface="TBSPKN+Calibri-Light,Bold"/>
                <a:cs typeface="TBSPKN+Calibri-Light,Bold"/>
              </a:rPr>
              <a:t>Research</a:t>
            </a:r>
            <a:r>
              <a:rPr dirty="0" sz="4000" spc="-96">
                <a:solidFill>
                  <a:srgbClr val="002060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000">
                <a:solidFill>
                  <a:srgbClr val="002060"/>
                </a:solidFill>
                <a:latin typeface="TBSPKN+Calibri-Light,Bold"/>
                <a:cs typeface="TBSPKN+Calibri-Light,Bold"/>
              </a:rPr>
              <a:t>Navigators</a:t>
            </a:r>
            <a:r>
              <a:rPr dirty="0" sz="4000" spc="-96">
                <a:solidFill>
                  <a:srgbClr val="002060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000">
                <a:solidFill>
                  <a:srgbClr val="002060"/>
                </a:solidFill>
                <a:latin typeface="TBSPKN+Calibri-Light,Bold"/>
                <a:cs typeface="TBSPKN+Calibri-Light,Bold"/>
              </a:rPr>
              <a:t>–</a:t>
            </a:r>
            <a:r>
              <a:rPr dirty="0" sz="4000" spc="-95">
                <a:solidFill>
                  <a:srgbClr val="002060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000">
                <a:solidFill>
                  <a:srgbClr val="002060"/>
                </a:solidFill>
                <a:latin typeface="TBSPKN+Calibri-Light,Bold"/>
                <a:cs typeface="TBSPKN+Calibri-Light,Bold"/>
              </a:rPr>
              <a:t>we’re</a:t>
            </a:r>
            <a:r>
              <a:rPr dirty="0" sz="4000" spc="-94">
                <a:solidFill>
                  <a:srgbClr val="002060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000">
                <a:solidFill>
                  <a:srgbClr val="002060"/>
                </a:solidFill>
                <a:latin typeface="TBSPKN+Calibri-Light,Bold"/>
                <a:cs typeface="TBSPKN+Calibri-Light,Bold"/>
              </a:rPr>
              <a:t>here</a:t>
            </a:r>
            <a:r>
              <a:rPr dirty="0" sz="4000" spc="-94">
                <a:solidFill>
                  <a:srgbClr val="002060"/>
                </a:solidFill>
                <a:latin typeface="TBSPKN+Calibri-Light,Bold"/>
                <a:cs typeface="TBSPKN+Calibri-Light,Bold"/>
              </a:rPr>
              <a:t> </a:t>
            </a:r>
            <a:r>
              <a:rPr dirty="0" sz="4000">
                <a:solidFill>
                  <a:srgbClr val="002060"/>
                </a:solidFill>
                <a:latin typeface="TBSPKN+Calibri-Light,Bold"/>
                <a:cs typeface="TBSPKN+Calibri-Light,Bold"/>
              </a:rPr>
              <a:t>to</a:t>
            </a:r>
          </a:p>
          <a:p>
            <a:pPr marL="0" marR="0">
              <a:lnSpc>
                <a:spcPts val="40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4000">
                <a:solidFill>
                  <a:srgbClr val="002060"/>
                </a:solidFill>
                <a:latin typeface="TBSPKN+Calibri-Light,Bold"/>
                <a:cs typeface="TBSPKN+Calibri-Light,Bold"/>
              </a:rPr>
              <a:t>help!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4886" y="5520227"/>
            <a:ext cx="7279406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2060"/>
                </a:solidFill>
                <a:latin typeface="Calibri"/>
                <a:cs typeface="Calibri"/>
              </a:rPr>
              <a:t>CTSINavigator@childrensnational.org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90022" y="6604308"/>
            <a:ext cx="5218883" cy="1692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32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©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2022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CTSI-CN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|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CLINICAL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AND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TRANSLATIONAL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SCIENCE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INSTITUTE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AT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CHILDREN'S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NATIONAL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|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 </a:t>
            </a:r>
            <a:r>
              <a:rPr dirty="0" sz="900">
                <a:solidFill>
                  <a:srgbClr val="8996a3"/>
                </a:solidFill>
                <a:latin typeface="FAWARU+ArialNarrow"/>
                <a:cs typeface="FAWARU+ArialNarrow"/>
              </a:rPr>
              <a:t>CTSICN.ORG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2023-04-20T14:12:31-05:00</dcterms:modified>
</cp:coreProperties>
</file>